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_rels/.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3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_rels/presentation.xml.rels" ContentType="application/vnd.openxmlformats-package.relationships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presProps.xml" ContentType="application/vnd.openxmlformats-officedocument.presentationml.presProps+xml"/>
  <Override PartName="/ppt/slideLayouts/slideLayout1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_rels/slideLayout3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1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</p:sldIdLst>
  <p:sldSz cx="12192000" cy="6858000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6804B63E-EFE5-4386-8B53-00BE8CD91C1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PH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PH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CC1035C8-D6D4-45B3-817F-A5ABE5F63A7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PH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PH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03D7D11-C0DE-4F09-B5CC-4BD2A05A86DB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PH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PH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0C3BA9E8-A542-44E1-9B39-B232578C2582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PH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E62A1EB5-E6EB-4F39-BEFF-926A6132F95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PH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PH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BF960172-7A4E-49B0-8E5D-0C4899EE833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PH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PH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7DE3A0EA-181A-48C6-B879-90FBEB075EC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PH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PH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C493A8F9-6313-4AFA-8C90-61B503B02E4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PH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PH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5531D56B-843B-4047-9611-5EAE34E0B168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PH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27A5F643-B691-4D15-9CA9-FE08D017863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PH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PH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3969BEF9-449E-438B-9F83-0E7E9A6B7A0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PH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PH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53E5579-D84D-4DE0-812F-870256510D4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PH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PH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BB8F33FD-33A8-4891-BC6C-232CA4A1D18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PH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PH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7588D6D5-9139-4000-997A-528BD522C05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PH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PH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01644700-319E-4075-8768-6CEAEF53432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PH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PH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F5E08A52-A922-484C-A911-6A47A78E499B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PH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PH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D2C8D044-44E0-4381-BBB8-8CFAE497C86C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PH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913D9012-D30C-4053-9700-54084280C7D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PH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PH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A310A4D8-FC7A-4780-BF27-DB9EE58BF87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PH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PH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1B9A1364-523A-4CED-8EC1-5008CC24CBB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PH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PH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DE59B060-8487-4B73-86F2-6EB484AE3E5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PH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PH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F3678DC6-913D-4EDB-A121-0D0AD0769958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PH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PH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BBB717B-83F4-4D16-9843-A96DC55DB29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PH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CC600523-291C-4FED-AB1B-E214A9559AD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PH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PH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9D0B0AA8-D93E-495C-BCBF-108F2560EA6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PH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PH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2D214923-D0A6-4570-A362-125BE9DA53D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PH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PH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4D043DB1-FB47-4A27-949C-A78C06F95A0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PH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PH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E38C7D0F-3F52-4449-8BE1-8C2036F8CA4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PH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PH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2500B5E6-CC29-40C9-8615-D65500ADD100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PH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PH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E63C0CAE-C111-4075-A2C9-DA64D7B1DCE7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PH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PH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CA10B17-5DF3-4BC9-A6F7-28DC9C79D96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PH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PH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C1A2A311-6B7B-4F13-8A58-650E7FAD782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PH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1A902D5-2BC3-4C4A-9CB6-AC427FE9643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PH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PH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FBB8C6F-B192-4CEF-802B-23AAAF007AA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PH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PH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BDDEB2F-AEFB-47A2-886D-7B4FEDE66C4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PH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PH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F8E00CD-8ED7-420A-BB0E-78DDDA2322F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PH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Rectangle 6"/>
          <p:cNvSpPr/>
          <p:nvPr/>
        </p:nvSpPr>
        <p:spPr>
          <a:xfrm>
            <a:off x="0" y="0"/>
            <a:ext cx="12176280" cy="6842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c00000"/>
              </a:solidFill>
              <a:latin typeface="Calibri"/>
              <a:ea typeface="DejaVu Sans"/>
            </a:endParaRPr>
          </a:p>
        </p:txBody>
      </p:sp>
      <p:pic>
        <p:nvPicPr>
          <p:cNvPr id="1" name="Picture 4" descr=""/>
          <p:cNvPicPr/>
          <p:nvPr/>
        </p:nvPicPr>
        <p:blipFill>
          <a:blip r:embed="rId3"/>
          <a:stretch/>
        </p:blipFill>
        <p:spPr>
          <a:xfrm>
            <a:off x="333000" y="1801080"/>
            <a:ext cx="2783160" cy="2783160"/>
          </a:xfrm>
          <a:prstGeom prst="rect">
            <a:avLst/>
          </a:prstGeom>
          <a:ln w="0">
            <a:noFill/>
          </a:ln>
        </p:spPr>
      </p:pic>
      <p:sp>
        <p:nvSpPr>
          <p:cNvPr id="2" name="Rectangle 5"/>
          <p:cNvSpPr/>
          <p:nvPr/>
        </p:nvSpPr>
        <p:spPr>
          <a:xfrm>
            <a:off x="3487320" y="1475280"/>
            <a:ext cx="8688600" cy="3846600"/>
          </a:xfrm>
          <a:prstGeom prst="rect">
            <a:avLst/>
          </a:prstGeom>
          <a:solidFill>
            <a:srgbClr val="9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3" name="Rectangle 8"/>
          <p:cNvSpPr/>
          <p:nvPr/>
        </p:nvSpPr>
        <p:spPr>
          <a:xfrm>
            <a:off x="3487320" y="5337720"/>
            <a:ext cx="8688600" cy="368280"/>
          </a:xfrm>
          <a:prstGeom prst="rect">
            <a:avLst/>
          </a:prstGeom>
          <a:gradFill rotWithShape="0">
            <a:gsLst>
              <a:gs pos="0">
                <a:srgbClr val="c00000"/>
              </a:gs>
              <a:gs pos="100000">
                <a:srgbClr val="e9bf0e">
                  <a:alpha val="83137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c00000"/>
              </a:solidFill>
              <a:latin typeface="Calibri"/>
              <a:ea typeface="DejaVu Sans"/>
            </a:endParaRPr>
          </a:p>
        </p:txBody>
      </p:sp>
      <p:sp>
        <p:nvSpPr>
          <p:cNvPr id="4" name="PlaceHolder 1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098960" cy="349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PH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PH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&lt;footer&gt;</a:t>
            </a:r>
            <a:endParaRPr b="0" lang="en-PH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27360" cy="349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en-US" sz="1800" spc="-1" strike="noStrike">
                <a:solidFill>
                  <a:srgbClr val="000000"/>
                </a:solidFill>
                <a:latin typeface="Calibri"/>
                <a:ea typeface="DejaVu Sans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CC0BEF21-CEBE-4E3D-B6E7-D8147600C7F5}" type="slidenum"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&lt;number&gt;</a:t>
            </a:fld>
            <a:endParaRPr b="0" lang="en-PH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3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27360" cy="349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>
              <a:buNone/>
              <a:defRPr b="0" lang="en-PH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PH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PH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PH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PH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PH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PH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PH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PH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PH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PH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PH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PH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18" descr=""/>
          <p:cNvPicPr/>
          <p:nvPr/>
        </p:nvPicPr>
        <p:blipFill>
          <a:blip r:embed="rId2"/>
          <a:stretch/>
        </p:blipFill>
        <p:spPr>
          <a:xfrm>
            <a:off x="0" y="6242760"/>
            <a:ext cx="12176280" cy="619200"/>
          </a:xfrm>
          <a:prstGeom prst="rect">
            <a:avLst/>
          </a:prstGeom>
          <a:ln w="0">
            <a:noFill/>
          </a:ln>
        </p:spPr>
      </p:pic>
      <p:sp>
        <p:nvSpPr>
          <p:cNvPr id="46" name="Rectangle 7"/>
          <p:cNvSpPr/>
          <p:nvPr/>
        </p:nvSpPr>
        <p:spPr>
          <a:xfrm>
            <a:off x="10868760" y="0"/>
            <a:ext cx="954720" cy="954720"/>
          </a:xfrm>
          <a:prstGeom prst="rect">
            <a:avLst/>
          </a:prstGeom>
          <a:solidFill>
            <a:srgbClr val="9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pic>
        <p:nvPicPr>
          <p:cNvPr id="47" name="Picture 10" descr=""/>
          <p:cNvPicPr/>
          <p:nvPr/>
        </p:nvPicPr>
        <p:blipFill>
          <a:blip r:embed="rId3"/>
          <a:stretch/>
        </p:blipFill>
        <p:spPr>
          <a:xfrm>
            <a:off x="10857240" y="-64440"/>
            <a:ext cx="1018800" cy="1018800"/>
          </a:xfrm>
          <a:prstGeom prst="rect">
            <a:avLst/>
          </a:prstGeom>
          <a:ln w="0">
            <a:noFill/>
          </a:ln>
        </p:spPr>
      </p:pic>
      <p:sp>
        <p:nvSpPr>
          <p:cNvPr id="48" name="TextBox 9"/>
          <p:cNvSpPr/>
          <p:nvPr/>
        </p:nvSpPr>
        <p:spPr>
          <a:xfrm>
            <a:off x="185400" y="6362280"/>
            <a:ext cx="46760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PH" sz="18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Rex Curriculum Resource </a:t>
            </a:r>
            <a:endParaRPr b="0" lang="en-PH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TextBox 11"/>
          <p:cNvSpPr/>
          <p:nvPr/>
        </p:nvSpPr>
        <p:spPr>
          <a:xfrm>
            <a:off x="9452520" y="6352200"/>
            <a:ext cx="26074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PH" sz="18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WWW.REX.COM.PH</a:t>
            </a:r>
            <a:endParaRPr b="0" lang="en-PH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1"/>
          <p:cNvSpPr>
            <a:spLocks noGrp="1"/>
          </p:cNvSpPr>
          <p:nvPr>
            <p:ph type="ftr" idx="4"/>
          </p:nvPr>
        </p:nvSpPr>
        <p:spPr>
          <a:xfrm>
            <a:off x="4038480" y="6356520"/>
            <a:ext cx="4098960" cy="349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PH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PH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&lt;footer&gt;</a:t>
            </a:r>
            <a:endParaRPr b="0" lang="en-PH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27360" cy="349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1AE392F-C6B8-4CBE-9949-AB2085F110C2}" type="slidenum">
              <a:rPr b="0" lang="en-US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&lt;number&gt;</a:t>
            </a:fld>
            <a:endParaRPr b="0" lang="en-PH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dt" idx="6"/>
          </p:nvPr>
        </p:nvSpPr>
        <p:spPr>
          <a:xfrm>
            <a:off x="838080" y="6356520"/>
            <a:ext cx="2727360" cy="349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buNone/>
              <a:defRPr b="0" lang="en-PH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PH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PH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PH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PH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PH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PH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PH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PH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PH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PH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PH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PH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New REX Education Mission Logo V.png" descr="New REX Education Mission Logo V.png"/>
          <p:cNvPicPr/>
          <p:nvPr/>
        </p:nvPicPr>
        <p:blipFill>
          <a:blip r:embed="rId2"/>
          <a:stretch/>
        </p:blipFill>
        <p:spPr>
          <a:xfrm>
            <a:off x="2755800" y="1508760"/>
            <a:ext cx="6600600" cy="3368880"/>
          </a:xfrm>
          <a:prstGeom prst="rect">
            <a:avLst/>
          </a:prstGeom>
          <a:ln w="12700">
            <a:noFill/>
          </a:ln>
        </p:spPr>
      </p:pic>
      <p:sp>
        <p:nvSpPr>
          <p:cNvPr id="92" name="PlaceHolder 1"/>
          <p:cNvSpPr>
            <a:spLocks noGrp="1"/>
          </p:cNvSpPr>
          <p:nvPr>
            <p:ph type="ftr" idx="7"/>
          </p:nvPr>
        </p:nvSpPr>
        <p:spPr>
          <a:xfrm>
            <a:off x="4038480" y="6356520"/>
            <a:ext cx="4098960" cy="349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PH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PH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&lt;footer&gt;</a:t>
            </a:r>
            <a:endParaRPr b="0" lang="en-PH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sldNum" idx="8"/>
          </p:nvPr>
        </p:nvSpPr>
        <p:spPr>
          <a:xfrm>
            <a:off x="8610480" y="6356520"/>
            <a:ext cx="2727360" cy="349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0" lang="en-US" sz="1800" spc="-1" strike="noStrike">
                <a:solidFill>
                  <a:srgbClr val="000000"/>
                </a:solidFill>
                <a:latin typeface="Calibri"/>
                <a:ea typeface="DejaVu Sans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fld id="{0FB14338-C0BB-4075-AA4D-59DC048104A9}" type="slidenum"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&lt;number&gt;</a:t>
            </a:fld>
            <a:endParaRPr b="0" lang="en-PH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dt" idx="9"/>
          </p:nvPr>
        </p:nvSpPr>
        <p:spPr>
          <a:xfrm>
            <a:off x="838080" y="6356520"/>
            <a:ext cx="2727360" cy="349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>
              <a:buNone/>
              <a:defRPr b="0" lang="en-PH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PH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PH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PH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PH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PH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PH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PH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PH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PH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PH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PH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PH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PH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PH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ctangle 132"/>
          <p:cNvSpPr/>
          <p:nvPr/>
        </p:nvSpPr>
        <p:spPr>
          <a:xfrm>
            <a:off x="4540680" y="2736000"/>
            <a:ext cx="6824520" cy="212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en-PH" sz="36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Mga Hamon sa mga Gawaing Pangkabuhayan</a:t>
            </a:r>
            <a:endParaRPr b="0" lang="en-PH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6"/>
          <p:cNvSpPr/>
          <p:nvPr/>
        </p:nvSpPr>
        <p:spPr>
          <a:xfrm>
            <a:off x="-113040" y="532080"/>
            <a:ext cx="6770520" cy="726120"/>
          </a:xfrm>
          <a:prstGeom prst="rect">
            <a:avLst/>
          </a:prstGeom>
          <a:gradFill rotWithShape="0">
            <a:gsLst>
              <a:gs pos="0">
                <a:srgbClr val="a7074b"/>
              </a:gs>
              <a:gs pos="100000">
                <a:srgbClr val="2a6099"/>
              </a:gs>
            </a:gsLst>
            <a:lin ang="16200000"/>
          </a:gradFill>
          <a:ln>
            <a:solidFill>
              <a:srgbClr val="ffffff"/>
            </a:solidFill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PH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35" name="Rectangle 7"/>
          <p:cNvSpPr/>
          <p:nvPr/>
        </p:nvSpPr>
        <p:spPr>
          <a:xfrm>
            <a:off x="426960" y="532080"/>
            <a:ext cx="10244520" cy="109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en-PH" sz="36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Mga Hamon sa Pagsasaka</a:t>
            </a:r>
            <a:endParaRPr b="0" lang="en-PH" sz="3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PH" sz="11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PH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6" name="" descr=""/>
          <p:cNvPicPr/>
          <p:nvPr/>
        </p:nvPicPr>
        <p:blipFill>
          <a:blip r:embed="rId1"/>
          <a:stretch/>
        </p:blipFill>
        <p:spPr>
          <a:xfrm>
            <a:off x="1207800" y="3788640"/>
            <a:ext cx="3104640" cy="2198160"/>
          </a:xfrm>
          <a:prstGeom prst="rect">
            <a:avLst/>
          </a:prstGeom>
          <a:ln w="0">
            <a:noFill/>
          </a:ln>
        </p:spPr>
      </p:pic>
      <p:pic>
        <p:nvPicPr>
          <p:cNvPr id="137" name="" descr=""/>
          <p:cNvPicPr/>
          <p:nvPr/>
        </p:nvPicPr>
        <p:blipFill>
          <a:blip r:embed="rId2"/>
          <a:stretch/>
        </p:blipFill>
        <p:spPr>
          <a:xfrm>
            <a:off x="4619520" y="3869640"/>
            <a:ext cx="3004920" cy="2100960"/>
          </a:xfrm>
          <a:prstGeom prst="rect">
            <a:avLst/>
          </a:prstGeom>
          <a:ln w="0">
            <a:noFill/>
          </a:ln>
        </p:spPr>
      </p:pic>
      <p:pic>
        <p:nvPicPr>
          <p:cNvPr id="138" name="" descr=""/>
          <p:cNvPicPr/>
          <p:nvPr/>
        </p:nvPicPr>
        <p:blipFill>
          <a:blip r:embed="rId3"/>
          <a:stretch/>
        </p:blipFill>
        <p:spPr>
          <a:xfrm>
            <a:off x="7914960" y="3853080"/>
            <a:ext cx="3080160" cy="2085120"/>
          </a:xfrm>
          <a:prstGeom prst="rect">
            <a:avLst/>
          </a:prstGeom>
          <a:ln w="0">
            <a:noFill/>
          </a:ln>
        </p:spPr>
      </p:pic>
      <p:sp>
        <p:nvSpPr>
          <p:cNvPr id="139" name=""/>
          <p:cNvSpPr/>
          <p:nvPr/>
        </p:nvSpPr>
        <p:spPr>
          <a:xfrm>
            <a:off x="1688760" y="5843520"/>
            <a:ext cx="8706600" cy="30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i="1" lang="en-PH" sz="1500" spc="-1" strike="noStrike">
                <a:solidFill>
                  <a:srgbClr val="000000"/>
                </a:solidFill>
                <a:latin typeface="Lato"/>
                <a:ea typeface="DejaVu Sans"/>
              </a:rPr>
              <a:t>      </a:t>
            </a:r>
            <a:r>
              <a:rPr b="0" i="1" lang="en-PH" sz="1500" spc="-1" strike="noStrike">
                <a:solidFill>
                  <a:srgbClr val="000000"/>
                </a:solidFill>
                <a:latin typeface="Lato"/>
                <a:ea typeface="DejaVu Sans"/>
              </a:rPr>
              <a:t>Nasirang pananim                                  Mga magsasaka                                            Tagtuyot</a:t>
            </a:r>
            <a:endParaRPr b="0" lang="en-PH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"/>
          <p:cNvSpPr/>
          <p:nvPr/>
        </p:nvSpPr>
        <p:spPr>
          <a:xfrm>
            <a:off x="749160" y="1470960"/>
            <a:ext cx="10643760" cy="254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b="0" lang="en-PH" sz="1800" spc="-1" strike="noStrike">
                <a:solidFill>
                  <a:srgbClr val="000000"/>
                </a:solidFill>
                <a:latin typeface="Lato"/>
                <a:ea typeface="DejaVu Sans"/>
              </a:rPr>
              <a:t>Isa sa hamong kinakaharap ng sektor ng pagsasaka ang kawalang ng regulasyon sa presyo ng mga aning palay at iba pang pananim.</a:t>
            </a:r>
            <a:endParaRPr b="0" lang="en-PH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n-PH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b="0" lang="en-PH" sz="1800" spc="-1" strike="noStrike">
                <a:solidFill>
                  <a:srgbClr val="000000"/>
                </a:solidFill>
                <a:latin typeface="Lato"/>
                <a:ea typeface="DejaVu Sans"/>
              </a:rPr>
              <a:t>Ilan pa sa mga hamon na kinahaharap ng sektong ng pagsasaka ay ang patubig at irigasyon, iba’t ibang kalamidad gaya ng bagyo, malubhang pagbaha o pag-apaw ng tubig, at El Niño o mahabang panahon ng tag-init. Nasisira nito ang mga pananim bago pa ito maani at mapakinabangan. Idagdag pa sa mga nabanggit ang kakulangan at minsan ay kawalan ng suporta mula sa pamahalaan.</a:t>
            </a:r>
            <a:endParaRPr b="0" lang="en-PH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 8"/>
          <p:cNvSpPr/>
          <p:nvPr/>
        </p:nvSpPr>
        <p:spPr>
          <a:xfrm>
            <a:off x="-113040" y="532080"/>
            <a:ext cx="7077600" cy="726120"/>
          </a:xfrm>
          <a:prstGeom prst="rect">
            <a:avLst/>
          </a:prstGeom>
          <a:gradFill rotWithShape="0">
            <a:gsLst>
              <a:gs pos="0">
                <a:srgbClr val="a7074b"/>
              </a:gs>
              <a:gs pos="100000">
                <a:srgbClr val="2a6099"/>
              </a:gs>
            </a:gsLst>
            <a:lin ang="16200000"/>
          </a:gradFill>
          <a:ln>
            <a:solidFill>
              <a:srgbClr val="ffffff"/>
            </a:solidFill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PH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42" name="Rectangle 9"/>
          <p:cNvSpPr/>
          <p:nvPr/>
        </p:nvSpPr>
        <p:spPr>
          <a:xfrm>
            <a:off x="426960" y="532080"/>
            <a:ext cx="10244520" cy="109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en-PH" sz="3600" spc="-1" strike="noStrike">
                <a:solidFill>
                  <a:srgbClr val="ffffff"/>
                </a:solidFill>
                <a:latin typeface="Montserrat Medium"/>
                <a:ea typeface="DejaVu Sans"/>
              </a:rPr>
              <a:t>Mga Hamon sa Pangingisda</a:t>
            </a:r>
            <a:endParaRPr b="0" lang="en-PH" sz="3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PH" sz="11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PH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"/>
          <p:cNvSpPr/>
          <p:nvPr/>
        </p:nvSpPr>
        <p:spPr>
          <a:xfrm>
            <a:off x="749160" y="1615680"/>
            <a:ext cx="10708200" cy="383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b="0" lang="en-PH" sz="1800" spc="-1" strike="noStrike">
                <a:solidFill>
                  <a:srgbClr val="000000"/>
                </a:solidFill>
                <a:latin typeface="Lato"/>
                <a:ea typeface="DejaVu Sans"/>
              </a:rPr>
              <a:t>Malaking hamon sa mga mangingisda ang pabago-bagong klima o </a:t>
            </a:r>
            <a:r>
              <a:rPr b="0" i="1" lang="en-PH" sz="1800" spc="-1" strike="noStrike">
                <a:solidFill>
                  <a:srgbClr val="000000"/>
                </a:solidFill>
                <a:latin typeface="Lato"/>
                <a:ea typeface="DejaVu Sans"/>
              </a:rPr>
              <a:t>climate change.  </a:t>
            </a:r>
            <a:r>
              <a:rPr b="0" lang="en-PH" sz="1800" spc="-1" strike="noStrike">
                <a:solidFill>
                  <a:srgbClr val="000000"/>
                </a:solidFill>
                <a:latin typeface="Lato"/>
                <a:ea typeface="DejaVu Sans"/>
              </a:rPr>
              <a:t>Malaki ang epekto ng climate change sa iba’t ibang species ng isda. Ilan sa mga ito ay nagkukulang ng </a:t>
            </a:r>
            <a:r>
              <a:rPr b="0" i="1" lang="en-PH" sz="1800" spc="-1" strike="noStrike">
                <a:solidFill>
                  <a:srgbClr val="000000"/>
                </a:solidFill>
                <a:latin typeface="Lato"/>
                <a:ea typeface="DejaVu Sans"/>
              </a:rPr>
              <a:t>oxygen</a:t>
            </a:r>
            <a:r>
              <a:rPr b="0" lang="en-PH" sz="1800" spc="-1" strike="noStrike">
                <a:solidFill>
                  <a:srgbClr val="000000"/>
                </a:solidFill>
                <a:latin typeface="Lato"/>
                <a:ea typeface="DejaVu Sans"/>
              </a:rPr>
              <a:t> o hindi kaya naman ay bumababa ang bilang kaya ang ilan ay nagiging </a:t>
            </a:r>
            <a:r>
              <a:rPr b="0" i="1" lang="en-PH" sz="1800" spc="-1" strike="noStrike">
                <a:solidFill>
                  <a:srgbClr val="000000"/>
                </a:solidFill>
                <a:latin typeface="Lato"/>
                <a:ea typeface="DejaVu Sans"/>
              </a:rPr>
              <a:t>endangered</a:t>
            </a:r>
            <a:r>
              <a:rPr b="0" lang="en-PH" sz="1800" spc="-1" strike="noStrike">
                <a:solidFill>
                  <a:srgbClr val="000000"/>
                </a:solidFill>
                <a:latin typeface="Lato"/>
                <a:ea typeface="DejaVu Sans"/>
              </a:rPr>
              <a:t> at karamihan ay namamatay. </a:t>
            </a:r>
            <a:endParaRPr b="0" lang="en-PH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n-PH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b="0" lang="en-PH" sz="1800" spc="-1" strike="noStrike">
                <a:solidFill>
                  <a:srgbClr val="000000"/>
                </a:solidFill>
                <a:latin typeface="Lato"/>
                <a:ea typeface="DejaVu Sans"/>
              </a:rPr>
              <a:t>Marami ring mga isda ang namamatay dahil sa mga ilegal na aktibidad ng tao katulad ng paggamit ng nakalalasong kemikal gaya ng </a:t>
            </a:r>
            <a:r>
              <a:rPr b="0" i="1" lang="en-PH" sz="1800" spc="-1" strike="noStrike">
                <a:solidFill>
                  <a:srgbClr val="000000"/>
                </a:solidFill>
                <a:latin typeface="Lato"/>
                <a:ea typeface="DejaVu Sans"/>
              </a:rPr>
              <a:t>cyanide</a:t>
            </a:r>
            <a:r>
              <a:rPr b="0" lang="en-PH" sz="1800" spc="-1" strike="noStrike">
                <a:solidFill>
                  <a:srgbClr val="000000"/>
                </a:solidFill>
                <a:latin typeface="Lato"/>
                <a:ea typeface="DejaVu Sans"/>
              </a:rPr>
              <a:t> at dinamita sa pangingisda. Mabilis din ang pagkasira ng tahanan at pangitlugan ng mga isda dahil sa pangunguha at pagsira sa mga </a:t>
            </a:r>
            <a:r>
              <a:rPr b="0" i="1" lang="en-PH" sz="1800" spc="-1" strike="noStrike">
                <a:solidFill>
                  <a:srgbClr val="000000"/>
                </a:solidFill>
                <a:latin typeface="Lato"/>
                <a:ea typeface="DejaVu Sans"/>
              </a:rPr>
              <a:t>coral reef. </a:t>
            </a:r>
            <a:endParaRPr b="0" lang="en-PH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n-PH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b="0" lang="en-PH" sz="1800" spc="-1" strike="noStrike">
                <a:solidFill>
                  <a:srgbClr val="000000"/>
                </a:solidFill>
                <a:latin typeface="Lato"/>
                <a:ea typeface="DejaVu Sans"/>
              </a:rPr>
              <a:t>Pinagiibayo rin ng pamahalaan ang kampanya laban sa mga pabrika at mga establisimyentong nagtatapon ng mga nakalalasong kemikal sa ating mga katubigan.</a:t>
            </a:r>
            <a:endParaRPr b="0" lang="en-PH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15"/>
          <p:cNvSpPr/>
          <p:nvPr/>
        </p:nvSpPr>
        <p:spPr>
          <a:xfrm>
            <a:off x="-113040" y="552240"/>
            <a:ext cx="3889440" cy="651960"/>
          </a:xfrm>
          <a:prstGeom prst="rect">
            <a:avLst/>
          </a:prstGeom>
          <a:gradFill rotWithShape="0">
            <a:gsLst>
              <a:gs pos="0">
                <a:srgbClr val="e8a202"/>
              </a:gs>
              <a:gs pos="100000">
                <a:srgbClr val="ffe994"/>
              </a:gs>
            </a:gsLst>
            <a:lin ang="16200000"/>
          </a:gradFill>
          <a:ln>
            <a:solidFill>
              <a:srgbClr val="ffffff"/>
            </a:solidFill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PH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45" name="Rectangle 192"/>
          <p:cNvSpPr/>
          <p:nvPr/>
        </p:nvSpPr>
        <p:spPr>
          <a:xfrm>
            <a:off x="540000" y="231480"/>
            <a:ext cx="10131480" cy="1197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PH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PH" sz="3600" spc="-1" strike="noStrike">
                <a:solidFill>
                  <a:srgbClr val="ffffff"/>
                </a:solidFill>
                <a:latin typeface="Montserrat Medium"/>
                <a:ea typeface="Arial;Arial"/>
              </a:rPr>
              <a:t>Pagsasanay</a:t>
            </a:r>
            <a:endParaRPr b="0" lang="en-PH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Rectangle 193"/>
          <p:cNvSpPr/>
          <p:nvPr/>
        </p:nvSpPr>
        <p:spPr>
          <a:xfrm>
            <a:off x="720000" y="1060560"/>
            <a:ext cx="9951480" cy="69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PH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PH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endParaRPr b="0" lang="en-PH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Rectangle 194"/>
          <p:cNvSpPr/>
          <p:nvPr/>
        </p:nvSpPr>
        <p:spPr>
          <a:xfrm>
            <a:off x="720000" y="1496160"/>
            <a:ext cx="10969560" cy="69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PH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graphicFrame>
        <p:nvGraphicFramePr>
          <p:cNvPr id="148" name=""/>
          <p:cNvGraphicFramePr/>
          <p:nvPr/>
        </p:nvGraphicFramePr>
        <p:xfrm>
          <a:off x="819000" y="2015640"/>
          <a:ext cx="10084320" cy="3388320"/>
        </p:xfrm>
        <a:graphic>
          <a:graphicData uri="http://schemas.openxmlformats.org/drawingml/2006/table">
            <a:tbl>
              <a:tblPr/>
              <a:tblGrid>
                <a:gridCol w="4234320"/>
                <a:gridCol w="5850360"/>
              </a:tblGrid>
              <a:tr h="438840"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PH" sz="1800" spc="-1" strike="noStrike">
                          <a:solidFill>
                            <a:srgbClr val="000000"/>
                          </a:solidFill>
                          <a:latin typeface="Lato"/>
                        </a:rPr>
                        <a:t>Mga Hamon</a:t>
                      </a:r>
                      <a:endParaRPr b="0" lang="en-PH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0800">
                      <a:solidFill>
                        <a:srgbClr val="000000"/>
                      </a:solidFill>
                    </a:lnL>
                    <a:lnR w="10800">
                      <a:solidFill>
                        <a:srgbClr val="000000"/>
                      </a:solidFill>
                    </a:lnR>
                    <a:lnT w="10800">
                      <a:solidFill>
                        <a:srgbClr val="000000"/>
                      </a:solidFill>
                    </a:lnT>
                    <a:lnB w="108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PH" sz="1800" spc="-1" strike="noStrike">
                          <a:solidFill>
                            <a:srgbClr val="000000"/>
                          </a:solidFill>
                          <a:latin typeface="Lato"/>
                        </a:rPr>
                        <a:t>Mga Epekto</a:t>
                      </a:r>
                      <a:endParaRPr b="0" lang="en-PH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0800">
                      <a:solidFill>
                        <a:srgbClr val="000000"/>
                      </a:solidFill>
                    </a:lnL>
                    <a:lnR w="10800">
                      <a:solidFill>
                        <a:srgbClr val="000000"/>
                      </a:solidFill>
                    </a:lnR>
                    <a:lnT w="10800">
                      <a:solidFill>
                        <a:srgbClr val="000000"/>
                      </a:solidFill>
                    </a:lnT>
                    <a:lnB w="108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0112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PH" sz="1800" spc="-1" strike="noStrike">
                          <a:solidFill>
                            <a:srgbClr val="000000"/>
                          </a:solidFill>
                          <a:latin typeface="Lato"/>
                        </a:rPr>
                        <a:t>1. pagbaba ng halaga ng palay</a:t>
                      </a:r>
                      <a:endParaRPr b="0" lang="en-PH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0800">
                      <a:solidFill>
                        <a:srgbClr val="000000"/>
                      </a:solidFill>
                    </a:lnL>
                    <a:lnR w="10800">
                      <a:solidFill>
                        <a:srgbClr val="000000"/>
                      </a:solidFill>
                    </a:lnR>
                    <a:lnT w="10800">
                      <a:solidFill>
                        <a:srgbClr val="000000"/>
                      </a:solidFill>
                    </a:lnT>
                    <a:lnB w="108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endParaRPr b="0" lang="en-PH" sz="1800" spc="-1" strike="noStrike">
                        <a:solidFill>
                          <a:srgbClr val="000000"/>
                        </a:solidFill>
                        <a:latin typeface="Lato"/>
                      </a:endParaRPr>
                    </a:p>
                  </a:txBody>
                  <a:tcPr anchor="t" marL="90000" marR="90000">
                    <a:lnL w="10800">
                      <a:solidFill>
                        <a:srgbClr val="000000"/>
                      </a:solidFill>
                    </a:lnL>
                    <a:lnR w="10800">
                      <a:solidFill>
                        <a:srgbClr val="000000"/>
                      </a:solidFill>
                    </a:lnR>
                    <a:lnT w="10800">
                      <a:solidFill>
                        <a:srgbClr val="000000"/>
                      </a:solidFill>
                    </a:lnT>
                    <a:lnB w="108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0076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PH" sz="1800" spc="-1" strike="noStrike">
                          <a:solidFill>
                            <a:srgbClr val="000000"/>
                          </a:solidFill>
                          <a:latin typeface="Lato"/>
                        </a:rPr>
                        <a:t>2. mahabang panahon ng tag-init</a:t>
                      </a:r>
                      <a:endParaRPr b="0" lang="en-PH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0800">
                      <a:solidFill>
                        <a:srgbClr val="000000"/>
                      </a:solidFill>
                    </a:lnL>
                    <a:lnR w="10800">
                      <a:solidFill>
                        <a:srgbClr val="000000"/>
                      </a:solidFill>
                    </a:lnR>
                    <a:lnT w="10800">
                      <a:solidFill>
                        <a:srgbClr val="000000"/>
                      </a:solidFill>
                    </a:lnT>
                    <a:lnB w="108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endParaRPr b="0" lang="en-PH" sz="1800" spc="-1" strike="noStrike">
                        <a:solidFill>
                          <a:srgbClr val="000000"/>
                        </a:solidFill>
                        <a:latin typeface="Lato"/>
                      </a:endParaRPr>
                    </a:p>
                  </a:txBody>
                  <a:tcPr anchor="t" marL="90000" marR="90000">
                    <a:lnL w="10800">
                      <a:solidFill>
                        <a:srgbClr val="000000"/>
                      </a:solidFill>
                    </a:lnL>
                    <a:lnR w="10800">
                      <a:solidFill>
                        <a:srgbClr val="000000"/>
                      </a:solidFill>
                    </a:lnR>
                    <a:lnT w="10800">
                      <a:solidFill>
                        <a:srgbClr val="000000"/>
                      </a:solidFill>
                    </a:lnT>
                    <a:lnB w="108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9832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PH" sz="1800" spc="-1" strike="noStrike">
                          <a:solidFill>
                            <a:srgbClr val="000000"/>
                          </a:solidFill>
                          <a:latin typeface="Lato"/>
                        </a:rPr>
                        <a:t>3. pagkasira ng tahanan ng mga isda sa ilalim ng dagat</a:t>
                      </a:r>
                      <a:endParaRPr b="0" lang="en-PH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0800">
                      <a:solidFill>
                        <a:srgbClr val="000000"/>
                      </a:solidFill>
                    </a:lnL>
                    <a:lnR w="10800">
                      <a:solidFill>
                        <a:srgbClr val="000000"/>
                      </a:solidFill>
                    </a:lnR>
                    <a:lnT w="10800">
                      <a:solidFill>
                        <a:srgbClr val="000000"/>
                      </a:solidFill>
                    </a:lnT>
                    <a:lnB w="108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endParaRPr b="0" lang="en-PH" sz="1800" spc="-1" strike="noStrike">
                        <a:solidFill>
                          <a:srgbClr val="000000"/>
                        </a:solidFill>
                        <a:latin typeface="Lato"/>
                      </a:endParaRPr>
                    </a:p>
                  </a:txBody>
                  <a:tcPr anchor="t" marL="90000" marR="90000">
                    <a:lnL w="10800">
                      <a:solidFill>
                        <a:srgbClr val="000000"/>
                      </a:solidFill>
                    </a:lnL>
                    <a:lnR w="10800">
                      <a:solidFill>
                        <a:srgbClr val="000000"/>
                      </a:solidFill>
                    </a:lnR>
                    <a:lnT w="10800">
                      <a:solidFill>
                        <a:srgbClr val="000000"/>
                      </a:solidFill>
                    </a:lnT>
                    <a:lnB w="108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2164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PH" sz="1800" spc="-1" strike="noStrike">
                          <a:solidFill>
                            <a:srgbClr val="000000"/>
                          </a:solidFill>
                          <a:latin typeface="Lato"/>
                        </a:rPr>
                        <a:t>4. mga nabubulok na aning gulay</a:t>
                      </a:r>
                      <a:endParaRPr b="0" lang="en-PH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0800">
                      <a:solidFill>
                        <a:srgbClr val="000000"/>
                      </a:solidFill>
                    </a:lnL>
                    <a:lnR w="10800">
                      <a:solidFill>
                        <a:srgbClr val="000000"/>
                      </a:solidFill>
                    </a:lnR>
                    <a:lnT w="10800">
                      <a:solidFill>
                        <a:srgbClr val="000000"/>
                      </a:solidFill>
                    </a:lnT>
                    <a:lnB w="108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endParaRPr b="0" lang="en-PH" sz="1800" spc="-1" strike="noStrike">
                        <a:solidFill>
                          <a:srgbClr val="000000"/>
                        </a:solidFill>
                        <a:latin typeface="Lato"/>
                      </a:endParaRPr>
                    </a:p>
                  </a:txBody>
                  <a:tcPr anchor="t" marL="90000" marR="90000">
                    <a:lnL w="10800">
                      <a:solidFill>
                        <a:srgbClr val="000000"/>
                      </a:solidFill>
                    </a:lnL>
                    <a:lnR w="10800">
                      <a:solidFill>
                        <a:srgbClr val="000000"/>
                      </a:solidFill>
                    </a:lnR>
                    <a:lnT w="10800">
                      <a:solidFill>
                        <a:srgbClr val="000000"/>
                      </a:solidFill>
                    </a:lnT>
                    <a:lnB w="108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72144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PH" sz="1800" spc="-1" strike="noStrike">
                          <a:solidFill>
                            <a:srgbClr val="000000"/>
                          </a:solidFill>
                          <a:latin typeface="Lato"/>
                        </a:rPr>
                        <a:t>5. nasisira ang mga isdang dadalhin sa karatig-lugar</a:t>
                      </a:r>
                      <a:endParaRPr b="0" lang="en-PH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0800">
                      <a:solidFill>
                        <a:srgbClr val="000000"/>
                      </a:solidFill>
                    </a:lnL>
                    <a:lnR w="10800">
                      <a:solidFill>
                        <a:srgbClr val="000000"/>
                      </a:solidFill>
                    </a:lnR>
                    <a:lnT w="10800">
                      <a:solidFill>
                        <a:srgbClr val="000000"/>
                      </a:solidFill>
                    </a:lnT>
                    <a:lnB w="108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endParaRPr b="0" lang="en-PH" sz="1800" spc="-1" strike="noStrike">
                        <a:solidFill>
                          <a:srgbClr val="000000"/>
                        </a:solidFill>
                        <a:latin typeface="Lato"/>
                      </a:endParaRPr>
                    </a:p>
                  </a:txBody>
                  <a:tcPr anchor="t" marL="90000" marR="90000">
                    <a:lnL w="10800">
                      <a:solidFill>
                        <a:srgbClr val="000000"/>
                      </a:solidFill>
                    </a:lnL>
                    <a:lnR w="10800">
                      <a:solidFill>
                        <a:srgbClr val="000000"/>
                      </a:solidFill>
                    </a:lnR>
                    <a:lnT w="10800">
                      <a:solidFill>
                        <a:srgbClr val="000000"/>
                      </a:solidFill>
                    </a:lnT>
                    <a:lnB w="108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49" name=""/>
          <p:cNvSpPr/>
          <p:nvPr/>
        </p:nvSpPr>
        <p:spPr>
          <a:xfrm>
            <a:off x="720000" y="1429200"/>
            <a:ext cx="9638640" cy="702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en-PH" sz="1800" spc="-1" strike="noStrike">
                <a:solidFill>
                  <a:srgbClr val="000000"/>
                </a:solidFill>
                <a:latin typeface="Lato"/>
                <a:ea typeface="DejaVu Sans"/>
              </a:rPr>
              <a:t>I. Panuto:</a:t>
            </a:r>
            <a:r>
              <a:rPr b="0" lang="en-PH" sz="1800" spc="-1" strike="noStrike">
                <a:solidFill>
                  <a:srgbClr val="000000"/>
                </a:solidFill>
                <a:latin typeface="Lato"/>
                <a:ea typeface="DejaVu Sans"/>
              </a:rPr>
              <a:t> Tukuyin ang epekto ng bawat hamon o pangyayari sa pagsasaka at pangingisda.</a:t>
            </a:r>
            <a:endParaRPr b="0" lang="en-PH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ectangle 1"/>
          <p:cNvSpPr/>
          <p:nvPr/>
        </p:nvSpPr>
        <p:spPr>
          <a:xfrm>
            <a:off x="-113040" y="552240"/>
            <a:ext cx="6576840" cy="651960"/>
          </a:xfrm>
          <a:prstGeom prst="rect">
            <a:avLst/>
          </a:prstGeom>
          <a:gradFill rotWithShape="0">
            <a:gsLst>
              <a:gs pos="0">
                <a:srgbClr val="e8a202"/>
              </a:gs>
              <a:gs pos="100000">
                <a:srgbClr val="ffe994"/>
              </a:gs>
            </a:gsLst>
            <a:lin ang="16200000"/>
          </a:gradFill>
          <a:ln>
            <a:solidFill>
              <a:srgbClr val="ffffff"/>
            </a:solidFill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PH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51" name="Rectangle 2"/>
          <p:cNvSpPr/>
          <p:nvPr/>
        </p:nvSpPr>
        <p:spPr>
          <a:xfrm>
            <a:off x="426960" y="527760"/>
            <a:ext cx="10244520" cy="109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PH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52" name="Rectangle 3"/>
          <p:cNvSpPr/>
          <p:nvPr/>
        </p:nvSpPr>
        <p:spPr>
          <a:xfrm>
            <a:off x="540000" y="231480"/>
            <a:ext cx="10131480" cy="1197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PH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PH" sz="3600" spc="-1" strike="noStrike">
                <a:solidFill>
                  <a:srgbClr val="ffffff"/>
                </a:solidFill>
                <a:latin typeface="Montserrat Medium"/>
                <a:ea typeface="Arial;Arial"/>
              </a:rPr>
              <a:t>Mga Halimbawang Sagot</a:t>
            </a:r>
            <a:endParaRPr b="0" lang="en-PH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Rectangle 4"/>
          <p:cNvSpPr/>
          <p:nvPr/>
        </p:nvSpPr>
        <p:spPr>
          <a:xfrm>
            <a:off x="720000" y="1060560"/>
            <a:ext cx="9951480" cy="69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PH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PH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</a:pPr>
            <a:endParaRPr b="0" lang="en-PH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"/>
          <p:cNvSpPr/>
          <p:nvPr/>
        </p:nvSpPr>
        <p:spPr>
          <a:xfrm>
            <a:off x="842400" y="1429200"/>
            <a:ext cx="9774720" cy="259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</a:pPr>
            <a:r>
              <a:rPr b="1" lang="en-PH" sz="1800" spc="-1" strike="noStrike">
                <a:solidFill>
                  <a:srgbClr val="000000"/>
                </a:solidFill>
                <a:latin typeface="Lato"/>
                <a:ea typeface="DejaVu Sans"/>
              </a:rPr>
              <a:t>Mga epekto:</a:t>
            </a:r>
            <a:endParaRPr b="0" lang="en-PH" sz="1800" spc="-1" strike="noStrike">
              <a:solidFill>
                <a:srgbClr val="000000"/>
              </a:solidFill>
              <a:latin typeface="Arial"/>
            </a:endParaRPr>
          </a:p>
          <a:p>
            <a:pPr lvl="1" marL="432000" indent="-21600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Font typeface="StarSymbol"/>
              <a:buAutoNum type="arabicPeriod"/>
            </a:pPr>
            <a:r>
              <a:rPr b="0" lang="en-PH" sz="1800" spc="-1" strike="noStrike">
                <a:solidFill>
                  <a:srgbClr val="000000"/>
                </a:solidFill>
                <a:latin typeface="Lato"/>
                <a:ea typeface="DejaVu Sans"/>
              </a:rPr>
              <a:t>Malulugi ang mga magsasaka.</a:t>
            </a:r>
            <a:endParaRPr b="0" lang="en-PH" sz="1800" spc="-1" strike="noStrike">
              <a:solidFill>
                <a:srgbClr val="000000"/>
              </a:solidFill>
              <a:latin typeface="Arial"/>
            </a:endParaRPr>
          </a:p>
          <a:p>
            <a:pPr lvl="1" marL="432000" indent="-21600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Font typeface="StarSymbol"/>
              <a:buAutoNum type="arabicPeriod"/>
            </a:pPr>
            <a:r>
              <a:rPr b="0" lang="en-PH" sz="1800" spc="-1" strike="noStrike">
                <a:solidFill>
                  <a:srgbClr val="000000"/>
                </a:solidFill>
                <a:latin typeface="Lato"/>
                <a:ea typeface="DejaVu Sans"/>
              </a:rPr>
              <a:t>Mamamatay ang mga pananim at kakaunti ang mapagbibiling ani.</a:t>
            </a:r>
            <a:endParaRPr b="0" lang="en-PH" sz="1800" spc="-1" strike="noStrike">
              <a:solidFill>
                <a:srgbClr val="000000"/>
              </a:solidFill>
              <a:latin typeface="Arial"/>
            </a:endParaRPr>
          </a:p>
          <a:p>
            <a:pPr lvl="1" marL="432000" indent="-21600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Font typeface="StarSymbol"/>
              <a:buAutoNum type="arabicPeriod"/>
            </a:pPr>
            <a:r>
              <a:rPr b="0" lang="en-PH" sz="1800" spc="-1" strike="noStrike">
                <a:solidFill>
                  <a:srgbClr val="000000"/>
                </a:solidFill>
                <a:latin typeface="Lato"/>
                <a:ea typeface="DejaVu Sans"/>
              </a:rPr>
              <a:t>Kakaunti ang mga isda sa dagat at ibang katubigan.</a:t>
            </a:r>
            <a:endParaRPr b="0" lang="en-PH" sz="1800" spc="-1" strike="noStrike">
              <a:solidFill>
                <a:srgbClr val="000000"/>
              </a:solidFill>
              <a:latin typeface="Arial"/>
            </a:endParaRPr>
          </a:p>
          <a:p>
            <a:pPr lvl="1" marL="432000" indent="-21600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Font typeface="StarSymbol"/>
              <a:buAutoNum type="arabicPeriod"/>
            </a:pPr>
            <a:r>
              <a:rPr b="0" lang="en-PH" sz="1800" spc="-1" strike="noStrike">
                <a:solidFill>
                  <a:srgbClr val="000000"/>
                </a:solidFill>
                <a:latin typeface="Lato"/>
                <a:ea typeface="DejaVu Sans"/>
              </a:rPr>
              <a:t>Malulugi ang magsasaka at hindi maibabalik ang kaniyang puhunan.</a:t>
            </a:r>
            <a:endParaRPr b="0" lang="en-PH" sz="1800" spc="-1" strike="noStrike">
              <a:solidFill>
                <a:srgbClr val="000000"/>
              </a:solidFill>
              <a:latin typeface="Arial"/>
            </a:endParaRPr>
          </a:p>
          <a:p>
            <a:pPr lvl="1" marL="432000" indent="-21600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Font typeface="StarSymbol"/>
              <a:buAutoNum type="arabicPeriod"/>
            </a:pPr>
            <a:r>
              <a:rPr b="0" lang="en-PH" sz="1800" spc="-1" strike="noStrike">
                <a:solidFill>
                  <a:srgbClr val="000000"/>
                </a:solidFill>
                <a:latin typeface="Lato"/>
                <a:ea typeface="DejaVu Sans"/>
              </a:rPr>
              <a:t>Hindi na magandang ipagbili at malulugi ang mangingisda.</a:t>
            </a:r>
            <a:endParaRPr b="0" lang="en-PH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1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1865</TotalTime>
  <Application>LibreOffice/7.4.2.3$MacOSX_X86_64 LibreOffice_project/382eef1f22670f7f4118c8c2dd222ec7ad009daf</Application>
  <AppVersion>15.0000</AppVersion>
  <Words>71</Words>
  <Paragraphs>6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2019-04-16T02:10:14Z</dcterms:created>
  <dc:creator>Microsoft Office User</dc:creator>
  <dc:description/>
  <dc:language>en-PH</dc:language>
  <cp:lastModifiedBy/>
  <dcterms:modified xsi:type="dcterms:W3CDTF">2023-07-11T09:37:29Z</dcterms:modified>
  <cp:revision>209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Widescreen</vt:lpwstr>
  </property>
  <property fmtid="{D5CDD505-2E9C-101B-9397-08002B2CF9AE}" pid="3" name="Slides">
    <vt:i4>17</vt:i4>
  </property>
</Properties>
</file>