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10.xml.rels" ContentType="application/vnd.openxmlformats-package.relationship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74480" cy="6840360"/>
          </a:xfrm>
          <a:prstGeom prst="rect">
            <a:avLst/>
          </a:prstGeom>
          <a:solidFill>
            <a:srgbClr val="ffffff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81360" cy="278136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86800" cy="384480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86800" cy="36648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74480" cy="61740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52920" cy="95292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17000" cy="101700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742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056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598800" cy="336708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hyperlink" Target="https://www.britannica.com/topic/International-Phonetic-Alphabet." TargetMode="External"/><Relationship Id="rId2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4032000" y="2881080"/>
            <a:ext cx="808272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Enjoying the Gift of Literature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"/>
          <p:cNvSpPr/>
          <p:nvPr/>
        </p:nvSpPr>
        <p:spPr>
          <a:xfrm>
            <a:off x="720000" y="936000"/>
            <a:ext cx="10978200" cy="446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200000"/>
              </a:lnSpc>
              <a:buNone/>
            </a:pPr>
            <a:r>
              <a:rPr b="1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Summarizing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Summary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– is summed-up material, less in length than the original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Precis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îQéþ"/>
              </a:rPr>
              <a:t>– summing up an academic text or an official document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Five Easy Steps in Summarizing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Read, mark, and annotate the original text.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Outline the text.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Write the thesis statement first followed by the topic sentence.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4. Support your topic sentence with the necessary reasons or arguments raised based on the text.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5. Read your summary again to recheck if it is the same as the original.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26" name="TextBox 1"/>
          <p:cNvSpPr/>
          <p:nvPr/>
        </p:nvSpPr>
        <p:spPr>
          <a:xfrm>
            <a:off x="411840" y="181080"/>
            <a:ext cx="1042272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Enjoying the Gift of Literature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"/>
          <p:cNvSpPr/>
          <p:nvPr/>
        </p:nvSpPr>
        <p:spPr>
          <a:xfrm>
            <a:off x="720000" y="936000"/>
            <a:ext cx="10978200" cy="446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Paraphrasing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Paraphrase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– is a text presentation using one’s own word in rephrasing lines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Five Easy Steps in Paraphrasing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Read the passage carefully.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Outline the text.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Restate the thesis statement and topic sentence in your own words.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4. Rewrite the supporting details in your own words.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5. Reread your paraphrase to check if it sounds the same as the original.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28" name="TextBox 2"/>
          <p:cNvSpPr/>
          <p:nvPr/>
        </p:nvSpPr>
        <p:spPr>
          <a:xfrm>
            <a:off x="411840" y="181080"/>
            <a:ext cx="1042272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Enjoying the Gift of Literature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"/>
          <p:cNvSpPr/>
          <p:nvPr/>
        </p:nvSpPr>
        <p:spPr>
          <a:xfrm>
            <a:off x="720000" y="936000"/>
            <a:ext cx="10978200" cy="446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In speaking or writing, the author or speaker has four main purposes in doing such: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To explain/to inform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– giving information about a certain topic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To describe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– to present vivid representations of the topic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To narrate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– to tell the fl ow of events that had happened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To argue/persuade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– to raise contradicting ideas to make other people believe that what you are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  saying is true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It is also very important to note that when you summarize or paraphrase, you need to identify the thesis statement or topic sentence.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0" name="TextBox 3"/>
          <p:cNvSpPr/>
          <p:nvPr/>
        </p:nvSpPr>
        <p:spPr>
          <a:xfrm>
            <a:off x="411840" y="181080"/>
            <a:ext cx="1042272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Enjoying the Gift of Literature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"/>
          <p:cNvSpPr/>
          <p:nvPr/>
        </p:nvSpPr>
        <p:spPr>
          <a:xfrm>
            <a:off x="720000" y="936000"/>
            <a:ext cx="10978200" cy="446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2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Thesis Statement vs. Topic Sentence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Thesis statement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– tells the reader what the rest of the paper is about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Topic sentence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îQéþ"/>
              </a:rPr>
              <a:t>– this is primarily based on the thesis statement, an elaboration or specificity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of which; tells what the paragraph is all about.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To clarify, the thesis statement is general while the topic sentence is taken from the thesis statement.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Example: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Thesis statement – There are different health protocols required by the Department of Health.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Topic sentence – Wearing of face masks must be observed all the time.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2" name="TextBox 4"/>
          <p:cNvSpPr/>
          <p:nvPr/>
        </p:nvSpPr>
        <p:spPr>
          <a:xfrm>
            <a:off x="411840" y="181080"/>
            <a:ext cx="1042272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Enjoying the Gift of Literature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"/>
          <p:cNvSpPr/>
          <p:nvPr/>
        </p:nvSpPr>
        <p:spPr>
          <a:xfrm>
            <a:off x="720000" y="936000"/>
            <a:ext cx="10978200" cy="446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Agreeing/Disagreeing with Statements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You can observe that when a given issue is raised, you can express your agreement or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disagreement with the statements given.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To express your opinion, you may opt to use the following: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“In my opinion, + [your sentence].”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“I believe that + [your sentence].”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“In my mind, + [your sentence].”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4. “It would seem that + [your sentence].”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34" name="TextBox 5"/>
          <p:cNvSpPr/>
          <p:nvPr/>
        </p:nvSpPr>
        <p:spPr>
          <a:xfrm>
            <a:off x="411840" y="181080"/>
            <a:ext cx="1042272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Enjoying the Gift of Literature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"/>
          <p:cNvSpPr/>
          <p:nvPr/>
        </p:nvSpPr>
        <p:spPr>
          <a:xfrm>
            <a:off x="720000" y="936000"/>
            <a:ext cx="10978200" cy="446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Agreeing/Disagreeing with Statements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5. “It could be argued that + [your sentence].”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6. “This suggests that + [your sentence].”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7. “This proves that + [your sentence].”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When speaking or sharing your points, you need to speak with the correct pronunciation of the words; therefore, there is a need for you to master the consonant, vowel, and diphthong sounds of the English language.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Access it here: </a:t>
            </a:r>
            <a:r>
              <a:rPr b="0" lang="en-PH" sz="1800" spc="-1" strike="noStrike" u="sng">
                <a:solidFill>
                  <a:srgbClr val="0000ff"/>
                </a:solidFill>
                <a:uFillTx/>
                <a:latin typeface="Lato"/>
                <a:ea typeface="DejaVu Sans"/>
                <a:hlinkClick r:id="rId1"/>
              </a:rPr>
              <a:t>https://www.britannica.com/topic/International-Phonetic-Alphabet.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36" name="TextBox 6"/>
          <p:cNvSpPr/>
          <p:nvPr/>
        </p:nvSpPr>
        <p:spPr>
          <a:xfrm>
            <a:off x="411840" y="181080"/>
            <a:ext cx="1042272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Enjoying the Gift of Literature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"/>
          <p:cNvSpPr/>
          <p:nvPr/>
        </p:nvSpPr>
        <p:spPr>
          <a:xfrm>
            <a:off x="720000" y="900000"/>
            <a:ext cx="10978200" cy="446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ACTIVITY: Choose the letter of the correct answer.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Less in length than the original.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a. summary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b. precis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c. paraphrase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d. statement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Summing up an academic text or an official document.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a. summary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b. precis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c. paraphrase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d. statement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A text presentation using one’s own word in rephrasing lines.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a. summary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b. precis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c. paraphrase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d. statement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4. Raise contradicting ideas to make other people believe that what you are saying is true.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a. to explain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b. to describe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c. to narrate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d. to argue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5. One of the purpose of author or speaker in which he/she gives information in a certain topic.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a. to explain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b. to describe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c. to narrate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d. to argue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38" name="TextBox 8"/>
          <p:cNvSpPr/>
          <p:nvPr/>
        </p:nvSpPr>
        <p:spPr>
          <a:xfrm>
            <a:off x="411840" y="181080"/>
            <a:ext cx="1042272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Enjoying the Gift of Literature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"/>
          <p:cNvSpPr/>
          <p:nvPr/>
        </p:nvSpPr>
        <p:spPr>
          <a:xfrm>
            <a:off x="720000" y="900000"/>
            <a:ext cx="10978200" cy="446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1" lang="en-PH" sz="1800" spc="-1" strike="noStrike">
                <a:solidFill>
                  <a:srgbClr val="c9211e"/>
                </a:solidFill>
                <a:latin typeface="Lato"/>
                <a:ea typeface="DejaVu Sans"/>
              </a:rPr>
              <a:t>ANSWER: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Less in length than the original.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c9211e"/>
                </a:solidFill>
                <a:latin typeface="Lato"/>
                <a:ea typeface="DejaVu Sans"/>
              </a:rPr>
              <a:t>a. summary</a:t>
            </a:r>
            <a:r>
              <a:rPr b="0" lang="en-PH" sz="1800" spc="-1" strike="noStrike">
                <a:solidFill>
                  <a:srgbClr val="c9211e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b. precis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c. paraphrase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d. statement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Summing up an academic text or an official document.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a. summary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c9211e"/>
                </a:solidFill>
                <a:latin typeface="Lato"/>
                <a:ea typeface="DejaVu Sans"/>
              </a:rPr>
              <a:t>b. precis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c. paraphrase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d. statement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A text presentation using one’s own word in rephrasing lines.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a. summary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b. precis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c9211e"/>
                </a:solidFill>
                <a:latin typeface="Lato"/>
                <a:ea typeface="DejaVu Sans"/>
              </a:rPr>
              <a:t>c. paraphrase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d. statement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4. Raise contradicting ideas to make other people believe that what you are saying is true.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a. to explain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b. to describe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c. to narrate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c9211e"/>
                </a:solidFill>
                <a:latin typeface="Lato"/>
                <a:ea typeface="DejaVu Sans"/>
              </a:rPr>
              <a:t>d. to argue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5. One of the purpose of author or speaker in which he/she gives information in a certain topic.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c9211e"/>
                </a:solidFill>
                <a:latin typeface="Lato"/>
                <a:ea typeface="DejaVu Sans"/>
              </a:rPr>
              <a:t>a. to explain</a:t>
            </a:r>
            <a:r>
              <a:rPr b="0" lang="en-PH" sz="1800" spc="-1" strike="noStrike">
                <a:solidFill>
                  <a:srgbClr val="c9211e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b. to describe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c. to narrate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d. to argue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40" name="TextBox 9"/>
          <p:cNvSpPr/>
          <p:nvPr/>
        </p:nvSpPr>
        <p:spPr>
          <a:xfrm>
            <a:off x="411840" y="181080"/>
            <a:ext cx="1042272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Enjoying the Gift of Literature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2856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2023-07-11T13:22:31Z</dcterms:modified>
  <cp:revision>184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r8>7</vt:r8>
  </property>
</Properties>
</file>