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8520" cy="685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5400" cy="27954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0840" cy="38588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0840" cy="3805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520" cy="6314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6960" cy="9669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1040" cy="10310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8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9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2840" cy="33811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476080"/>
            <a:ext cx="7491600" cy="179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Inferring the Meaning of Words through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Context Clues in the Forms of Inferences, Examples, Comparisons, and Cause-and-Effect 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284760" y="78120"/>
            <a:ext cx="10512000" cy="1791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91000"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Inferring the Meaning of Words through Context Clues in the Forms of Inferences, Examples, Comparisons, and Cause-and-Effect </a:t>
            </a:r>
            <a:r>
              <a:rPr b="1" lang="en-US" sz="2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se-and-Effect 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4860000" y="1781640"/>
            <a:ext cx="1506240" cy="4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Inference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900000" y="2232000"/>
            <a:ext cx="10259640" cy="564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The meaning of a word is not directly stated; instead, readers like you have to read between the lines and draw conclusions from the given information.</a:t>
            </a: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15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Examples:</a:t>
            </a: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15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Eric finds his boss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abusive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; he </a:t>
            </a:r>
            <a:r>
              <a:rPr b="0" lang="en-US" sz="2000" spc="-1" strike="noStrike" u="sng">
                <a:solidFill>
                  <a:srgbClr val="000000"/>
                </a:solidFill>
                <a:uFillTx/>
                <a:latin typeface="Lato"/>
                <a:ea typeface="Lato"/>
              </a:rPr>
              <a:t>forces him to work 24 hours, seven days a week in a very unsafe environment and has not paid him for months.</a:t>
            </a: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15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Abusive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 means </a:t>
            </a:r>
            <a:r>
              <a:rPr b="0" i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cruel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.</a:t>
            </a: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15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7"/>
          <p:cNvSpPr/>
          <p:nvPr/>
        </p:nvSpPr>
        <p:spPr>
          <a:xfrm>
            <a:off x="284760" y="78480"/>
            <a:ext cx="10512000" cy="179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91000"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Inferring the Meaning of Words through Context Clues in the Forms of Inferences, Examples, Comparisons, and Cause-and-Effect </a:t>
            </a:r>
            <a:r>
              <a:rPr b="1" lang="en-US" sz="2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se-and-Effect 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4918320" y="1800000"/>
            <a:ext cx="1381320" cy="4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Example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900000" y="2232000"/>
            <a:ext cx="10259640" cy="564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The meaning of a word is expressed by showing similarities to other objects, people, ideas, events, etc. This comes as a list of items that illustrate what the unknown word is about.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15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Examples:</a:t>
            </a: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15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The class studied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celestial bodies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 like </a:t>
            </a:r>
            <a:r>
              <a:rPr b="0" lang="en-US" sz="2000" spc="-1" strike="noStrike" u="sng">
                <a:solidFill>
                  <a:srgbClr val="000000"/>
                </a:solidFill>
                <a:uFillTx/>
                <a:latin typeface="Lato"/>
                <a:ea typeface="Lato"/>
              </a:rPr>
              <a:t>stars, planets, asteroids, the sun, and the moon.</a:t>
            </a: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15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15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15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5"/>
          <p:cNvSpPr/>
          <p:nvPr/>
        </p:nvSpPr>
        <p:spPr>
          <a:xfrm>
            <a:off x="284760" y="78480"/>
            <a:ext cx="10512000" cy="179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91000"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Inferring the Meaning of Words through Context Clues in the Forms of Inferences, Examples, Comparisons, and Cause-and-Effect </a:t>
            </a:r>
            <a:r>
              <a:rPr b="1" lang="en-US" sz="2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se-and-Effect 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4680000" y="1800000"/>
            <a:ext cx="1832400" cy="4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Comparison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900000" y="2278080"/>
            <a:ext cx="10259640" cy="564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The meaning of a word is expressed by showing similarities to other objects, people, ideas, events, etc.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Examples:</a:t>
            </a: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Linda is as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exhausted as a nurse who is on duty for 48 straight hours.</a:t>
            </a: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Exhausted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 means </a:t>
            </a:r>
            <a:r>
              <a:rPr b="0" i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extremely tired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.</a:t>
            </a: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/>
          <p:nvPr/>
        </p:nvSpPr>
        <p:spPr>
          <a:xfrm>
            <a:off x="284760" y="78480"/>
            <a:ext cx="10512000" cy="179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91000"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Inferring the Meaning of Words through Context Clues in the Forms of Inferences, Examples, Comparisons, and Cause-and-Effect </a:t>
            </a:r>
            <a:r>
              <a:rPr b="1" lang="en-US" sz="2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se-and-Effect 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4646520" y="1800000"/>
            <a:ext cx="2553120" cy="4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Cause-and-Effect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900000" y="2458080"/>
            <a:ext cx="10259640" cy="564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The meaning of a word is presented by mentioning the cause and result of an action.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Examples:</a:t>
            </a: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Wendy became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obese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 </a:t>
            </a:r>
            <a:r>
              <a:rPr b="0" lang="en-US" sz="2000" spc="-1" strike="noStrike" u="sng">
                <a:solidFill>
                  <a:srgbClr val="000000"/>
                </a:solidFill>
                <a:uFillTx/>
                <a:latin typeface="Lato"/>
                <a:ea typeface="Lato"/>
              </a:rPr>
              <a:t>because she ate many times a day, and she did not do anything else but sleep.</a:t>
            </a: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Obese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 means </a:t>
            </a:r>
            <a:r>
              <a:rPr b="0" i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very fat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.</a:t>
            </a:r>
            <a:endParaRPr b="0" lang="en-PH" sz="2000" spc="-1" strike="noStrike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2654640" y="2268000"/>
            <a:ext cx="6199200" cy="717840"/>
          </a:xfrm>
          <a:custGeom>
            <a:avLst/>
            <a:gdLst/>
            <a:ahLst/>
            <a:rect l="l" t="t" r="r" b="b"/>
            <a:pathLst>
              <a:path w="17228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16893" y="2001"/>
                </a:lnTo>
                <a:lnTo>
                  <a:pt x="16894" y="2001"/>
                </a:lnTo>
                <a:cubicBezTo>
                  <a:pt x="16952" y="2001"/>
                  <a:pt x="17010" y="1986"/>
                  <a:pt x="17060" y="1956"/>
                </a:cubicBezTo>
                <a:cubicBezTo>
                  <a:pt x="17111" y="1927"/>
                  <a:pt x="17153" y="1885"/>
                  <a:pt x="17182" y="1834"/>
                </a:cubicBezTo>
                <a:cubicBezTo>
                  <a:pt x="17212" y="1784"/>
                  <a:pt x="17227" y="1726"/>
                  <a:pt x="17227" y="1668"/>
                </a:cubicBezTo>
                <a:lnTo>
                  <a:pt x="17227" y="333"/>
                </a:lnTo>
                <a:lnTo>
                  <a:pt x="17227" y="334"/>
                </a:lnTo>
                <a:lnTo>
                  <a:pt x="17227" y="334"/>
                </a:lnTo>
                <a:cubicBezTo>
                  <a:pt x="17227" y="275"/>
                  <a:pt x="17212" y="217"/>
                  <a:pt x="17182" y="167"/>
                </a:cubicBezTo>
                <a:cubicBezTo>
                  <a:pt x="17153" y="116"/>
                  <a:pt x="17111" y="74"/>
                  <a:pt x="17060" y="45"/>
                </a:cubicBezTo>
                <a:cubicBezTo>
                  <a:pt x="17010" y="15"/>
                  <a:pt x="16952" y="0"/>
                  <a:pt x="16894" y="0"/>
                </a:cubicBezTo>
                <a:lnTo>
                  <a:pt x="333" y="0"/>
                </a:lnTo>
              </a:path>
            </a:pathLst>
          </a:custGeom>
          <a:solidFill>
            <a:srgbClr val="ffffff">
              <a:alpha val="43000"/>
            </a:srgbClr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"/>
          <p:cNvSpPr/>
          <p:nvPr/>
        </p:nvSpPr>
        <p:spPr>
          <a:xfrm>
            <a:off x="3024000" y="2268000"/>
            <a:ext cx="5839200" cy="71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foggy 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scent 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teenagers 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queen</a:t>
            </a:r>
            <a:endParaRPr b="0" lang="en-PH" sz="1600" spc="-1" strike="noStrike">
              <a:latin typeface="Arial"/>
            </a:endParaRPr>
          </a:p>
          <a:p>
            <a:pPr algn="ctr">
              <a:lnSpc>
                <a:spcPts val="1205"/>
              </a:lnSpc>
              <a:spcBef>
                <a:spcPts val="99"/>
              </a:spcBef>
              <a:spcAft>
                <a:spcPts val="499"/>
              </a:spcAft>
              <a:buNone/>
            </a:pP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basics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family 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600" spc="-1" strike="noStrike">
                <a:solidFill>
                  <a:srgbClr val="000000"/>
                </a:solidFill>
                <a:latin typeface="Lato"/>
                <a:ea typeface="DejaVu Sans"/>
              </a:rPr>
              <a:t>lacking</a:t>
            </a:r>
            <a:endParaRPr b="0" lang="en-PH" sz="1600" spc="-1" strike="noStrike">
              <a:latin typeface="Arial"/>
            </a:endParaRPr>
          </a:p>
        </p:txBody>
      </p:sp>
      <p:sp>
        <p:nvSpPr>
          <p:cNvPr id="139" name="PlaceHolder 9"/>
          <p:cNvSpPr/>
          <p:nvPr/>
        </p:nvSpPr>
        <p:spPr>
          <a:xfrm>
            <a:off x="140760" y="-101520"/>
            <a:ext cx="10512000" cy="179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91000"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Inferring the Meaning of Words through Context Clues in the Forms of Inferences, Examples, Comparisons, and Cause-and-Effect </a:t>
            </a:r>
            <a:r>
              <a:rPr b="1" lang="en-US" sz="2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se-and-Effect 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720000" y="1582560"/>
            <a:ext cx="10799640" cy="488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Choose a word from the given word bank on the next page that expresses the meaning of the underlined word in each of the following sentences.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PH" sz="20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None/>
              <a:tabLst>
                <a:tab algn="l" pos="0"/>
              </a:tabLst>
            </a:pPr>
            <a:endParaRPr b="0" lang="en-PH" sz="20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None/>
              <a:tabLst>
                <a:tab algn="l" pos="0"/>
              </a:tabLst>
            </a:pPr>
            <a:endParaRPr b="0" lang="en-PH" sz="20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Nanay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said we have a limited budget, so we bought only the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essentials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from the grocery store like rice, milk, fish, and meat.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Essentials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mean __________.</a:t>
            </a:r>
            <a:endParaRPr b="0" lang="en-PH" sz="1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It was 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hazy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morning by the time we arrived in Baguio.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Tatay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had a hard time driving around the area because it was foggy and dark. Another word for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hazy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is __________.</a:t>
            </a:r>
            <a:endParaRPr b="0" lang="en-PH" sz="1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The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aroma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of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Tatay’s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delicious cooking filled the air. It made me hungry.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Aroma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means a sweet __________ or smell. </a:t>
            </a:r>
            <a:endParaRPr b="0" lang="en-PH" sz="1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4. Because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minors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are too young to work and have no business going out during the pandemic, they are required to stay at home.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Minors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are kids or __________, who are not yet of legal age.</a:t>
            </a:r>
            <a:endParaRPr b="0" lang="en-PH" sz="1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5. Members of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kin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are as follows: grandparents, aunts, uncles, children, fathers, and mothers. Another word for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kin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is __________.</a:t>
            </a:r>
            <a:endParaRPr b="0" lang="en-PH" sz="1800" spc="-1" strike="noStrike">
              <a:latin typeface="Arial"/>
            </a:endParaRPr>
          </a:p>
          <a:p>
            <a:pPr marL="457200" indent="-4572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64760" y="360000"/>
            <a:ext cx="10512000" cy="1791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91000"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Inferring the Meaning of Words through Context Clues in the Forms of Inferences, Examples, Comparisons, and Cause-and-Effect </a:t>
            </a:r>
            <a:r>
              <a:rPr b="1" lang="en-US" sz="2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se-and-Effect 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252000" y="2052000"/>
            <a:ext cx="11696760" cy="434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buNone/>
              <a:tabLst>
                <a:tab algn="l" pos="0"/>
              </a:tabLst>
            </a:pPr>
            <a:endParaRPr b="0" lang="en-PH" sz="32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Answers: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1. hunger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2. result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3. anxious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4. useless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5. alone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732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2023-04-04T12:45:29Z</dcterms:modified>
  <cp:revision>57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