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840" cy="68407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720" cy="2781720"/>
          </a:xfrm>
          <a:prstGeom prst="rect">
            <a:avLst/>
          </a:prstGeom>
          <a:ln w="0">
            <a:noFill/>
          </a:ln>
        </p:spPr>
      </p:pic>
      <p:sp>
        <p:nvSpPr>
          <p:cNvPr id="2" name="Rectangle 5"/>
          <p:cNvSpPr/>
          <p:nvPr/>
        </p:nvSpPr>
        <p:spPr>
          <a:xfrm>
            <a:off x="3487320" y="1475280"/>
            <a:ext cx="8687160" cy="38451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160" cy="3668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840" cy="617760"/>
          </a:xfrm>
          <a:prstGeom prst="rect">
            <a:avLst/>
          </a:prstGeom>
          <a:ln w="0">
            <a:noFill/>
          </a:ln>
        </p:spPr>
      </p:pic>
      <p:sp>
        <p:nvSpPr>
          <p:cNvPr id="43" name="Rectangle 7"/>
          <p:cNvSpPr/>
          <p:nvPr/>
        </p:nvSpPr>
        <p:spPr>
          <a:xfrm>
            <a:off x="10868760" y="0"/>
            <a:ext cx="953280" cy="9532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360" cy="1017360"/>
          </a:xfrm>
          <a:prstGeom prst="rect">
            <a:avLst/>
          </a:prstGeom>
          <a:ln w="0">
            <a:noFill/>
          </a:ln>
        </p:spPr>
      </p:pic>
      <p:sp>
        <p:nvSpPr>
          <p:cNvPr id="45" name="TextBox 9"/>
          <p:cNvSpPr/>
          <p:nvPr/>
        </p:nvSpPr>
        <p:spPr>
          <a:xfrm>
            <a:off x="185400" y="6362280"/>
            <a:ext cx="467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160" cy="33674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30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The Best Place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1080000" y="1080000"/>
            <a:ext cx="10079280" cy="4337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What appropriate expression should you use if you say </a:t>
            </a:r>
            <a:r>
              <a:rPr b="1" lang="en-PH" sz="2000" spc="-1" strike="noStrike">
                <a:solidFill>
                  <a:srgbClr val="000000"/>
                </a:solidFill>
                <a:latin typeface="Lato"/>
                <a:ea typeface="DejaVu Sans"/>
              </a:rPr>
              <a:t>“no”</a:t>
            </a:r>
            <a:r>
              <a:rPr b="0" lang="en-PH" sz="2000" spc="-1" strike="noStrike">
                <a:solidFill>
                  <a:srgbClr val="000000"/>
                </a:solidFill>
                <a:latin typeface="Lato"/>
                <a:ea typeface="DejaVu Sans"/>
              </a:rPr>
              <a:t> or cannot give in to a request? You should say </a:t>
            </a:r>
            <a:r>
              <a:rPr b="1" lang="en-PH" sz="2000" spc="-1" strike="noStrike">
                <a:solidFill>
                  <a:srgbClr val="000000"/>
                </a:solidFill>
                <a:latin typeface="Lato"/>
                <a:ea typeface="DejaVu Sans"/>
              </a:rPr>
              <a:t>“sorry”</a:t>
            </a:r>
            <a:r>
              <a:rPr b="0" lang="en-PH" sz="2000" spc="-1" strike="noStrike">
                <a:solidFill>
                  <a:srgbClr val="000000"/>
                </a:solidFill>
                <a:latin typeface="Lato"/>
                <a:ea typeface="DejaVu Sans"/>
              </a:rPr>
              <a:t> when you cannot give in to a request.</a:t>
            </a:r>
            <a:endParaRPr b="0" lang="en-PH" sz="2000" spc="-1" strike="noStrike">
              <a:latin typeface="Lato"/>
            </a:endParaRPr>
          </a:p>
          <a:p>
            <a:pPr algn="just">
              <a:lnSpc>
                <a:spcPct val="20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You should also say </a:t>
            </a:r>
            <a:r>
              <a:rPr b="1" lang="en-PH" sz="2000" spc="-1" strike="noStrike">
                <a:solidFill>
                  <a:srgbClr val="000000"/>
                </a:solidFill>
                <a:latin typeface="Lato"/>
                <a:ea typeface="DejaVu Sans"/>
              </a:rPr>
              <a:t>“sorry”</a:t>
            </a:r>
            <a:r>
              <a:rPr b="0" lang="en-PH" sz="2000" spc="-1" strike="noStrike">
                <a:solidFill>
                  <a:srgbClr val="000000"/>
                </a:solidFill>
                <a:latin typeface="Lato"/>
                <a:ea typeface="DejaVu Sans"/>
              </a:rPr>
              <a:t> when you hurt somebody. When somebody says sorry to you, it is polite to say </a:t>
            </a:r>
            <a:r>
              <a:rPr b="1" lang="en-PH" sz="2000" spc="-1" strike="noStrike">
                <a:solidFill>
                  <a:srgbClr val="000000"/>
                </a:solidFill>
                <a:latin typeface="Lato"/>
                <a:ea typeface="DejaVu Sans"/>
              </a:rPr>
              <a:t>“It is okay.” or “It is all right.” </a:t>
            </a:r>
            <a:endParaRPr b="0" lang="en-PH" sz="2000" spc="-1" strike="noStrike">
              <a:latin typeface="Lato"/>
            </a:endParaRPr>
          </a:p>
          <a:p>
            <a:pPr algn="just">
              <a:lnSpc>
                <a:spcPct val="20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We use the expression </a:t>
            </a:r>
            <a:r>
              <a:rPr b="1" lang="en-PH" sz="2000" spc="-1" strike="noStrike">
                <a:solidFill>
                  <a:srgbClr val="000000"/>
                </a:solidFill>
                <a:latin typeface="Lato"/>
                <a:ea typeface="DejaVu Sans"/>
              </a:rPr>
              <a:t>please</a:t>
            </a:r>
            <a:r>
              <a:rPr b="0" lang="en-PH" sz="2000" spc="-1" strike="noStrike">
                <a:solidFill>
                  <a:srgbClr val="000000"/>
                </a:solidFill>
                <a:latin typeface="Lato"/>
                <a:ea typeface="DejaVu Sans"/>
              </a:rPr>
              <a:t> when we ask for help. We can use these expressions when we need help.</a:t>
            </a:r>
            <a:endParaRPr b="0" lang="en-PH" sz="2000" spc="-1" strike="noStrike">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 descr=""/>
          <p:cNvPicPr/>
          <p:nvPr/>
        </p:nvPicPr>
        <p:blipFill>
          <a:blip r:embed="rId1"/>
          <a:stretch/>
        </p:blipFill>
        <p:spPr>
          <a:xfrm>
            <a:off x="8460000" y="3008520"/>
            <a:ext cx="1980000" cy="2607480"/>
          </a:xfrm>
          <a:prstGeom prst="rect">
            <a:avLst/>
          </a:prstGeom>
          <a:ln w="0">
            <a:noFill/>
          </a:ln>
        </p:spPr>
      </p:pic>
      <p:sp>
        <p:nvSpPr>
          <p:cNvPr id="152" name=""/>
          <p:cNvSpPr/>
          <p:nvPr/>
        </p:nvSpPr>
        <p:spPr>
          <a:xfrm>
            <a:off x="1440000" y="1080000"/>
            <a:ext cx="9359280" cy="4499280"/>
          </a:xfrm>
          <a:custGeom>
            <a:avLst/>
            <a:gdLst/>
            <a:ahLst/>
            <a:rect l="l" t="t" r="r" b="b"/>
            <a:pathLst>
              <a:path w="26002" h="12502">
                <a:moveTo>
                  <a:pt x="2083" y="0"/>
                </a:moveTo>
                <a:lnTo>
                  <a:pt x="2084" y="0"/>
                </a:lnTo>
                <a:cubicBezTo>
                  <a:pt x="1718" y="0"/>
                  <a:pt x="1358" y="96"/>
                  <a:pt x="1042" y="279"/>
                </a:cubicBezTo>
                <a:cubicBezTo>
                  <a:pt x="725" y="462"/>
                  <a:pt x="462" y="725"/>
                  <a:pt x="279" y="1042"/>
                </a:cubicBezTo>
                <a:cubicBezTo>
                  <a:pt x="96" y="1358"/>
                  <a:pt x="0" y="1718"/>
                  <a:pt x="0" y="2084"/>
                </a:cubicBezTo>
                <a:lnTo>
                  <a:pt x="0" y="10417"/>
                </a:lnTo>
                <a:lnTo>
                  <a:pt x="0" y="10418"/>
                </a:lnTo>
                <a:cubicBezTo>
                  <a:pt x="0" y="10783"/>
                  <a:pt x="96" y="11143"/>
                  <a:pt x="279" y="11459"/>
                </a:cubicBezTo>
                <a:cubicBezTo>
                  <a:pt x="462" y="11776"/>
                  <a:pt x="725" y="12039"/>
                  <a:pt x="1042" y="12222"/>
                </a:cubicBezTo>
                <a:cubicBezTo>
                  <a:pt x="1358" y="12405"/>
                  <a:pt x="1718" y="12501"/>
                  <a:pt x="2084" y="12501"/>
                </a:cubicBezTo>
                <a:lnTo>
                  <a:pt x="23917" y="12501"/>
                </a:lnTo>
                <a:lnTo>
                  <a:pt x="23918" y="12501"/>
                </a:lnTo>
                <a:cubicBezTo>
                  <a:pt x="24283" y="12501"/>
                  <a:pt x="24643" y="12405"/>
                  <a:pt x="24959" y="12222"/>
                </a:cubicBezTo>
                <a:cubicBezTo>
                  <a:pt x="25276" y="12039"/>
                  <a:pt x="25539" y="11776"/>
                  <a:pt x="25722" y="11459"/>
                </a:cubicBezTo>
                <a:cubicBezTo>
                  <a:pt x="25905" y="11143"/>
                  <a:pt x="26001" y="10783"/>
                  <a:pt x="26001" y="10418"/>
                </a:cubicBezTo>
                <a:lnTo>
                  <a:pt x="26001" y="2083"/>
                </a:lnTo>
                <a:lnTo>
                  <a:pt x="26001" y="2084"/>
                </a:lnTo>
                <a:lnTo>
                  <a:pt x="26001" y="2084"/>
                </a:lnTo>
                <a:cubicBezTo>
                  <a:pt x="26001" y="1718"/>
                  <a:pt x="25905" y="1358"/>
                  <a:pt x="25722" y="1042"/>
                </a:cubicBezTo>
                <a:cubicBezTo>
                  <a:pt x="25539" y="725"/>
                  <a:pt x="25276" y="462"/>
                  <a:pt x="24959" y="279"/>
                </a:cubicBezTo>
                <a:cubicBezTo>
                  <a:pt x="24643" y="96"/>
                  <a:pt x="24283" y="0"/>
                  <a:pt x="23918" y="0"/>
                </a:cubicBezTo>
                <a:lnTo>
                  <a:pt x="2083" y="0"/>
                </a:lnTo>
              </a:path>
            </a:pathLst>
          </a:custGeom>
          <a:solidFill>
            <a:srgbClr val="729fcf">
              <a:alpha val="19000"/>
            </a:srgbClr>
          </a:solidFill>
          <a:ln w="0">
            <a:solidFill>
              <a:srgbClr val="3465a4"/>
            </a:solidFill>
          </a:ln>
        </p:spPr>
        <p:style>
          <a:lnRef idx="0"/>
          <a:fillRef idx="0"/>
          <a:effectRef idx="0"/>
          <a:fontRef idx="minor"/>
        </p:style>
        <p:txBody>
          <a:bodyPr lIns="90000" rIns="90000" tIns="45000" bIns="45000" anchor="t">
            <a:noAutofit/>
          </a:bodyPr>
          <a:p>
            <a:pPr algn="just">
              <a:lnSpc>
                <a:spcPct val="200000"/>
              </a:lnSpc>
              <a:spcBef>
                <a:spcPts val="1134"/>
              </a:spcBef>
              <a:spcAft>
                <a:spcPts val="1134"/>
              </a:spcAft>
              <a:buNone/>
            </a:pP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Complete the sentences below:</a:t>
            </a:r>
            <a:endParaRPr b="0" lang="en-PH" sz="2000" spc="-1" strike="noStrike">
              <a:latin typeface="Arial"/>
            </a:endParaRPr>
          </a:p>
          <a:p>
            <a:pPr algn="just">
              <a:lnSpc>
                <a:spcPct val="20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1. Please help me _______________________.</a:t>
            </a:r>
            <a:endParaRPr b="0" lang="en-PH" sz="2000" spc="-1" strike="noStrike">
              <a:latin typeface="Arial"/>
            </a:endParaRPr>
          </a:p>
          <a:p>
            <a:pPr algn="just">
              <a:lnSpc>
                <a:spcPct val="20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2. Can you please help me _______________________.</a:t>
            </a:r>
            <a:endParaRPr b="0" lang="en-PH" sz="2000" spc="-1" strike="noStrike">
              <a:latin typeface="Arial"/>
            </a:endParaRPr>
          </a:p>
          <a:p>
            <a:pPr algn="just">
              <a:lnSpc>
                <a:spcPct val="20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3. Can you please _______________________?</a:t>
            </a:r>
            <a:endParaRPr b="0" lang="en-PH" sz="2000" spc="-1" strike="noStrike">
              <a:latin typeface="Arial"/>
            </a:endParaRPr>
          </a:p>
          <a:p>
            <a:pPr algn="just">
              <a:lnSpc>
                <a:spcPct val="20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4. Please _______________________.</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080000" y="327240"/>
            <a:ext cx="10440000" cy="51490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2400" spc="-1" strike="noStrike" u="dbl">
                <a:solidFill>
                  <a:srgbClr val="000000"/>
                </a:solidFill>
                <a:uFillTx/>
                <a:latin typeface="Lato"/>
                <a:ea typeface="DejaVu Sans"/>
              </a:rPr>
              <a:t>Grammar</a:t>
            </a:r>
            <a:endParaRPr b="0" lang="en-PH" sz="2400" spc="-1" strike="noStrike">
              <a:latin typeface="Arial"/>
            </a:endParaRPr>
          </a:p>
          <a:p>
            <a:pPr algn="just">
              <a:lnSpc>
                <a:spcPct val="200000"/>
              </a:lnSpc>
              <a:buNone/>
            </a:pPr>
            <a:r>
              <a:rPr b="0" lang="en-PH" sz="2000" spc="-1" strike="noStrike">
                <a:solidFill>
                  <a:srgbClr val="000000"/>
                </a:solidFill>
                <a:latin typeface="Lato"/>
                <a:ea typeface="DejaVu Sans"/>
              </a:rPr>
              <a:t>Read the sentences below. They are about the story.</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1. We went to </a:t>
            </a:r>
            <a:r>
              <a:rPr b="0" lang="en-PH" sz="2000" spc="-1" strike="noStrike" u="sng">
                <a:solidFill>
                  <a:srgbClr val="000000"/>
                </a:solidFill>
                <a:uFillTx/>
                <a:latin typeface="Lato"/>
                <a:ea typeface="DejaVu Sans"/>
              </a:rPr>
              <a:t>Boracay</a:t>
            </a:r>
            <a:r>
              <a:rPr b="0" lang="en-PH" sz="2000" spc="-1" strike="noStrike">
                <a:solidFill>
                  <a:srgbClr val="000000"/>
                </a:solidFill>
                <a:latin typeface="Lato"/>
                <a:ea typeface="DejaVu Sans"/>
              </a:rPr>
              <a:t>.</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2. We stayed in a </a:t>
            </a:r>
            <a:r>
              <a:rPr b="0" lang="en-PH" sz="2000" spc="-1" strike="noStrike" u="sng">
                <a:solidFill>
                  <a:srgbClr val="000000"/>
                </a:solidFill>
                <a:uFillTx/>
                <a:latin typeface="Lato"/>
                <a:ea typeface="DejaVu Sans"/>
              </a:rPr>
              <a:t>hotel</a:t>
            </a:r>
            <a:r>
              <a:rPr b="0" lang="en-PH" sz="2000" spc="-1" strike="noStrike">
                <a:solidFill>
                  <a:srgbClr val="000000"/>
                </a:solidFill>
                <a:latin typeface="Lato"/>
                <a:ea typeface="DejaVu Sans"/>
              </a:rPr>
              <a:t>.</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3. We enjoyed watching the </a:t>
            </a:r>
            <a:r>
              <a:rPr b="0" lang="en-PH" sz="2000" spc="-1" strike="noStrike" u="sng">
                <a:solidFill>
                  <a:srgbClr val="000000"/>
                </a:solidFill>
                <a:uFillTx/>
                <a:latin typeface="Lato"/>
                <a:ea typeface="DejaVu Sans"/>
              </a:rPr>
              <a:t>waves</a:t>
            </a:r>
            <a:r>
              <a:rPr b="0" lang="en-PH" sz="2000" spc="-1" strike="noStrike">
                <a:solidFill>
                  <a:srgbClr val="000000"/>
                </a:solidFill>
                <a:latin typeface="Lato"/>
                <a:ea typeface="DejaVu Sans"/>
              </a:rPr>
              <a:t>.</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4. We ate at the </a:t>
            </a:r>
            <a:r>
              <a:rPr b="0" lang="en-PH" sz="2000" spc="-1" strike="noStrike" u="sng">
                <a:solidFill>
                  <a:srgbClr val="000000"/>
                </a:solidFill>
                <a:uFillTx/>
                <a:latin typeface="Lato"/>
                <a:ea typeface="DejaVu Sans"/>
              </a:rPr>
              <a:t>market</a:t>
            </a:r>
            <a:r>
              <a:rPr b="0" lang="en-PH" sz="2000" spc="-1" strike="noStrike">
                <a:solidFill>
                  <a:srgbClr val="000000"/>
                </a:solidFill>
                <a:latin typeface="Lato"/>
                <a:ea typeface="DejaVu Sans"/>
              </a:rPr>
              <a:t>.</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5. It was Dad’s </a:t>
            </a:r>
            <a:r>
              <a:rPr b="0" lang="en-PH" sz="2000" spc="-1" strike="noStrike" u="sng">
                <a:solidFill>
                  <a:srgbClr val="000000"/>
                </a:solidFill>
                <a:uFillTx/>
                <a:latin typeface="Lato"/>
                <a:ea typeface="DejaVu Sans"/>
              </a:rPr>
              <a:t>birthday</a:t>
            </a:r>
            <a:r>
              <a:rPr b="0" lang="en-PH" sz="2000" spc="-1" strike="noStrike">
                <a:solidFill>
                  <a:srgbClr val="000000"/>
                </a:solidFill>
                <a:latin typeface="Lato"/>
                <a:ea typeface="DejaVu Sans"/>
              </a:rPr>
              <a:t>.</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6. Kyla and Dylan are my </a:t>
            </a:r>
            <a:r>
              <a:rPr b="0" lang="en-PH" sz="2000" spc="-1" strike="noStrike" u="sng">
                <a:solidFill>
                  <a:srgbClr val="000000"/>
                </a:solidFill>
                <a:uFillTx/>
                <a:latin typeface="Lato"/>
                <a:ea typeface="DejaVu Sans"/>
              </a:rPr>
              <a:t>cousins</a:t>
            </a:r>
            <a:r>
              <a:rPr b="0" lang="en-PH" sz="2000" spc="-1" strike="noStrike">
                <a:solidFill>
                  <a:srgbClr val="000000"/>
                </a:solidFill>
                <a:latin typeface="Lato"/>
                <a:ea typeface="DejaVu Sans"/>
              </a:rPr>
              <a:t>.</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Which words that are mentioned above name </a:t>
            </a:r>
            <a:r>
              <a:rPr b="0" lang="en-PH" sz="2000" spc="-1" strike="noStrike" u="sng">
                <a:solidFill>
                  <a:srgbClr val="000000"/>
                </a:solidFill>
                <a:uFillTx/>
                <a:latin typeface="Lato"/>
                <a:ea typeface="DejaVu Sans"/>
              </a:rPr>
              <a:t>persons</a:t>
            </a:r>
            <a:r>
              <a:rPr b="0" lang="en-PH" sz="2000" spc="-1" strike="noStrike">
                <a:solidFill>
                  <a:srgbClr val="000000"/>
                </a:solidFill>
                <a:latin typeface="Lato"/>
                <a:ea typeface="DejaVu Sans"/>
              </a:rPr>
              <a:t>, </a:t>
            </a:r>
            <a:r>
              <a:rPr b="0" lang="en-PH" sz="2000" spc="-1" strike="noStrike" u="sng">
                <a:solidFill>
                  <a:srgbClr val="000000"/>
                </a:solidFill>
                <a:uFillTx/>
                <a:latin typeface="Lato"/>
                <a:ea typeface="DejaVu Sans"/>
              </a:rPr>
              <a:t>places</a:t>
            </a:r>
            <a:r>
              <a:rPr b="0" lang="en-PH" sz="2000" spc="-1" strike="noStrike">
                <a:solidFill>
                  <a:srgbClr val="000000"/>
                </a:solidFill>
                <a:latin typeface="Lato"/>
                <a:ea typeface="DejaVu Sans"/>
              </a:rPr>
              <a:t>, </a:t>
            </a:r>
            <a:r>
              <a:rPr b="0" lang="en-PH" sz="2000" spc="-1" strike="noStrike" u="sng">
                <a:solidFill>
                  <a:srgbClr val="000000"/>
                </a:solidFill>
                <a:uFillTx/>
                <a:latin typeface="Lato"/>
                <a:ea typeface="DejaVu Sans"/>
              </a:rPr>
              <a:t>things</a:t>
            </a:r>
            <a:r>
              <a:rPr b="0" lang="en-PH" sz="2000" spc="-1" strike="noStrike">
                <a:solidFill>
                  <a:srgbClr val="000000"/>
                </a:solidFill>
                <a:latin typeface="Lato"/>
                <a:ea typeface="DejaVu Sans"/>
              </a:rPr>
              <a:t>, and </a:t>
            </a:r>
            <a:r>
              <a:rPr b="0" lang="en-PH" sz="2000" spc="-1" strike="noStrike" u="sng">
                <a:solidFill>
                  <a:srgbClr val="000000"/>
                </a:solidFill>
                <a:uFillTx/>
                <a:latin typeface="Lato"/>
                <a:ea typeface="DejaVu Sans"/>
              </a:rPr>
              <a:t>events</a:t>
            </a:r>
            <a:r>
              <a:rPr b="0" lang="en-PH" sz="2000" spc="-1" strike="noStrike">
                <a:solidFill>
                  <a:srgbClr val="000000"/>
                </a:solidFill>
                <a:latin typeface="Lato"/>
                <a:ea typeface="DejaVu Sans"/>
              </a:rPr>
              <a: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720000" y="720000"/>
            <a:ext cx="10799640" cy="1079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400" spc="-1" strike="noStrike" u="dbl">
                <a:uFillTx/>
                <a:latin typeface="Lato"/>
              </a:rPr>
              <a:t>Writing</a:t>
            </a:r>
            <a:endParaRPr b="0" lang="en-PH" sz="2400" spc="-1" strike="noStrike">
              <a:latin typeface="Arial"/>
            </a:endParaRPr>
          </a:p>
          <a:p>
            <a:pPr>
              <a:lnSpc>
                <a:spcPct val="150000"/>
              </a:lnSpc>
              <a:buNone/>
            </a:pPr>
            <a:r>
              <a:rPr b="0" lang="en-PH" sz="2000" spc="-1" strike="noStrike">
                <a:latin typeface="Lato"/>
              </a:rPr>
              <a:t>Copy the letters carefully. Follow the given strokes.</a:t>
            </a:r>
            <a:endParaRPr b="0" lang="en-PH" sz="2000" spc="-1" strike="noStrike">
              <a:latin typeface="Arial"/>
            </a:endParaRPr>
          </a:p>
        </p:txBody>
      </p:sp>
      <p:pic>
        <p:nvPicPr>
          <p:cNvPr id="155" name="" descr=""/>
          <p:cNvPicPr/>
          <p:nvPr/>
        </p:nvPicPr>
        <p:blipFill>
          <a:blip r:embed="rId1"/>
          <a:stretch/>
        </p:blipFill>
        <p:spPr>
          <a:xfrm>
            <a:off x="720000" y="1803960"/>
            <a:ext cx="10619640" cy="43156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80000" y="432000"/>
            <a:ext cx="9719280" cy="3599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2400" spc="-1" strike="noStrike" u="dbl">
                <a:solidFill>
                  <a:srgbClr val="000000"/>
                </a:solidFill>
                <a:uFillTx/>
                <a:latin typeface="Lato"/>
                <a:ea typeface="DejaVu Sans"/>
              </a:rPr>
              <a:t>Phonological Awareness</a:t>
            </a:r>
            <a:endParaRPr b="0" lang="en-PH" sz="24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t>
            </a:r>
            <a:r>
              <a:rPr b="0" lang="en-PH" sz="2000" spc="-1" strike="noStrike">
                <a:solidFill>
                  <a:srgbClr val="000000"/>
                </a:solidFill>
                <a:latin typeface="Lato"/>
                <a:ea typeface="DejaVu Sans"/>
              </a:rPr>
              <a:t>ere are some words that are found in the story you heard. They are </a:t>
            </a:r>
            <a:r>
              <a:rPr b="1" lang="en-PH" sz="2000" spc="-1" strike="noStrike">
                <a:solidFill>
                  <a:srgbClr val="000000"/>
                </a:solidFill>
                <a:latin typeface="Lato"/>
                <a:ea typeface="DejaVu Sans"/>
              </a:rPr>
              <a:t>rhyming words.</a:t>
            </a:r>
            <a:r>
              <a:rPr b="0" lang="en-PH" sz="2000" spc="-1" strike="noStrike">
                <a:solidFill>
                  <a:srgbClr val="000000"/>
                </a:solidFill>
                <a:latin typeface="Lato"/>
                <a:ea typeface="DejaVu Sans"/>
              </a:rPr>
              <a:t> What can you say about rhyming words?</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play, day</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cheer, dear</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happily, friendly, family</a:t>
            </a:r>
            <a:endParaRPr b="0" lang="en-PH" sz="2000" spc="-1" strike="noStrike">
              <a:latin typeface="Arial"/>
            </a:endParaRPr>
          </a:p>
        </p:txBody>
      </p:sp>
      <p:sp>
        <p:nvSpPr>
          <p:cNvPr id="126" name=""/>
          <p:cNvSpPr/>
          <p:nvPr/>
        </p:nvSpPr>
        <p:spPr>
          <a:xfrm>
            <a:off x="1260000" y="4500000"/>
            <a:ext cx="9719280" cy="1439280"/>
          </a:xfrm>
          <a:custGeom>
            <a:avLst/>
            <a:gdLst/>
            <a:ahLst/>
            <a:rect l="l" t="t" r="r" b="b"/>
            <a:pathLst>
              <a:path w="27002" h="4002">
                <a:moveTo>
                  <a:pt x="666" y="0"/>
                </a:moveTo>
                <a:lnTo>
                  <a:pt x="667" y="0"/>
                </a:lnTo>
                <a:cubicBezTo>
                  <a:pt x="550" y="0"/>
                  <a:pt x="435" y="31"/>
                  <a:pt x="333" y="89"/>
                </a:cubicBezTo>
                <a:cubicBezTo>
                  <a:pt x="232" y="148"/>
                  <a:pt x="148" y="232"/>
                  <a:pt x="89" y="333"/>
                </a:cubicBezTo>
                <a:cubicBezTo>
                  <a:pt x="31" y="435"/>
                  <a:pt x="0" y="550"/>
                  <a:pt x="0" y="667"/>
                </a:cubicBezTo>
                <a:lnTo>
                  <a:pt x="0" y="3334"/>
                </a:lnTo>
                <a:lnTo>
                  <a:pt x="0" y="3334"/>
                </a:lnTo>
                <a:cubicBezTo>
                  <a:pt x="0" y="3451"/>
                  <a:pt x="31" y="3566"/>
                  <a:pt x="89" y="3668"/>
                </a:cubicBezTo>
                <a:cubicBezTo>
                  <a:pt x="148" y="3769"/>
                  <a:pt x="232" y="3853"/>
                  <a:pt x="333" y="3912"/>
                </a:cubicBezTo>
                <a:cubicBezTo>
                  <a:pt x="435" y="3970"/>
                  <a:pt x="550" y="4001"/>
                  <a:pt x="667" y="4001"/>
                </a:cubicBezTo>
                <a:lnTo>
                  <a:pt x="26334" y="4000"/>
                </a:lnTo>
                <a:lnTo>
                  <a:pt x="26334" y="4001"/>
                </a:lnTo>
                <a:cubicBezTo>
                  <a:pt x="26451" y="4001"/>
                  <a:pt x="26566" y="3970"/>
                  <a:pt x="26668" y="3912"/>
                </a:cubicBezTo>
                <a:cubicBezTo>
                  <a:pt x="26769" y="3853"/>
                  <a:pt x="26853" y="3769"/>
                  <a:pt x="26912" y="3668"/>
                </a:cubicBezTo>
                <a:cubicBezTo>
                  <a:pt x="26970" y="3566"/>
                  <a:pt x="27001" y="3451"/>
                  <a:pt x="27001" y="3334"/>
                </a:cubicBezTo>
                <a:lnTo>
                  <a:pt x="27001" y="666"/>
                </a:lnTo>
                <a:lnTo>
                  <a:pt x="27001" y="667"/>
                </a:lnTo>
                <a:lnTo>
                  <a:pt x="27001" y="667"/>
                </a:lnTo>
                <a:cubicBezTo>
                  <a:pt x="27001" y="550"/>
                  <a:pt x="26970" y="435"/>
                  <a:pt x="26912" y="333"/>
                </a:cubicBezTo>
                <a:cubicBezTo>
                  <a:pt x="26853" y="232"/>
                  <a:pt x="26769" y="148"/>
                  <a:pt x="26668" y="89"/>
                </a:cubicBezTo>
                <a:cubicBezTo>
                  <a:pt x="26566" y="31"/>
                  <a:pt x="26451" y="0"/>
                  <a:pt x="26334" y="0"/>
                </a:cubicBezTo>
                <a:lnTo>
                  <a:pt x="666" y="0"/>
                </a:lnTo>
              </a:path>
            </a:pathLst>
          </a:custGeom>
          <a:solidFill>
            <a:srgbClr val="00a933">
              <a:alpha val="7000"/>
            </a:srgbClr>
          </a:solidFill>
          <a:ln w="0">
            <a:solidFill>
              <a:srgbClr val="00a933"/>
            </a:solidFill>
          </a:ln>
        </p:spPr>
        <p:style>
          <a:lnRef idx="0"/>
          <a:fillRef idx="0"/>
          <a:effectRef idx="0"/>
          <a:fontRef idx="minor"/>
        </p:style>
        <p:txBody>
          <a:bodyPr lIns="90000" rIns="90000" tIns="45000" bIns="45000" anchor="t">
            <a:noAutofit/>
          </a:bodyPr>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Words rhyme when they have the same ending sound. Sing and cling rhyme because both of them end with the</a:t>
            </a:r>
            <a:r>
              <a:rPr b="1" lang="en-PH" sz="2000" spc="-1" strike="noStrike">
                <a:solidFill>
                  <a:srgbClr val="000000"/>
                </a:solidFill>
                <a:latin typeface="Lato"/>
                <a:ea typeface="DejaVu Sans"/>
              </a:rPr>
              <a:t> -ing</a:t>
            </a:r>
            <a:r>
              <a:rPr b="0" lang="en-PH" sz="2000" spc="-1" strike="noStrike">
                <a:solidFill>
                  <a:srgbClr val="000000"/>
                </a:solidFill>
                <a:latin typeface="Lato"/>
                <a:ea typeface="DejaVu Sans"/>
              </a:rPr>
              <a:t> sound.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900000" y="720000"/>
            <a:ext cx="9756000" cy="4873680"/>
          </a:xfrm>
          <a:prstGeom prst="rect">
            <a:avLst/>
          </a:prstGeom>
          <a:noFill/>
          <a:ln cap="rnd" w="38160">
            <a:solidFill>
              <a:srgbClr val="000000"/>
            </a:solidFill>
            <a:prstDash val="dash"/>
            <a:round/>
          </a:ln>
        </p:spPr>
        <p:style>
          <a:lnRef idx="0"/>
          <a:fillRef idx="0"/>
          <a:effectRef idx="0"/>
          <a:fontRef idx="minor"/>
        </p:style>
        <p:txBody>
          <a:bodyPr lIns="109080" rIns="109080" tIns="64080" bIns="64080" anchor="t">
            <a:noAutofit/>
          </a:bodyPr>
          <a:p>
            <a:pPr algn="just">
              <a:lnSpc>
                <a:spcPct val="200000"/>
              </a:lnSpc>
              <a:spcBef>
                <a:spcPts val="1134"/>
              </a:spcBef>
              <a:spcAft>
                <a:spcPts val="1134"/>
              </a:spcAft>
              <a:buNone/>
            </a:pPr>
            <a:r>
              <a:rPr b="0" lang="en-PH" sz="2000" spc="-1" strike="noStrike">
                <a:solidFill>
                  <a:srgbClr val="000000"/>
                </a:solidFill>
                <a:highlight>
                  <a:srgbClr val="dde8cb"/>
                </a:highlight>
                <a:latin typeface="Lato"/>
                <a:ea typeface="DejaVu Sans"/>
              </a:rPr>
              <a:t>A. Here are more words found in the story. Do they rhyme?</a:t>
            </a:r>
            <a:endParaRPr b="0" lang="en-PH" sz="2000" spc="-1" strike="noStrike">
              <a:latin typeface="Arial"/>
            </a:endParaRPr>
          </a:p>
          <a:p>
            <a:pPr algn="just">
              <a:lnSpc>
                <a:spcPct val="20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smart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good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fun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fast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new</a:t>
            </a:r>
            <a:endParaRPr b="0" lang="en-PH" sz="2000" spc="-1" strike="noStrike">
              <a:latin typeface="Arial"/>
            </a:endParaRPr>
          </a:p>
          <a:p>
            <a:pPr algn="just">
              <a:lnSpc>
                <a:spcPct val="200000"/>
              </a:lnSpc>
              <a:spcBef>
                <a:spcPts val="1134"/>
              </a:spcBef>
              <a:spcAft>
                <a:spcPts val="1134"/>
              </a:spcAft>
              <a:buNone/>
            </a:pPr>
            <a:r>
              <a:rPr b="0" lang="en-PH" sz="2000" spc="-1" strike="noStrike">
                <a:solidFill>
                  <a:srgbClr val="000000"/>
                </a:solidFill>
                <a:highlight>
                  <a:srgbClr val="dde8cb"/>
                </a:highlight>
                <a:latin typeface="Lato"/>
                <a:ea typeface="DejaVu Sans"/>
              </a:rPr>
              <a:t>B. Can you pair the words above with some words below that rhyme with them?</a:t>
            </a:r>
            <a:endParaRPr b="0" lang="en-PH" sz="2000" spc="-1" strike="noStrike">
              <a:latin typeface="Arial"/>
            </a:endParaRPr>
          </a:p>
          <a:p>
            <a:pPr algn="just">
              <a:lnSpc>
                <a:spcPct val="20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wood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fund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run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last</a:t>
            </a:r>
            <a:endParaRPr b="0" lang="en-PH" sz="2000" spc="-1" strike="noStrike">
              <a:latin typeface="Arial"/>
            </a:endParaRPr>
          </a:p>
          <a:p>
            <a:pPr algn="just">
              <a:lnSpc>
                <a:spcPct val="20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few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put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crash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art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792000" y="288000"/>
            <a:ext cx="10259280" cy="1735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1" lang="en-PH" sz="2400" spc="-1" strike="noStrike" u="dbl">
                <a:solidFill>
                  <a:srgbClr val="000000"/>
                </a:solidFill>
                <a:uFillTx/>
                <a:latin typeface="Lato"/>
                <a:ea typeface="DejaVu Sans"/>
              </a:rPr>
              <a:t>Alphabet Knowledge</a:t>
            </a:r>
            <a:endParaRPr b="0" lang="en-PH" sz="24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2000" spc="-1" strike="noStrike">
                <a:solidFill>
                  <a:srgbClr val="000000"/>
                </a:solidFill>
                <a:latin typeface="Lato"/>
                <a:ea typeface="DejaVu Sans"/>
              </a:rPr>
              <a:t>Recall the letters in the English alphabet. Listen and repeat the sounds of the letters after your teacher.</a:t>
            </a:r>
            <a:endParaRPr b="0" lang="en-PH" sz="2000" spc="-1" strike="noStrike">
              <a:latin typeface="Arial"/>
            </a:endParaRPr>
          </a:p>
        </p:txBody>
      </p:sp>
      <p:pic>
        <p:nvPicPr>
          <p:cNvPr id="129" name="" descr=""/>
          <p:cNvPicPr/>
          <p:nvPr/>
        </p:nvPicPr>
        <p:blipFill>
          <a:blip r:embed="rId1"/>
          <a:stretch/>
        </p:blipFill>
        <p:spPr>
          <a:xfrm>
            <a:off x="1980000" y="2340000"/>
            <a:ext cx="7560000" cy="35992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 descr=""/>
          <p:cNvPicPr/>
          <p:nvPr/>
        </p:nvPicPr>
        <p:blipFill>
          <a:blip r:embed="rId1"/>
          <a:srcRect l="3999" t="0" r="0" b="0"/>
          <a:stretch/>
        </p:blipFill>
        <p:spPr>
          <a:xfrm>
            <a:off x="1260000" y="2340000"/>
            <a:ext cx="9539280" cy="3779280"/>
          </a:xfrm>
          <a:prstGeom prst="rect">
            <a:avLst/>
          </a:prstGeom>
          <a:ln w="0">
            <a:noFill/>
          </a:ln>
        </p:spPr>
      </p:pic>
      <p:sp>
        <p:nvSpPr>
          <p:cNvPr id="131" name=""/>
          <p:cNvSpPr/>
          <p:nvPr/>
        </p:nvSpPr>
        <p:spPr>
          <a:xfrm>
            <a:off x="720000" y="216000"/>
            <a:ext cx="10439280" cy="17992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2400" spc="-1" strike="noStrike" u="dbl">
                <a:solidFill>
                  <a:srgbClr val="000000"/>
                </a:solidFill>
                <a:uFillTx/>
                <a:latin typeface="Lato"/>
                <a:ea typeface="DejaVu Sans"/>
              </a:rPr>
              <a:t>Book and Print Knowledge</a:t>
            </a:r>
            <a:endParaRPr b="0" lang="en-PH" sz="2400" spc="-1" strike="noStrike">
              <a:latin typeface="Arial"/>
            </a:endParaRPr>
          </a:p>
          <a:p>
            <a:pPr algn="just">
              <a:lnSpc>
                <a:spcPct val="150000"/>
              </a:lnSpc>
              <a:buNone/>
            </a:pPr>
            <a:r>
              <a:rPr b="1" lang="en-PH" sz="2000" spc="-1" strike="noStrike">
                <a:solidFill>
                  <a:srgbClr val="000000"/>
                </a:solidFill>
                <a:latin typeface="Lato"/>
                <a:ea typeface="DejaVu Sans"/>
              </a:rPr>
              <a:t>The Parts of a Book</a:t>
            </a:r>
            <a:endParaRPr b="0" lang="en-PH" sz="2000" spc="-1" strike="noStrike">
              <a:latin typeface="Arial"/>
            </a:endParaRPr>
          </a:p>
          <a:p>
            <a:pPr algn="just">
              <a:lnSpc>
                <a:spcPct val="15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Recall the things that are found on the cover page of a book. Here you can find the title, the writer, and the illustrator’s names. When you open a book, you see the</a:t>
            </a:r>
            <a:r>
              <a:rPr b="1" lang="en-PH" sz="2000" spc="-1" strike="noStrike">
                <a:solidFill>
                  <a:srgbClr val="000000"/>
                </a:solidFill>
                <a:latin typeface="Lato"/>
                <a:ea typeface="DejaVu Sans"/>
              </a:rPr>
              <a:t> </a:t>
            </a:r>
            <a:r>
              <a:rPr b="1" lang="en-PH" sz="2000" spc="-1" strike="noStrike">
                <a:solidFill>
                  <a:srgbClr val="000000"/>
                </a:solidFill>
                <a:latin typeface="Lato"/>
                <a:ea typeface="€ÞQåþ"/>
              </a:rPr>
              <a:t>title page. </a:t>
            </a:r>
            <a:r>
              <a:rPr b="0" lang="en-PH" sz="2000" spc="-1" strike="noStrike">
                <a:solidFill>
                  <a:srgbClr val="000000"/>
                </a:solidFill>
                <a:latin typeface="Lato"/>
                <a:ea typeface="€ÞQåþ"/>
              </a:rPr>
              <a:t>Here is a sample title page: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19640" y="204120"/>
            <a:ext cx="9900360" cy="11271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400" spc="-1" strike="noStrike" u="dbl">
                <a:solidFill>
                  <a:srgbClr val="000000"/>
                </a:solidFill>
                <a:uFillTx/>
                <a:latin typeface="Lato"/>
                <a:ea typeface="DejaVu Sans"/>
              </a:rPr>
              <a:t>Vocabulary</a:t>
            </a:r>
            <a:endParaRPr b="0" lang="en-PH" sz="2400" spc="-1" strike="noStrike">
              <a:latin typeface="Arial"/>
            </a:endParaRPr>
          </a:p>
          <a:p>
            <a:pPr>
              <a:lnSpc>
                <a:spcPct val="150000"/>
              </a:lnSpc>
              <a:buNone/>
            </a:pP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Recall words that you may use when you talk about colors, shapes, and numbers. Use them in sentences.</a:t>
            </a:r>
            <a:endParaRPr b="0" lang="en-PH" sz="2000" spc="-1" strike="noStrike">
              <a:latin typeface="Arial"/>
            </a:endParaRPr>
          </a:p>
        </p:txBody>
      </p:sp>
      <p:graphicFrame>
        <p:nvGraphicFramePr>
          <p:cNvPr id="133" name=""/>
          <p:cNvGraphicFramePr/>
          <p:nvPr/>
        </p:nvGraphicFramePr>
        <p:xfrm>
          <a:off x="1001520" y="1872000"/>
          <a:ext cx="10158120" cy="2009880"/>
        </p:xfrm>
        <a:graphic>
          <a:graphicData uri="http://schemas.openxmlformats.org/drawingml/2006/table">
            <a:tbl>
              <a:tblPr/>
              <a:tblGrid>
                <a:gridCol w="2030760"/>
                <a:gridCol w="2030760"/>
                <a:gridCol w="2030760"/>
                <a:gridCol w="2030760"/>
                <a:gridCol w="2035440"/>
              </a:tblGrid>
              <a:tr h="502560">
                <a:tc>
                  <a:txBody>
                    <a:bodyPr lIns="90000" rIns="90000" anchor="ctr">
                      <a:noAutofit/>
                    </a:bodyPr>
                    <a:p>
                      <a:pPr algn="ctr">
                        <a:lnSpc>
                          <a:spcPct val="100000"/>
                        </a:lnSpc>
                        <a:buNone/>
                      </a:pPr>
                      <a:r>
                        <a:rPr b="1" lang="en-PH" sz="2000" spc="-1" strike="noStrike">
                          <a:latin typeface="Lato"/>
                        </a:rPr>
                        <a:t>red</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blue</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green</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yellow</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orange</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r h="502560">
                <a:tc>
                  <a:txBody>
                    <a:bodyPr lIns="90000" rIns="90000" anchor="ctr">
                      <a:noAutofit/>
                    </a:bodyPr>
                    <a:p>
                      <a:pPr algn="ctr">
                        <a:lnSpc>
                          <a:spcPct val="100000"/>
                        </a:lnSpc>
                        <a:buNone/>
                      </a:pPr>
                      <a:r>
                        <a:rPr b="1" lang="en-PH" sz="2000" spc="-1" strike="noStrike">
                          <a:latin typeface="Lato"/>
                        </a:rPr>
                        <a:t>circle</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square</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rectangle</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triangle</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oblong</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r h="502560">
                <a:tc>
                  <a:txBody>
                    <a:bodyPr lIns="90000" rIns="90000" anchor="ctr">
                      <a:noAutofit/>
                    </a:bodyPr>
                    <a:p>
                      <a:pPr algn="ctr">
                        <a:lnSpc>
                          <a:spcPct val="100000"/>
                        </a:lnSpc>
                        <a:buNone/>
                      </a:pPr>
                      <a:r>
                        <a:rPr b="1" lang="en-PH" sz="2000" spc="-1" strike="noStrike">
                          <a:latin typeface="Lato"/>
                        </a:rPr>
                        <a:t>four</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fourteen</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forty</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sixteen</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sixty</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r h="502560">
                <a:tc>
                  <a:txBody>
                    <a:bodyPr lIns="90000" rIns="90000" anchor="ctr">
                      <a:noAutofit/>
                    </a:bodyPr>
                    <a:p>
                      <a:pPr algn="ctr">
                        <a:lnSpc>
                          <a:spcPct val="100000"/>
                        </a:lnSpc>
                        <a:buNone/>
                      </a:pPr>
                      <a:r>
                        <a:rPr b="1" lang="en-PH" sz="2000" spc="-1" strike="noStrike">
                          <a:latin typeface="Lato"/>
                        </a:rPr>
                        <a:t>eight</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eighteen</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eighty</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nineteen</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ninety</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bl>
          </a:graphicData>
        </a:graphic>
      </p:graphicFrame>
      <p:sp>
        <p:nvSpPr>
          <p:cNvPr id="134" name=""/>
          <p:cNvSpPr/>
          <p:nvPr/>
        </p:nvSpPr>
        <p:spPr>
          <a:xfrm>
            <a:off x="900000" y="3809880"/>
            <a:ext cx="10258560" cy="2284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English language differs from other languages and dialects in the Philippines. In the English language, the vowels </a:t>
            </a:r>
            <a:r>
              <a:rPr b="1" i="1" lang="en-PH" sz="2000" spc="-1" strike="noStrike">
                <a:solidFill>
                  <a:srgbClr val="000000"/>
                </a:solidFill>
                <a:latin typeface="Lato"/>
                <a:ea typeface="DejaVu Sans"/>
              </a:rPr>
              <a:t>a, e, i, o, and u</a:t>
            </a:r>
            <a:r>
              <a:rPr b="0" lang="en-PH" sz="2000" spc="-1" strike="noStrike">
                <a:solidFill>
                  <a:srgbClr val="000000"/>
                </a:solidFill>
                <a:latin typeface="Lato"/>
                <a:ea typeface="DejaVu Sans"/>
              </a:rPr>
              <a:t> have either the short or long sounds. The vowels in Filipino only have the short sound. The consonant sounds </a:t>
            </a:r>
            <a:r>
              <a:rPr b="1" i="1" lang="en-PH" sz="2000" spc="-1" strike="noStrike">
                <a:solidFill>
                  <a:srgbClr val="000000"/>
                </a:solidFill>
                <a:latin typeface="Lato"/>
                <a:ea typeface="DejaVu Sans"/>
              </a:rPr>
              <a:t>th, sh, ch, and z</a:t>
            </a:r>
            <a:r>
              <a:rPr b="0" lang="en-PH" sz="2000" spc="-1" strike="noStrike">
                <a:solidFill>
                  <a:srgbClr val="000000"/>
                </a:solidFill>
                <a:latin typeface="Lato"/>
                <a:ea typeface="DejaVu Sans"/>
              </a:rPr>
              <a:t> can be found in the English language. Tagalog does not have them. Tagalog consonants have only one sound each.</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56000" y="252000"/>
            <a:ext cx="10439280" cy="5850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The Best Place</a:t>
            </a:r>
            <a:endParaRPr b="0" lang="en-PH" sz="2000" spc="-1" strike="noStrike">
              <a:latin typeface="Arial"/>
              <a:ea typeface="PingFang SC"/>
            </a:endParaRPr>
          </a:p>
          <a:p>
            <a:pPr algn="ctr">
              <a:lnSpc>
                <a:spcPct val="100000"/>
              </a:lnSpc>
              <a:buNone/>
            </a:pPr>
            <a:r>
              <a:rPr b="1" lang="en-PH" sz="2000" spc="-1" strike="noStrike">
                <a:solidFill>
                  <a:srgbClr val="000000"/>
                </a:solidFill>
                <a:latin typeface="Lato"/>
                <a:ea typeface="DejaVu Sans"/>
              </a:rPr>
              <a:t>by Zachary Aiden</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my cousins Kyla and Dylan came to the Philippines, we brought them to some interesting places. We went to a farm zoo in Tagaytay and showed them Taal Lake. We strolled and shopped a little in the different malls in Metro Manila. We also visited Intramuros and Rizal Park.</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Then, we stayed in a hotel in Manila that has aquariums. But the best place we visited was Boracay.</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Boracay, we enjoyed watching the waves, building sand castles, and playing with Dad and Uncle Carl at the beach. We also went boating. We wanted to go snorkeling but our parents did not allow us.</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One evening, our grandma thought we should try </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having  dinner at the market. She bought seafood and had </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them cooked.  It was the first time for my cousins to eat at </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the wet market.  The food was yummy.</a:t>
            </a:r>
            <a:endParaRPr b="0" lang="en-PH" sz="2000" spc="-1" strike="noStrike">
              <a:latin typeface="Arial"/>
              <a:ea typeface="PingFang SC"/>
            </a:endParaRPr>
          </a:p>
        </p:txBody>
      </p:sp>
      <p:pic>
        <p:nvPicPr>
          <p:cNvPr id="136" name="" descr=""/>
          <p:cNvPicPr/>
          <p:nvPr/>
        </p:nvPicPr>
        <p:blipFill>
          <a:blip r:embed="rId1"/>
          <a:stretch/>
        </p:blipFill>
        <p:spPr>
          <a:xfrm>
            <a:off x="7380000" y="3960000"/>
            <a:ext cx="4679280" cy="21423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a:off x="7560000" y="2160000"/>
            <a:ext cx="4499280" cy="3959280"/>
          </a:xfrm>
          <a:prstGeom prst="rect">
            <a:avLst/>
          </a:prstGeom>
          <a:ln w="0">
            <a:noFill/>
          </a:ln>
        </p:spPr>
      </p:pic>
      <p:sp>
        <p:nvSpPr>
          <p:cNvPr id="138" name=""/>
          <p:cNvSpPr/>
          <p:nvPr/>
        </p:nvSpPr>
        <p:spPr>
          <a:xfrm>
            <a:off x="792000" y="504000"/>
            <a:ext cx="9900000" cy="5438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the morning, we had a delicious breakfast. We also prepared three small cakes for Dad because it was his birthday. Then, we ran to the beach, swam, and gathered small seashells. We also wanted to collect sand but that was not allowed in Boracay.</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We asked Mom, “May we collect sand?”</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Mom said, “I am sorry, collecting sand is not allowed</a:t>
            </a:r>
            <a:r>
              <a:rPr b="0" lang="en-PH" sz="2000" spc="-1" strike="noStrike">
                <a:solidFill>
                  <a:srgbClr val="000000"/>
                </a:solidFill>
                <a:highlight>
                  <a:srgbClr val="ffffff"/>
                </a:highlight>
                <a:latin typeface="Lato"/>
                <a:ea typeface="DejaVu Sans"/>
              </a:rPr>
              <a:t> here.”</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We answered, “That’s okay.”</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We spent four days of fun and laughter in Boracay. We </a:t>
            </a:r>
            <a:r>
              <a:rPr b="0" lang="en-PH" sz="2000" spc="-1" strike="noStrike">
                <a:solidFill>
                  <a:srgbClr val="000000"/>
                </a:solidFill>
                <a:highlight>
                  <a:srgbClr val="ffffff"/>
                </a:highlight>
                <a:latin typeface="Lato"/>
                <a:ea typeface="DejaVu Sans"/>
              </a:rPr>
              <a:t>flew </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back home ti red but happy. Then, it was ti me for my cousins</a:t>
            </a:r>
            <a:r>
              <a:rPr b="0" lang="en-PH" sz="2000" spc="-1" strike="noStrike">
                <a:solidFill>
                  <a:srgbClr val="000000"/>
                </a:solidFill>
                <a:highlight>
                  <a:srgbClr val="ffffff"/>
                </a:highlight>
                <a:latin typeface="Lato"/>
                <a:ea typeface="DejaVu Sans"/>
              </a:rPr>
              <a:t> to go </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back to California. I felt so sad; I cried.</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 begged, “Please do not leave yet.”</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My cousin said, “I am sorry, we cannot stay any longer</a:t>
            </a:r>
            <a:r>
              <a:rPr b="0" lang="en-PH" sz="2000" spc="-1" strike="noStrike">
                <a:solidFill>
                  <a:srgbClr val="000000"/>
                </a:solidFill>
                <a:highlight>
                  <a:srgbClr val="ffffff"/>
                </a:highlight>
                <a:latin typeface="Lato"/>
                <a:ea typeface="DejaVu Sans"/>
              </a:rPr>
              <a:t>. Anyway</a:t>
            </a:r>
            <a:r>
              <a:rPr b="0" lang="en-PH" sz="2000" spc="-1" strike="noStrike">
                <a:solidFill>
                  <a:srgbClr val="000000"/>
                </a:solidFill>
                <a:latin typeface="Lato"/>
                <a:ea typeface="DejaVu Sans"/>
              </a:rPr>
              <a:t>, </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we can see each other using video call.”</a:t>
            </a:r>
            <a:endParaRPr b="0" lang="en-PH" sz="2000" spc="-1" strike="noStrike">
              <a:latin typeface="Arial"/>
              <a:ea typeface="PingFang SC"/>
            </a:endParaRPr>
          </a:p>
          <a:p>
            <a:pPr algn="just">
              <a:lnSpc>
                <a:spcPct val="115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And that’s how we talk with each other now.</a:t>
            </a:r>
            <a:endParaRPr b="0" lang="en-PH" sz="20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432000"/>
            <a:ext cx="7803360" cy="12592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2400" spc="-1" strike="noStrike" u="dbl">
                <a:solidFill>
                  <a:srgbClr val="000000"/>
                </a:solidFill>
                <a:uFillTx/>
                <a:latin typeface="Lato"/>
                <a:ea typeface="DejaVu Sans"/>
              </a:rPr>
              <a:t>Oral Language</a:t>
            </a:r>
            <a:endParaRPr b="0" lang="en-PH" sz="2400" spc="-1" strike="noStrike">
              <a:latin typeface="Arial"/>
            </a:endParaRPr>
          </a:p>
          <a:p>
            <a:pPr algn="just">
              <a:lnSpc>
                <a:spcPct val="150000"/>
              </a:lnSpc>
              <a:buNone/>
            </a:pPr>
            <a:r>
              <a:rPr b="0" lang="en-PH" sz="2000" spc="-1" strike="noStrike">
                <a:solidFill>
                  <a:srgbClr val="000000"/>
                </a:solidFill>
                <a:latin typeface="Lato"/>
                <a:ea typeface="DejaVu Sans"/>
              </a:rPr>
              <a:t>The following conversations are found in the story:</a:t>
            </a:r>
            <a:endParaRPr b="0" lang="en-PH" sz="2000" spc="-1" strike="noStrike">
              <a:latin typeface="Arial"/>
            </a:endParaRPr>
          </a:p>
        </p:txBody>
      </p:sp>
      <p:pic>
        <p:nvPicPr>
          <p:cNvPr id="140" name="" descr=""/>
          <p:cNvPicPr/>
          <p:nvPr/>
        </p:nvPicPr>
        <p:blipFill>
          <a:blip r:embed="rId1"/>
          <a:stretch/>
        </p:blipFill>
        <p:spPr>
          <a:xfrm>
            <a:off x="864000" y="3060000"/>
            <a:ext cx="5219280" cy="3173760"/>
          </a:xfrm>
          <a:prstGeom prst="rect">
            <a:avLst/>
          </a:prstGeom>
          <a:ln w="0">
            <a:noFill/>
          </a:ln>
        </p:spPr>
      </p:pic>
      <p:pic>
        <p:nvPicPr>
          <p:cNvPr id="141" name="" descr=""/>
          <p:cNvPicPr/>
          <p:nvPr/>
        </p:nvPicPr>
        <p:blipFill>
          <a:blip r:embed="rId2"/>
          <a:stretch/>
        </p:blipFill>
        <p:spPr>
          <a:xfrm>
            <a:off x="6300000" y="3060000"/>
            <a:ext cx="5342400" cy="3173760"/>
          </a:xfrm>
          <a:prstGeom prst="rect">
            <a:avLst/>
          </a:prstGeom>
          <a:ln w="0">
            <a:noFill/>
          </a:ln>
        </p:spPr>
      </p:pic>
      <p:sp>
        <p:nvSpPr>
          <p:cNvPr id="142" name=""/>
          <p:cNvSpPr/>
          <p:nvPr/>
        </p:nvSpPr>
        <p:spPr>
          <a:xfrm>
            <a:off x="540000" y="2340000"/>
            <a:ext cx="2699280" cy="719280"/>
          </a:xfrm>
          <a:prstGeom prst="wedgeRoundRectCallout">
            <a:avLst>
              <a:gd name="adj1" fmla="val -2981"/>
              <a:gd name="adj2" fmla="val 112268"/>
              <a:gd name="adj3" fmla="val 16667"/>
            </a:avLst>
          </a:prstGeom>
          <a:noFill/>
          <a:ln w="0">
            <a:solidFill>
              <a:srgbClr val="000000"/>
            </a:solidFill>
          </a:ln>
        </p:spPr>
        <p:style>
          <a:lnRef idx="0"/>
          <a:fillRef idx="0"/>
          <a:effectRef idx="0"/>
          <a:fontRef idx="minor"/>
        </p:style>
      </p:sp>
      <p:sp>
        <p:nvSpPr>
          <p:cNvPr id="143" name=""/>
          <p:cNvSpPr/>
          <p:nvPr/>
        </p:nvSpPr>
        <p:spPr>
          <a:xfrm flipH="1">
            <a:off x="3239280" y="1656000"/>
            <a:ext cx="3059280" cy="719280"/>
          </a:xfrm>
          <a:prstGeom prst="wedgeRoundRectCallout">
            <a:avLst>
              <a:gd name="adj1" fmla="val -6009"/>
              <a:gd name="adj2" fmla="val 154393"/>
              <a:gd name="adj3" fmla="val 16667"/>
            </a:avLst>
          </a:prstGeom>
          <a:noFill/>
          <a:ln w="0">
            <a:solidFill>
              <a:srgbClr val="000000"/>
            </a:solidFill>
          </a:ln>
        </p:spPr>
        <p:style>
          <a:lnRef idx="0"/>
          <a:fillRef idx="0"/>
          <a:effectRef idx="0"/>
          <a:fontRef idx="minor"/>
        </p:style>
      </p:sp>
      <p:sp>
        <p:nvSpPr>
          <p:cNvPr id="144" name=""/>
          <p:cNvSpPr/>
          <p:nvPr/>
        </p:nvSpPr>
        <p:spPr>
          <a:xfrm>
            <a:off x="648000" y="2520000"/>
            <a:ext cx="2519280" cy="52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May we collect sand?</a:t>
            </a:r>
            <a:endParaRPr b="0" lang="en-PH" sz="2000" spc="-1" strike="noStrike">
              <a:latin typeface="Lato"/>
            </a:endParaRPr>
          </a:p>
        </p:txBody>
      </p:sp>
      <p:sp>
        <p:nvSpPr>
          <p:cNvPr id="145" name=""/>
          <p:cNvSpPr/>
          <p:nvPr/>
        </p:nvSpPr>
        <p:spPr>
          <a:xfrm>
            <a:off x="3539880" y="1692000"/>
            <a:ext cx="2579400" cy="638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I am sorry. Collecting sand is not allowed.</a:t>
            </a:r>
            <a:endParaRPr b="0" lang="en-PH" sz="2000" spc="-1" strike="noStrike">
              <a:latin typeface="Lato"/>
            </a:endParaRPr>
          </a:p>
        </p:txBody>
      </p:sp>
      <p:sp>
        <p:nvSpPr>
          <p:cNvPr id="146" name=""/>
          <p:cNvSpPr/>
          <p:nvPr/>
        </p:nvSpPr>
        <p:spPr>
          <a:xfrm flipH="1">
            <a:off x="8819280" y="2196000"/>
            <a:ext cx="3059280" cy="719280"/>
          </a:xfrm>
          <a:prstGeom prst="wedgeRoundRectCallout">
            <a:avLst>
              <a:gd name="adj1" fmla="val 3097"/>
              <a:gd name="adj2" fmla="val 94277"/>
              <a:gd name="adj3" fmla="val 16667"/>
            </a:avLst>
          </a:prstGeom>
          <a:noFill/>
          <a:ln w="0">
            <a:solidFill>
              <a:srgbClr val="000000"/>
            </a:solidFill>
          </a:ln>
        </p:spPr>
        <p:style>
          <a:lnRef idx="0"/>
          <a:fillRef idx="0"/>
          <a:effectRef idx="0"/>
          <a:fontRef idx="minor"/>
        </p:style>
      </p:sp>
      <p:sp>
        <p:nvSpPr>
          <p:cNvPr id="147" name=""/>
          <p:cNvSpPr/>
          <p:nvPr/>
        </p:nvSpPr>
        <p:spPr>
          <a:xfrm>
            <a:off x="6660000" y="1440000"/>
            <a:ext cx="2699280" cy="719280"/>
          </a:xfrm>
          <a:prstGeom prst="wedgeRoundRectCallout">
            <a:avLst>
              <a:gd name="adj1" fmla="val -20435"/>
              <a:gd name="adj2" fmla="val 186578"/>
              <a:gd name="adj3" fmla="val 16667"/>
            </a:avLst>
          </a:prstGeom>
          <a:noFill/>
          <a:ln w="0">
            <a:solidFill>
              <a:srgbClr val="000000"/>
            </a:solidFill>
          </a:ln>
        </p:spPr>
        <p:style>
          <a:lnRef idx="0"/>
          <a:fillRef idx="0"/>
          <a:effectRef idx="0"/>
          <a:fontRef idx="minor"/>
        </p:style>
      </p:sp>
      <p:sp>
        <p:nvSpPr>
          <p:cNvPr id="148" name=""/>
          <p:cNvSpPr/>
          <p:nvPr/>
        </p:nvSpPr>
        <p:spPr>
          <a:xfrm>
            <a:off x="6963840" y="1440000"/>
            <a:ext cx="2215440" cy="638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Please do not leave yet.</a:t>
            </a:r>
            <a:endParaRPr b="0" lang="en-PH" sz="2000" spc="-1" strike="noStrike">
              <a:latin typeface="Lato"/>
            </a:endParaRPr>
          </a:p>
        </p:txBody>
      </p:sp>
      <p:sp>
        <p:nvSpPr>
          <p:cNvPr id="149" name=""/>
          <p:cNvSpPr/>
          <p:nvPr/>
        </p:nvSpPr>
        <p:spPr>
          <a:xfrm>
            <a:off x="9180000" y="2196000"/>
            <a:ext cx="2339280" cy="638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DejaVu Sans"/>
              </a:rPr>
              <a:t>I am sorry. We cannot stay.</a:t>
            </a:r>
            <a:endParaRPr b="0" lang="en-PH" sz="2000" spc="-1" strike="noStrike">
              <a:latin typeface="Lat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2881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2023-08-10T14:45:33Z</dcterms:modified>
  <cp:revision>182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