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23.png" ContentType="image/png"/>
  <Override PartName="/ppt/media/image8.png" ContentType="image/png"/>
  <Override PartName="/ppt/media/image3.png" ContentType="image/png"/>
  <Override PartName="/ppt/media/image4.png" ContentType="image/png"/>
  <Override PartName="/ppt/media/image24.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5.png" ContentType="image/png"/>
  <Override PartName="/ppt/media/image25.png" ContentType="image/png"/>
  <Override PartName="/ppt/media/image19.png" ContentType="image/png"/>
  <Override PartName="/ppt/media/image14.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800" cy="68446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500000" y="2701080"/>
            <a:ext cx="683964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Body Parts of Animals and Their Functions</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10260000" y="5746320"/>
            <a:ext cx="176400" cy="342000"/>
          </a:xfrm>
          <a:prstGeom prst="rect">
            <a:avLst/>
          </a:prstGeom>
          <a:noFill/>
          <a:ln w="0">
            <a:noFill/>
          </a:ln>
        </p:spPr>
        <p:style>
          <a:lnRef idx="0"/>
          <a:fillRef idx="0"/>
          <a:effectRef idx="0"/>
          <a:fontRef idx="minor"/>
        </p:style>
      </p:sp>
      <p:graphicFrame>
        <p:nvGraphicFramePr>
          <p:cNvPr id="173" name=""/>
          <p:cNvGraphicFramePr/>
          <p:nvPr/>
        </p:nvGraphicFramePr>
        <p:xfrm>
          <a:off x="1133280" y="1683000"/>
          <a:ext cx="9899280" cy="3779280"/>
        </p:xfrm>
        <a:graphic>
          <a:graphicData uri="http://schemas.openxmlformats.org/drawingml/2006/table">
            <a:tbl>
              <a:tblPr/>
              <a:tblGrid>
                <a:gridCol w="4948560"/>
                <a:gridCol w="4951080"/>
              </a:tblGrid>
              <a:tr h="3779640">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pic>
        <p:nvPicPr>
          <p:cNvPr id="174" name="" descr=""/>
          <p:cNvPicPr/>
          <p:nvPr/>
        </p:nvPicPr>
        <p:blipFill>
          <a:blip r:embed="rId1"/>
          <a:stretch/>
        </p:blipFill>
        <p:spPr>
          <a:xfrm>
            <a:off x="1476000" y="1980000"/>
            <a:ext cx="4336560" cy="3275640"/>
          </a:xfrm>
          <a:prstGeom prst="rect">
            <a:avLst/>
          </a:prstGeom>
          <a:ln w="19080">
            <a:solidFill>
              <a:srgbClr val="000000"/>
            </a:solidFill>
            <a:round/>
          </a:ln>
        </p:spPr>
      </p:pic>
      <p:pic>
        <p:nvPicPr>
          <p:cNvPr id="175" name="" descr=""/>
          <p:cNvPicPr/>
          <p:nvPr/>
        </p:nvPicPr>
        <p:blipFill>
          <a:blip r:embed="rId2"/>
          <a:stretch/>
        </p:blipFill>
        <p:spPr>
          <a:xfrm>
            <a:off x="6408000" y="1980000"/>
            <a:ext cx="4336560" cy="323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400" cy="342000"/>
          </a:xfrm>
          <a:prstGeom prst="rect">
            <a:avLst/>
          </a:prstGeom>
          <a:noFill/>
          <a:ln w="0">
            <a:noFill/>
          </a:ln>
        </p:spPr>
        <p:style>
          <a:lnRef idx="0"/>
          <a:fillRef idx="0"/>
          <a:effectRef idx="0"/>
          <a:fontRef idx="minor"/>
        </p:style>
      </p:sp>
      <p:sp>
        <p:nvSpPr>
          <p:cNvPr id="126" name=""/>
          <p:cNvSpPr/>
          <p:nvPr/>
        </p:nvSpPr>
        <p:spPr>
          <a:xfrm>
            <a:off x="0" y="720000"/>
            <a:ext cx="5219640" cy="539640"/>
          </a:xfrm>
          <a:prstGeom prst="rect">
            <a:avLst/>
          </a:prstGeom>
          <a:gradFill rotWithShape="0">
            <a:gsLst>
              <a:gs pos="0">
                <a:srgbClr val="8e86ae">
                  <a:alpha val="0"/>
                </a:srgbClr>
              </a:gs>
              <a:gs pos="100000">
                <a:srgbClr val="8e86ae"/>
              </a:gs>
            </a:gsLst>
            <a:path path="circle">
              <a:fillToRect l="50000" t="50000" r="50000" b="50000"/>
            </a:path>
          </a:gradFill>
          <a:ln w="19080">
            <a:solidFill>
              <a:srgbClr val="8d1d75"/>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Body Parts Not Common to All Animals</a:t>
            </a:r>
            <a:endParaRPr b="0" lang="en-PH" sz="1800" spc="-1" strike="noStrike">
              <a:latin typeface="Arial"/>
            </a:endParaRPr>
          </a:p>
        </p:txBody>
      </p:sp>
      <p:sp>
        <p:nvSpPr>
          <p:cNvPr id="127" name=""/>
          <p:cNvSpPr/>
          <p:nvPr/>
        </p:nvSpPr>
        <p:spPr>
          <a:xfrm>
            <a:off x="500760" y="1924200"/>
            <a:ext cx="651888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Some animals have body parts which others do not have. For example, carabaos, cows, and goats have special body parts called </a:t>
            </a:r>
            <a:r>
              <a:rPr b="1" lang="en-PH" sz="1800" spc="-1" strike="noStrike">
                <a:latin typeface="Lato"/>
              </a:rPr>
              <a:t>horns</a:t>
            </a:r>
            <a:r>
              <a:rPr b="0" lang="en-PH" sz="1800" spc="-1" strike="noStrike">
                <a:latin typeface="Lato"/>
              </a:rPr>
              <a:t>. These animals use their horns for protection from bigger animals.</a:t>
            </a:r>
            <a:endParaRPr b="0" lang="en-PH" sz="1800" spc="-1" strike="noStrike">
              <a:latin typeface="Arial"/>
            </a:endParaRPr>
          </a:p>
        </p:txBody>
      </p:sp>
      <p:pic>
        <p:nvPicPr>
          <p:cNvPr id="128" name="" descr=""/>
          <p:cNvPicPr/>
          <p:nvPr/>
        </p:nvPicPr>
        <p:blipFill>
          <a:blip r:embed="rId1"/>
          <a:stretch/>
        </p:blipFill>
        <p:spPr>
          <a:xfrm>
            <a:off x="7740000" y="1212120"/>
            <a:ext cx="3779640" cy="2387520"/>
          </a:xfrm>
          <a:prstGeom prst="rect">
            <a:avLst/>
          </a:prstGeom>
          <a:ln w="19080">
            <a:solidFill>
              <a:srgbClr val="000000"/>
            </a:solidFill>
            <a:round/>
          </a:ln>
        </p:spPr>
      </p:pic>
      <p:sp>
        <p:nvSpPr>
          <p:cNvPr id="129" name=""/>
          <p:cNvSpPr/>
          <p:nvPr/>
        </p:nvSpPr>
        <p:spPr>
          <a:xfrm>
            <a:off x="458280" y="4264200"/>
            <a:ext cx="638136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Unlike land animals, a fish does not have legs. Instead, it has </a:t>
            </a:r>
            <a:r>
              <a:rPr b="1" lang="en-PH" sz="1800" spc="-1" strike="noStrike">
                <a:latin typeface="Lato"/>
              </a:rPr>
              <a:t>fins</a:t>
            </a:r>
            <a:r>
              <a:rPr b="0" lang="en-PH" sz="1800" spc="-1" strike="noStrike">
                <a:latin typeface="Lato"/>
              </a:rPr>
              <a:t> and a </a:t>
            </a:r>
            <a:r>
              <a:rPr b="1" lang="en-PH" sz="1800" spc="-1" strike="noStrike">
                <a:latin typeface="Lato"/>
              </a:rPr>
              <a:t>tail</a:t>
            </a:r>
            <a:r>
              <a:rPr b="0" lang="en-PH" sz="1800" spc="-1" strike="noStrike">
                <a:latin typeface="Lato"/>
              </a:rPr>
              <a:t>. Fish use their fins for swimming. As the fish swims, the tail moves side to side. This action makes the</a:t>
            </a:r>
            <a:endParaRPr b="0" lang="en-PH" sz="1800" spc="-1" strike="noStrike">
              <a:latin typeface="Arial"/>
            </a:endParaRPr>
          </a:p>
          <a:p>
            <a:pPr algn="just">
              <a:lnSpc>
                <a:spcPct val="100000"/>
              </a:lnSpc>
              <a:buNone/>
            </a:pPr>
            <a:r>
              <a:rPr b="0" lang="en-PH" sz="1800" spc="-1" strike="noStrike">
                <a:latin typeface="Lato"/>
              </a:rPr>
              <a:t>fish move forward.</a:t>
            </a:r>
            <a:endParaRPr b="0" lang="en-PH" sz="1800" spc="-1" strike="noStrike">
              <a:latin typeface="Arial"/>
            </a:endParaRPr>
          </a:p>
        </p:txBody>
      </p:sp>
      <p:pic>
        <p:nvPicPr>
          <p:cNvPr id="130" name="" descr=""/>
          <p:cNvPicPr/>
          <p:nvPr/>
        </p:nvPicPr>
        <p:blipFill>
          <a:blip r:embed="rId2"/>
          <a:stretch/>
        </p:blipFill>
        <p:spPr>
          <a:xfrm>
            <a:off x="7740000" y="3780000"/>
            <a:ext cx="3779640" cy="231228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
          <p:cNvSpPr/>
          <p:nvPr/>
        </p:nvSpPr>
        <p:spPr>
          <a:xfrm>
            <a:off x="10260000" y="5746320"/>
            <a:ext cx="176400" cy="342000"/>
          </a:xfrm>
          <a:prstGeom prst="rect">
            <a:avLst/>
          </a:prstGeom>
          <a:noFill/>
          <a:ln w="0">
            <a:noFill/>
          </a:ln>
        </p:spPr>
        <p:style>
          <a:lnRef idx="0"/>
          <a:fillRef idx="0"/>
          <a:effectRef idx="0"/>
          <a:fontRef idx="minor"/>
        </p:style>
      </p:sp>
      <p:sp>
        <p:nvSpPr>
          <p:cNvPr id="132" name=""/>
          <p:cNvSpPr/>
          <p:nvPr/>
        </p:nvSpPr>
        <p:spPr>
          <a:xfrm>
            <a:off x="875880" y="1096920"/>
            <a:ext cx="1043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Birds like ducks, chickens, and eagles have </a:t>
            </a:r>
            <a:r>
              <a:rPr b="1" lang="en-PH" sz="1800" spc="-1" strike="noStrike">
                <a:latin typeface="Lato"/>
                <a:ea typeface="AppleSystemUIFont"/>
              </a:rPr>
              <a:t>wings</a:t>
            </a:r>
            <a:r>
              <a:rPr b="0" lang="en-PH" sz="1800" spc="-1" strike="noStrike">
                <a:latin typeface="Lato"/>
                <a:ea typeface="AppleSystemUIFont"/>
              </a:rPr>
              <a:t>. Insects are small animals with six legs. Most insects like the butterfly, mosquito, and bee also have wings.</a:t>
            </a:r>
            <a:endParaRPr b="0" lang="en-PH" sz="1800" spc="-1" strike="noStrike">
              <a:latin typeface="Arial"/>
            </a:endParaRPr>
          </a:p>
        </p:txBody>
      </p:sp>
      <p:pic>
        <p:nvPicPr>
          <p:cNvPr id="133" name="" descr=""/>
          <p:cNvPicPr/>
          <p:nvPr/>
        </p:nvPicPr>
        <p:blipFill>
          <a:blip r:embed="rId1"/>
          <a:stretch/>
        </p:blipFill>
        <p:spPr>
          <a:xfrm>
            <a:off x="936000" y="1872000"/>
            <a:ext cx="3126240" cy="3126240"/>
          </a:xfrm>
          <a:prstGeom prst="rect">
            <a:avLst/>
          </a:prstGeom>
          <a:ln w="19080">
            <a:solidFill>
              <a:srgbClr val="000000"/>
            </a:solidFill>
            <a:round/>
          </a:ln>
        </p:spPr>
      </p:pic>
      <p:pic>
        <p:nvPicPr>
          <p:cNvPr id="134" name="" descr=""/>
          <p:cNvPicPr/>
          <p:nvPr/>
        </p:nvPicPr>
        <p:blipFill>
          <a:blip r:embed="rId2"/>
          <a:stretch/>
        </p:blipFill>
        <p:spPr>
          <a:xfrm>
            <a:off x="4559400" y="1877400"/>
            <a:ext cx="3144240" cy="3126240"/>
          </a:xfrm>
          <a:prstGeom prst="rect">
            <a:avLst/>
          </a:prstGeom>
          <a:ln w="19080">
            <a:solidFill>
              <a:srgbClr val="000000"/>
            </a:solidFill>
            <a:round/>
          </a:ln>
        </p:spPr>
      </p:pic>
      <p:pic>
        <p:nvPicPr>
          <p:cNvPr id="135" name="" descr=""/>
          <p:cNvPicPr/>
          <p:nvPr/>
        </p:nvPicPr>
        <p:blipFill>
          <a:blip r:embed="rId3"/>
          <a:stretch/>
        </p:blipFill>
        <p:spPr>
          <a:xfrm>
            <a:off x="8172000" y="1877400"/>
            <a:ext cx="3144240" cy="3126240"/>
          </a:xfrm>
          <a:prstGeom prst="rect">
            <a:avLst/>
          </a:prstGeom>
          <a:ln w="19080">
            <a:solidFill>
              <a:srgbClr val="000000"/>
            </a:solidFill>
            <a:round/>
          </a:ln>
        </p:spPr>
      </p:pic>
      <p:sp>
        <p:nvSpPr>
          <p:cNvPr id="136" name=""/>
          <p:cNvSpPr/>
          <p:nvPr/>
        </p:nvSpPr>
        <p:spPr>
          <a:xfrm>
            <a:off x="936000" y="5220000"/>
            <a:ext cx="3023640" cy="71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solidFill>
                  <a:srgbClr val="000000"/>
                </a:solidFill>
                <a:latin typeface="Lato"/>
                <a:ea typeface="AppleSystemUIFont"/>
              </a:rPr>
              <a:t>A duck has wings but</a:t>
            </a:r>
            <a:r>
              <a:rPr b="0" lang="en-PH" sz="1800" spc="-1" strike="noStrike">
                <a:solidFill>
                  <a:srgbClr val="000000"/>
                </a:solidFill>
                <a:latin typeface="Lato"/>
                <a:ea typeface="AppleSystemUIFont"/>
              </a:rPr>
              <a:t>	</a:t>
            </a:r>
            <a:r>
              <a:rPr b="0" lang="en-PH" sz="1800" spc="-1" strike="noStrike">
                <a:solidFill>
                  <a:srgbClr val="000000"/>
                </a:solidFill>
                <a:latin typeface="Lato"/>
                <a:ea typeface="AppleSystemUIFont"/>
              </a:rPr>
              <a:t>does not fly often.</a:t>
            </a:r>
            <a:endParaRPr b="0" lang="en-PH" sz="1800" spc="-1" strike="noStrike">
              <a:latin typeface="Arial"/>
            </a:endParaRPr>
          </a:p>
        </p:txBody>
      </p:sp>
      <p:sp>
        <p:nvSpPr>
          <p:cNvPr id="137" name=""/>
          <p:cNvSpPr/>
          <p:nvPr/>
        </p:nvSpPr>
        <p:spPr>
          <a:xfrm>
            <a:off x="4680000" y="5220000"/>
            <a:ext cx="2951640" cy="71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solidFill>
                  <a:srgbClr val="000000"/>
                </a:solidFill>
                <a:latin typeface="Lato"/>
                <a:ea typeface="AppleSystemUIFont"/>
              </a:rPr>
              <a:t>An insect like the butterfly has wings so it can fly.</a:t>
            </a:r>
            <a:endParaRPr b="0" lang="en-PH" sz="1800" spc="-1" strike="noStrike">
              <a:latin typeface="Arial"/>
            </a:endParaRPr>
          </a:p>
        </p:txBody>
      </p:sp>
      <p:sp>
        <p:nvSpPr>
          <p:cNvPr id="138" name=""/>
          <p:cNvSpPr/>
          <p:nvPr/>
        </p:nvSpPr>
        <p:spPr>
          <a:xfrm>
            <a:off x="8712000" y="5220000"/>
            <a:ext cx="2231640" cy="71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solidFill>
                  <a:srgbClr val="000000"/>
                </a:solidFill>
                <a:latin typeface="Lato"/>
                <a:ea typeface="AppleSystemUIFont"/>
              </a:rPr>
              <a:t>This bird has wings</a:t>
            </a:r>
            <a:endParaRPr b="0" lang="en-PH" sz="1800" spc="-1" strike="noStrike">
              <a:latin typeface="Arial"/>
            </a:endParaRPr>
          </a:p>
          <a:p>
            <a:pPr algn="just">
              <a:lnSpc>
                <a:spcPct val="100000"/>
              </a:lnSpc>
              <a:buNone/>
            </a:pPr>
            <a:r>
              <a:rPr b="0" lang="en-PH" sz="1800" spc="-1" strike="noStrike">
                <a:solidFill>
                  <a:srgbClr val="000000"/>
                </a:solidFill>
                <a:latin typeface="Lato"/>
                <a:ea typeface="AppleSystemUIFont"/>
              </a:rPr>
              <a:t>and can fly high.</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
          <p:cNvSpPr/>
          <p:nvPr/>
        </p:nvSpPr>
        <p:spPr>
          <a:xfrm>
            <a:off x="10260000" y="5746320"/>
            <a:ext cx="176400" cy="342000"/>
          </a:xfrm>
          <a:prstGeom prst="rect">
            <a:avLst/>
          </a:prstGeom>
          <a:noFill/>
          <a:ln w="0">
            <a:noFill/>
          </a:ln>
        </p:spPr>
        <p:style>
          <a:lnRef idx="0"/>
          <a:fillRef idx="0"/>
          <a:effectRef idx="0"/>
          <a:fontRef idx="minor"/>
        </p:style>
      </p:sp>
      <p:sp>
        <p:nvSpPr>
          <p:cNvPr id="140" name=""/>
          <p:cNvSpPr/>
          <p:nvPr/>
        </p:nvSpPr>
        <p:spPr>
          <a:xfrm>
            <a:off x="0" y="540000"/>
            <a:ext cx="3239640" cy="539640"/>
          </a:xfrm>
          <a:prstGeom prst="rect">
            <a:avLst/>
          </a:prstGeom>
          <a:gradFill rotWithShape="0">
            <a:gsLst>
              <a:gs pos="0">
                <a:srgbClr val="8e86ae">
                  <a:alpha val="0"/>
                </a:srgbClr>
              </a:gs>
              <a:gs pos="100000">
                <a:srgbClr val="8e86ae"/>
              </a:gs>
            </a:gsLst>
            <a:path path="circle">
              <a:fillToRect l="50000" t="50000" r="50000" b="50000"/>
            </a:path>
          </a:gradFill>
          <a:ln w="19080">
            <a:solidFill>
              <a:srgbClr val="8d1d75"/>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Uses of Each Body Part</a:t>
            </a:r>
            <a:endParaRPr b="0" lang="en-PH" sz="1800" spc="-1" strike="noStrike">
              <a:latin typeface="Arial"/>
            </a:endParaRPr>
          </a:p>
        </p:txBody>
      </p:sp>
      <p:sp>
        <p:nvSpPr>
          <p:cNvPr id="141" name=""/>
          <p:cNvSpPr/>
          <p:nvPr/>
        </p:nvSpPr>
        <p:spPr>
          <a:xfrm>
            <a:off x="720000" y="1260000"/>
            <a:ext cx="6659640" cy="396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The different body parts of each animal have a use or function.</a:t>
            </a:r>
            <a:endParaRPr b="0" lang="en-PH" sz="1800" spc="-1" strike="noStrike">
              <a:latin typeface="Arial"/>
            </a:endParaRPr>
          </a:p>
        </p:txBody>
      </p:sp>
      <p:pic>
        <p:nvPicPr>
          <p:cNvPr id="142" name="" descr=""/>
          <p:cNvPicPr/>
          <p:nvPr/>
        </p:nvPicPr>
        <p:blipFill>
          <a:blip r:embed="rId1"/>
          <a:stretch/>
        </p:blipFill>
        <p:spPr>
          <a:xfrm>
            <a:off x="720000" y="1800000"/>
            <a:ext cx="2754000" cy="2879640"/>
          </a:xfrm>
          <a:prstGeom prst="rect">
            <a:avLst/>
          </a:prstGeom>
          <a:ln w="19080">
            <a:solidFill>
              <a:srgbClr val="000000"/>
            </a:solidFill>
            <a:round/>
          </a:ln>
        </p:spPr>
      </p:pic>
      <p:pic>
        <p:nvPicPr>
          <p:cNvPr id="143" name="" descr=""/>
          <p:cNvPicPr/>
          <p:nvPr/>
        </p:nvPicPr>
        <p:blipFill>
          <a:blip r:embed="rId2"/>
          <a:stretch/>
        </p:blipFill>
        <p:spPr>
          <a:xfrm>
            <a:off x="3780000" y="1800000"/>
            <a:ext cx="2766600" cy="2879640"/>
          </a:xfrm>
          <a:prstGeom prst="rect">
            <a:avLst/>
          </a:prstGeom>
          <a:ln w="19080">
            <a:solidFill>
              <a:srgbClr val="000000"/>
            </a:solidFill>
            <a:round/>
          </a:ln>
        </p:spPr>
      </p:pic>
      <p:sp>
        <p:nvSpPr>
          <p:cNvPr id="144" name=""/>
          <p:cNvSpPr/>
          <p:nvPr/>
        </p:nvSpPr>
        <p:spPr>
          <a:xfrm>
            <a:off x="1080000" y="5040000"/>
            <a:ext cx="4319640" cy="71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solidFill>
                  <a:srgbClr val="000000"/>
                </a:solidFill>
                <a:latin typeface="Lato"/>
                <a:ea typeface="AppleSystemUIFont"/>
              </a:rPr>
              <a:t>Birds and insects have wings for flying. </a:t>
            </a:r>
            <a:br/>
            <a:r>
              <a:rPr b="0" lang="en-PH" sz="1800" spc="-1" strike="noStrike">
                <a:solidFill>
                  <a:srgbClr val="000000"/>
                </a:solidFill>
                <a:latin typeface="Lato"/>
                <a:ea typeface="AppleSystemUIFont"/>
              </a:rPr>
              <a:t>Fish have tails and fins for swimming.</a:t>
            </a:r>
            <a:endParaRPr b="0" lang="en-PH" sz="1800" spc="-1" strike="noStrike">
              <a:latin typeface="Arial"/>
            </a:endParaRPr>
          </a:p>
        </p:txBody>
      </p:sp>
      <p:sp>
        <p:nvSpPr>
          <p:cNvPr id="145" name=""/>
          <p:cNvSpPr/>
          <p:nvPr/>
        </p:nvSpPr>
        <p:spPr>
          <a:xfrm>
            <a:off x="6480000" y="5040000"/>
            <a:ext cx="5219640" cy="107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solidFill>
                  <a:srgbClr val="000000"/>
                </a:solidFill>
                <a:latin typeface="Lato"/>
                <a:ea typeface="N¾âþ"/>
              </a:rPr>
              <a:t>Land animals have legs for walking and running. </a:t>
            </a:r>
            <a:br/>
            <a:r>
              <a:rPr b="0" lang="en-PH" sz="1800" spc="-1" strike="noStrike">
                <a:solidFill>
                  <a:srgbClr val="000000"/>
                </a:solidFill>
                <a:latin typeface="Lato"/>
                <a:ea typeface="N¾âþ"/>
              </a:rPr>
              <a:t>A horse has long and slim legs which helps it run fast.</a:t>
            </a:r>
            <a:endParaRPr b="0" lang="en-PH" sz="1800" spc="-1" strike="noStrike">
              <a:latin typeface="Arial"/>
            </a:endParaRPr>
          </a:p>
        </p:txBody>
      </p:sp>
      <p:pic>
        <p:nvPicPr>
          <p:cNvPr id="146" name="" descr=""/>
          <p:cNvPicPr/>
          <p:nvPr/>
        </p:nvPicPr>
        <p:blipFill>
          <a:blip r:embed="rId3"/>
          <a:stretch/>
        </p:blipFill>
        <p:spPr>
          <a:xfrm>
            <a:off x="7200000" y="1800000"/>
            <a:ext cx="3959640" cy="28796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
          <p:cNvSpPr/>
          <p:nvPr/>
        </p:nvSpPr>
        <p:spPr>
          <a:xfrm>
            <a:off x="10260000" y="5746320"/>
            <a:ext cx="176400" cy="342000"/>
          </a:xfrm>
          <a:prstGeom prst="rect">
            <a:avLst/>
          </a:prstGeom>
          <a:noFill/>
          <a:ln w="0">
            <a:noFill/>
          </a:ln>
        </p:spPr>
        <p:style>
          <a:lnRef idx="0"/>
          <a:fillRef idx="0"/>
          <a:effectRef idx="0"/>
          <a:fontRef idx="minor"/>
        </p:style>
      </p:sp>
      <p:pic>
        <p:nvPicPr>
          <p:cNvPr id="148" name="" descr=""/>
          <p:cNvPicPr/>
          <p:nvPr/>
        </p:nvPicPr>
        <p:blipFill>
          <a:blip r:embed="rId1"/>
          <a:stretch/>
        </p:blipFill>
        <p:spPr>
          <a:xfrm>
            <a:off x="1080000" y="1260000"/>
            <a:ext cx="4679640" cy="2966040"/>
          </a:xfrm>
          <a:prstGeom prst="rect">
            <a:avLst/>
          </a:prstGeom>
          <a:ln w="19080">
            <a:solidFill>
              <a:srgbClr val="000000"/>
            </a:solidFill>
            <a:round/>
          </a:ln>
        </p:spPr>
      </p:pic>
      <p:sp>
        <p:nvSpPr>
          <p:cNvPr id="149" name=""/>
          <p:cNvSpPr/>
          <p:nvPr/>
        </p:nvSpPr>
        <p:spPr>
          <a:xfrm>
            <a:off x="1440000" y="4500000"/>
            <a:ext cx="3959640" cy="71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nSpc>
                <a:spcPct val="100000"/>
              </a:lnSpc>
              <a:buNone/>
            </a:pPr>
            <a:r>
              <a:rPr b="0" lang="en-PH" sz="1800" spc="-1" strike="noStrike">
                <a:solidFill>
                  <a:srgbClr val="000000"/>
                </a:solidFill>
                <a:latin typeface="Lato"/>
                <a:ea typeface="AppleSystemUIFont"/>
              </a:rPr>
              <a:t>Animals with short legs, like penguins and turtles cannot run fast.</a:t>
            </a:r>
            <a:endParaRPr b="0" lang="en-PH" sz="1800" spc="-1" strike="noStrike">
              <a:latin typeface="Arial"/>
            </a:endParaRPr>
          </a:p>
        </p:txBody>
      </p:sp>
      <p:sp>
        <p:nvSpPr>
          <p:cNvPr id="150" name=""/>
          <p:cNvSpPr/>
          <p:nvPr/>
        </p:nvSpPr>
        <p:spPr>
          <a:xfrm>
            <a:off x="6120000" y="4500000"/>
            <a:ext cx="5219640" cy="161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nSpc>
                <a:spcPct val="100000"/>
              </a:lnSpc>
              <a:buNone/>
            </a:pPr>
            <a:r>
              <a:rPr b="0" lang="en-PH" sz="1800" spc="-1" strike="noStrike">
                <a:solidFill>
                  <a:srgbClr val="000000"/>
                </a:solidFill>
                <a:latin typeface="Lato"/>
                <a:ea typeface="AppleSystemUIFont"/>
              </a:rPr>
              <a:t>Some animals have short legs in front and long legs at the back. </a:t>
            </a:r>
            <a:br/>
            <a:r>
              <a:rPr b="0" lang="en-PH" sz="1800" spc="-1" strike="noStrike">
                <a:solidFill>
                  <a:srgbClr val="000000"/>
                </a:solidFill>
                <a:latin typeface="Lato"/>
                <a:ea typeface="AppleSystemUIFont"/>
              </a:rPr>
              <a:t>The legs at the back or the hind legs are used for jumping. Frogs, grasshoppers, and kangaroos can jump high because of their long hind legs.</a:t>
            </a:r>
            <a:endParaRPr b="0" lang="en-PH" sz="1800" spc="-1" strike="noStrike">
              <a:latin typeface="Arial"/>
            </a:endParaRPr>
          </a:p>
        </p:txBody>
      </p:sp>
      <p:pic>
        <p:nvPicPr>
          <p:cNvPr id="151" name="" descr=""/>
          <p:cNvPicPr/>
          <p:nvPr/>
        </p:nvPicPr>
        <p:blipFill>
          <a:blip r:embed="rId2"/>
          <a:stretch/>
        </p:blipFill>
        <p:spPr>
          <a:xfrm>
            <a:off x="6300000" y="1260000"/>
            <a:ext cx="4679640" cy="29660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
          <p:cNvSpPr/>
          <p:nvPr/>
        </p:nvSpPr>
        <p:spPr>
          <a:xfrm>
            <a:off x="10260000" y="5746320"/>
            <a:ext cx="176400" cy="342000"/>
          </a:xfrm>
          <a:prstGeom prst="rect">
            <a:avLst/>
          </a:prstGeom>
          <a:noFill/>
          <a:ln w="0">
            <a:noFill/>
          </a:ln>
        </p:spPr>
        <p:style>
          <a:lnRef idx="0"/>
          <a:fillRef idx="0"/>
          <a:effectRef idx="0"/>
          <a:fontRef idx="minor"/>
        </p:style>
      </p:sp>
      <p:pic>
        <p:nvPicPr>
          <p:cNvPr id="153" name="" descr=""/>
          <p:cNvPicPr/>
          <p:nvPr/>
        </p:nvPicPr>
        <p:blipFill>
          <a:blip r:embed="rId1"/>
          <a:stretch/>
        </p:blipFill>
        <p:spPr>
          <a:xfrm>
            <a:off x="2878200" y="1080360"/>
            <a:ext cx="6435000" cy="3419280"/>
          </a:xfrm>
          <a:prstGeom prst="rect">
            <a:avLst/>
          </a:prstGeom>
          <a:ln w="19080">
            <a:solidFill>
              <a:srgbClr val="000000"/>
            </a:solidFill>
            <a:round/>
          </a:ln>
        </p:spPr>
      </p:pic>
      <p:sp>
        <p:nvSpPr>
          <p:cNvPr id="154" name=""/>
          <p:cNvSpPr/>
          <p:nvPr/>
        </p:nvSpPr>
        <p:spPr>
          <a:xfrm>
            <a:off x="1505880" y="4680000"/>
            <a:ext cx="9179640" cy="107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solidFill>
                  <a:srgbClr val="000000"/>
                </a:solidFill>
                <a:latin typeface="Lato"/>
                <a:ea typeface="AppleSystemUIFont"/>
              </a:rPr>
              <a:t>Many land animals, such as cows and zebras, have </a:t>
            </a:r>
            <a:r>
              <a:rPr b="1" lang="en-PH" sz="1800" spc="-1" strike="noStrike">
                <a:solidFill>
                  <a:srgbClr val="000000"/>
                </a:solidFill>
                <a:latin typeface="Lato"/>
                <a:ea typeface="AppleSystemUIFont"/>
              </a:rPr>
              <a:t>tails</a:t>
            </a:r>
            <a:r>
              <a:rPr b="0" lang="en-PH" sz="1800" spc="-1" strike="noStrike">
                <a:solidFill>
                  <a:srgbClr val="000000"/>
                </a:solidFill>
                <a:latin typeface="Lato"/>
                <a:ea typeface="AppleSystemUIFont"/>
              </a:rPr>
              <a:t>. They wag their tails to drive away insects from their bodies. Some animals like monkeys use their tails to hang onto branches as they swing from tree to tree. The tail has different uses for different animals.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
          <p:cNvSpPr/>
          <p:nvPr/>
        </p:nvSpPr>
        <p:spPr>
          <a:xfrm>
            <a:off x="10260000" y="5746320"/>
            <a:ext cx="176400" cy="342000"/>
          </a:xfrm>
          <a:prstGeom prst="rect">
            <a:avLst/>
          </a:prstGeom>
          <a:noFill/>
          <a:ln w="0">
            <a:noFill/>
          </a:ln>
        </p:spPr>
        <p:style>
          <a:lnRef idx="0"/>
          <a:fillRef idx="0"/>
          <a:effectRef idx="0"/>
          <a:fontRef idx="minor"/>
        </p:style>
      </p:sp>
      <p:pic>
        <p:nvPicPr>
          <p:cNvPr id="156" name="" descr=""/>
          <p:cNvPicPr/>
          <p:nvPr/>
        </p:nvPicPr>
        <p:blipFill>
          <a:blip r:embed="rId1"/>
          <a:stretch/>
        </p:blipFill>
        <p:spPr>
          <a:xfrm>
            <a:off x="8590680" y="1260000"/>
            <a:ext cx="3288960" cy="4762080"/>
          </a:xfrm>
          <a:prstGeom prst="rect">
            <a:avLst/>
          </a:prstGeom>
          <a:ln w="19080">
            <a:solidFill>
              <a:srgbClr val="000000"/>
            </a:solidFill>
            <a:round/>
          </a:ln>
        </p:spPr>
      </p:pic>
      <p:sp>
        <p:nvSpPr>
          <p:cNvPr id="157" name=""/>
          <p:cNvSpPr/>
          <p:nvPr/>
        </p:nvSpPr>
        <p:spPr>
          <a:xfrm>
            <a:off x="360000" y="1620000"/>
            <a:ext cx="7919640" cy="215964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0" lang="en-PH" sz="1800" spc="-1" strike="noStrike">
                <a:solidFill>
                  <a:srgbClr val="000000"/>
                </a:solidFill>
                <a:latin typeface="Lato"/>
                <a:ea typeface="AppleSystemUIFont"/>
              </a:rPr>
              <a:t>Almost all insects have a special body part that other animals do not have—the </a:t>
            </a:r>
            <a:r>
              <a:rPr b="1" lang="en-PH" sz="1800" spc="-1" strike="noStrike">
                <a:solidFill>
                  <a:srgbClr val="000000"/>
                </a:solidFill>
                <a:latin typeface="Lato"/>
                <a:ea typeface="AppleSystemUIFont"/>
              </a:rPr>
              <a:t>antenna</a:t>
            </a:r>
            <a:r>
              <a:rPr b="0" lang="en-PH" sz="1800" spc="-1" strike="noStrike">
                <a:solidFill>
                  <a:srgbClr val="000000"/>
                </a:solidFill>
                <a:latin typeface="Lato"/>
                <a:ea typeface="AppleSystemUIFont"/>
              </a:rPr>
              <a:t>. The </a:t>
            </a:r>
            <a:r>
              <a:rPr b="1" lang="en-PH" sz="1800" spc="-1" strike="noStrike">
                <a:solidFill>
                  <a:srgbClr val="000000"/>
                </a:solidFill>
                <a:latin typeface="Lato"/>
                <a:ea typeface="AppleSystemUIFont"/>
              </a:rPr>
              <a:t>antenna</a:t>
            </a:r>
            <a:r>
              <a:rPr b="0" lang="en-PH" sz="1800" spc="-1" strike="noStrike">
                <a:solidFill>
                  <a:srgbClr val="000000"/>
                </a:solidFill>
                <a:latin typeface="Lato"/>
                <a:ea typeface="AppleSystemUIFont"/>
              </a:rPr>
              <a:t> tells the insect whether a place is hot or cold. It can also feel things that are moving. Other insects use their antenna for smelling. For example, the antenna is also used by insects to follow sounds. The antennae of the male mosquito can detect the sound of female mosquitoes that are far away.</a:t>
            </a:r>
            <a:endParaRPr b="0" lang="en-PH" sz="1800" spc="-1" strike="noStrike">
              <a:latin typeface="Arial"/>
            </a:endParaRPr>
          </a:p>
        </p:txBody>
      </p:sp>
      <p:sp>
        <p:nvSpPr>
          <p:cNvPr id="158" name=""/>
          <p:cNvSpPr/>
          <p:nvPr/>
        </p:nvSpPr>
        <p:spPr>
          <a:xfrm>
            <a:off x="360000" y="4140000"/>
            <a:ext cx="7919640" cy="1080000"/>
          </a:xfrm>
          <a:prstGeom prst="rect">
            <a:avLst/>
          </a:prstGeom>
          <a:gradFill rotWithShape="0">
            <a:gsLst>
              <a:gs pos="0">
                <a:srgbClr val="e0c2cd">
                  <a:alpha val="0"/>
                </a:srgbClr>
              </a:gs>
              <a:gs pos="100000">
                <a:srgbClr val="e0c2cd"/>
              </a:gs>
            </a:gsLst>
            <a:path path="rect">
              <a:fillToRect l="50000" t="50000" r="50000" b="50000"/>
            </a:path>
          </a:gradFill>
          <a:ln w="19080">
            <a:solidFill>
              <a:srgbClr val="000000"/>
            </a:solidFill>
            <a:round/>
          </a:ln>
        </p:spPr>
        <p:style>
          <a:lnRef idx="0"/>
          <a:fillRef idx="0"/>
          <a:effectRef idx="0"/>
          <a:fontRef idx="minor"/>
        </p:style>
        <p:txBody>
          <a:bodyPr lIns="99360" rIns="99360" tIns="54360" bIns="54360" anchor="ctr">
            <a:noAutofit/>
          </a:bodyPr>
          <a:p>
            <a:pPr algn="just">
              <a:lnSpc>
                <a:spcPct val="100000"/>
              </a:lnSpc>
              <a:buNone/>
            </a:pPr>
            <a:r>
              <a:rPr b="1" lang="en-PH" sz="1800" spc="-1" strike="noStrike">
                <a:solidFill>
                  <a:srgbClr val="000000"/>
                </a:solidFill>
                <a:latin typeface="Lato"/>
                <a:ea typeface="AppleSystemUIFont"/>
              </a:rPr>
              <a:t>Insects have three main body parts</a:t>
            </a:r>
            <a:r>
              <a:rPr b="0" lang="en-PH" sz="1800" spc="-1" strike="noStrike">
                <a:solidFill>
                  <a:srgbClr val="000000"/>
                </a:solidFill>
                <a:latin typeface="Lato"/>
                <a:ea typeface="AppleSystemUIFont"/>
              </a:rPr>
              <a:t>: the </a:t>
            </a:r>
            <a:r>
              <a:rPr b="1" lang="en-PH" sz="1800" spc="-1" strike="noStrike" u="sng">
                <a:solidFill>
                  <a:srgbClr val="000000"/>
                </a:solidFill>
                <a:uFillTx/>
                <a:latin typeface="Lato"/>
                <a:ea typeface="AppleSystemUIFont"/>
              </a:rPr>
              <a:t>head</a:t>
            </a:r>
            <a:r>
              <a:rPr b="0" lang="en-PH" sz="1800" spc="-1" strike="noStrike">
                <a:solidFill>
                  <a:srgbClr val="000000"/>
                </a:solidFill>
                <a:latin typeface="Lato"/>
                <a:ea typeface="AppleSystemUIFont"/>
              </a:rPr>
              <a:t>, the</a:t>
            </a:r>
            <a:r>
              <a:rPr b="1" lang="en-PH" sz="1800" spc="-1" strike="noStrike">
                <a:solidFill>
                  <a:srgbClr val="000000"/>
                </a:solidFill>
                <a:latin typeface="Lato"/>
                <a:ea typeface="AppleSystemUIFont"/>
              </a:rPr>
              <a:t> </a:t>
            </a:r>
            <a:r>
              <a:rPr b="1" lang="en-PH" sz="1800" spc="-1" strike="noStrike" u="sng">
                <a:solidFill>
                  <a:srgbClr val="000000"/>
                </a:solidFill>
                <a:uFillTx/>
                <a:latin typeface="Lato"/>
                <a:ea typeface="AppleSystemUIFont"/>
              </a:rPr>
              <a:t>thorax</a:t>
            </a:r>
            <a:r>
              <a:rPr b="0" lang="en-PH" sz="1800" spc="-1" strike="noStrike">
                <a:solidFill>
                  <a:srgbClr val="000000"/>
                </a:solidFill>
                <a:latin typeface="Lato"/>
                <a:ea typeface="AppleSystemUIFont"/>
              </a:rPr>
              <a:t>, and the </a:t>
            </a:r>
            <a:r>
              <a:rPr b="1" lang="en-PH" sz="1800" spc="-1" strike="noStrike" u="sng">
                <a:solidFill>
                  <a:srgbClr val="000000"/>
                </a:solidFill>
                <a:uFillTx/>
                <a:latin typeface="Lato"/>
                <a:ea typeface="AppleSystemUIFont"/>
              </a:rPr>
              <a:t>abdomen</a:t>
            </a:r>
            <a:r>
              <a:rPr b="0" lang="en-PH" sz="1800" spc="-1" strike="noStrike">
                <a:solidFill>
                  <a:srgbClr val="000000"/>
                </a:solidFill>
                <a:latin typeface="Lato"/>
                <a:ea typeface="AppleSystemUIFont"/>
              </a:rPr>
              <a:t>. The abdomen contains the different organs like the stomach and the reproductive parts of the insects.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
          <p:cNvSpPr/>
          <p:nvPr/>
        </p:nvSpPr>
        <p:spPr>
          <a:xfrm>
            <a:off x="10260000" y="5746320"/>
            <a:ext cx="176400" cy="342000"/>
          </a:xfrm>
          <a:prstGeom prst="rect">
            <a:avLst/>
          </a:prstGeom>
          <a:noFill/>
          <a:ln w="0">
            <a:noFill/>
          </a:ln>
        </p:spPr>
        <p:style>
          <a:lnRef idx="0"/>
          <a:fillRef idx="0"/>
          <a:effectRef idx="0"/>
          <a:fontRef idx="minor"/>
        </p:style>
      </p:sp>
      <p:sp>
        <p:nvSpPr>
          <p:cNvPr id="160" name=""/>
          <p:cNvSpPr/>
          <p:nvPr/>
        </p:nvSpPr>
        <p:spPr>
          <a:xfrm>
            <a:off x="0" y="900000"/>
            <a:ext cx="3599640" cy="539640"/>
          </a:xfrm>
          <a:prstGeom prst="rect">
            <a:avLst/>
          </a:prstGeom>
          <a:gradFill rotWithShape="0">
            <a:gsLst>
              <a:gs pos="0">
                <a:srgbClr val="8e86ae">
                  <a:alpha val="0"/>
                </a:srgbClr>
              </a:gs>
              <a:gs pos="100000">
                <a:srgbClr val="8e86ae"/>
              </a:gs>
            </a:gsLst>
            <a:path path="circle">
              <a:fillToRect l="50000" t="50000" r="50000" b="50000"/>
            </a:path>
          </a:gradFill>
          <a:ln w="19080">
            <a:solidFill>
              <a:srgbClr val="8d1d75"/>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000000"/>
                </a:solidFill>
                <a:latin typeface="Lato"/>
                <a:ea typeface="AppleSystemUIFont"/>
              </a:rPr>
              <a:t>Body Coverings of Animals</a:t>
            </a:r>
            <a:endParaRPr b="0" lang="en-PH" sz="1800" spc="-1" strike="noStrike">
              <a:latin typeface="Arial"/>
            </a:endParaRPr>
          </a:p>
        </p:txBody>
      </p:sp>
      <p:sp>
        <p:nvSpPr>
          <p:cNvPr id="161" name=""/>
          <p:cNvSpPr/>
          <p:nvPr/>
        </p:nvSpPr>
        <p:spPr>
          <a:xfrm>
            <a:off x="540000" y="1800000"/>
            <a:ext cx="11339640" cy="7196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Animals have different body coverings. These body coverings protect the animals from the heat or cold. They also protect the animals from harm.</a:t>
            </a:r>
            <a:endParaRPr b="0" lang="en-PH" sz="1800" spc="-1" strike="noStrike">
              <a:latin typeface="Arial"/>
            </a:endParaRPr>
          </a:p>
        </p:txBody>
      </p:sp>
      <p:sp>
        <p:nvSpPr>
          <p:cNvPr id="162" name=""/>
          <p:cNvSpPr/>
          <p:nvPr/>
        </p:nvSpPr>
        <p:spPr>
          <a:xfrm>
            <a:off x="335880" y="2592000"/>
            <a:ext cx="1151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Look at the pictures of the animals on the next slide. Can you guess the kind of body covering each animal has?</a:t>
            </a:r>
            <a:endParaRPr b="0" lang="en-PH" sz="1800" spc="-1" strike="noStrike">
              <a:latin typeface="Arial"/>
            </a:endParaRPr>
          </a:p>
        </p:txBody>
      </p:sp>
      <p:sp>
        <p:nvSpPr>
          <p:cNvPr id="163" name=""/>
          <p:cNvSpPr/>
          <p:nvPr/>
        </p:nvSpPr>
        <p:spPr>
          <a:xfrm>
            <a:off x="2945880" y="3341160"/>
            <a:ext cx="6299640" cy="220248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15000"/>
              </a:lnSpc>
              <a:buClr>
                <a:srgbClr val="000000"/>
              </a:buClr>
              <a:buFont typeface="StarSymbol"/>
              <a:buAutoNum type="arabicPeriod"/>
            </a:pPr>
            <a:r>
              <a:rPr b="0" lang="en-PH" sz="1800" spc="-1" strike="noStrike">
                <a:latin typeface="Lato"/>
              </a:rPr>
              <a:t>Elephants and carabaos have thick skin covered with hair.</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Cats are covered with soft hair called </a:t>
            </a:r>
            <a:r>
              <a:rPr b="1" lang="en-PH" sz="1800" spc="-1" strike="noStrike">
                <a:latin typeface="Lato"/>
              </a:rPr>
              <a:t>fur</a:t>
            </a:r>
            <a:r>
              <a:rPr b="0" lang="en-PH" sz="1800" spc="-1" strike="noStrike">
                <a:latin typeface="Lato"/>
              </a:rPr>
              <a:t>.</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Birds’ bodies are covered with feathers.</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Fish and alligators are covered with scales.</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Frogs are covered with moist skin.</a:t>
            </a:r>
            <a:endParaRPr b="0" lang="en-PH" sz="1800" spc="-1" strike="noStrike">
              <a:latin typeface="Arial"/>
            </a:endParaRPr>
          </a:p>
          <a:p>
            <a:pPr marL="216000" indent="-216000">
              <a:lnSpc>
                <a:spcPct val="115000"/>
              </a:lnSpc>
              <a:buClr>
                <a:srgbClr val="000000"/>
              </a:buClr>
              <a:buFont typeface="StarSymbol"/>
              <a:buAutoNum type="arabicPeriod"/>
            </a:pPr>
            <a:r>
              <a:rPr b="0" lang="en-PH" sz="1800" spc="-1" strike="noStrike">
                <a:latin typeface="Lato"/>
              </a:rPr>
              <a:t>Turtles are covered with hard shells.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
          <p:cNvSpPr/>
          <p:nvPr/>
        </p:nvSpPr>
        <p:spPr>
          <a:xfrm>
            <a:off x="10260000" y="5746320"/>
            <a:ext cx="176400" cy="342000"/>
          </a:xfrm>
          <a:prstGeom prst="rect">
            <a:avLst/>
          </a:prstGeom>
          <a:noFill/>
          <a:ln w="0">
            <a:noFill/>
          </a:ln>
        </p:spPr>
        <p:style>
          <a:lnRef idx="0"/>
          <a:fillRef idx="0"/>
          <a:effectRef idx="0"/>
          <a:fontRef idx="minor"/>
        </p:style>
      </p:sp>
      <p:graphicFrame>
        <p:nvGraphicFramePr>
          <p:cNvPr id="165" name=""/>
          <p:cNvGraphicFramePr/>
          <p:nvPr/>
        </p:nvGraphicFramePr>
        <p:xfrm>
          <a:off x="825120" y="1251360"/>
          <a:ext cx="10514520" cy="4654800"/>
        </p:xfrm>
        <a:graphic>
          <a:graphicData uri="http://schemas.openxmlformats.org/drawingml/2006/table">
            <a:tbl>
              <a:tblPr/>
              <a:tblGrid>
                <a:gridCol w="3503520"/>
                <a:gridCol w="3503520"/>
                <a:gridCol w="3507840"/>
              </a:tblGrid>
              <a:tr h="2325960">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r>
              <a:tr h="2329200">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c>
                  <a:tcPr anchor="t" marL="90000" marR="9000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pic>
        <p:nvPicPr>
          <p:cNvPr id="166" name="" descr=""/>
          <p:cNvPicPr/>
          <p:nvPr/>
        </p:nvPicPr>
        <p:blipFill>
          <a:blip r:embed="rId1"/>
          <a:stretch/>
        </p:blipFill>
        <p:spPr>
          <a:xfrm>
            <a:off x="999000" y="1440000"/>
            <a:ext cx="3140640" cy="1979640"/>
          </a:xfrm>
          <a:prstGeom prst="rect">
            <a:avLst/>
          </a:prstGeom>
          <a:ln w="19080">
            <a:solidFill>
              <a:srgbClr val="000000"/>
            </a:solidFill>
            <a:round/>
          </a:ln>
        </p:spPr>
      </p:pic>
      <p:pic>
        <p:nvPicPr>
          <p:cNvPr id="167" name="" descr=""/>
          <p:cNvPicPr/>
          <p:nvPr/>
        </p:nvPicPr>
        <p:blipFill>
          <a:blip r:embed="rId2"/>
          <a:stretch/>
        </p:blipFill>
        <p:spPr>
          <a:xfrm>
            <a:off x="4500000" y="1440000"/>
            <a:ext cx="3140640" cy="1979640"/>
          </a:xfrm>
          <a:prstGeom prst="rect">
            <a:avLst/>
          </a:prstGeom>
          <a:ln w="19080">
            <a:solidFill>
              <a:srgbClr val="000000"/>
            </a:solidFill>
            <a:round/>
          </a:ln>
        </p:spPr>
      </p:pic>
      <p:pic>
        <p:nvPicPr>
          <p:cNvPr id="168" name="" descr=""/>
          <p:cNvPicPr/>
          <p:nvPr/>
        </p:nvPicPr>
        <p:blipFill>
          <a:blip r:embed="rId3"/>
          <a:stretch/>
        </p:blipFill>
        <p:spPr>
          <a:xfrm>
            <a:off x="8028000" y="1440000"/>
            <a:ext cx="3140640" cy="1979640"/>
          </a:xfrm>
          <a:prstGeom prst="rect">
            <a:avLst/>
          </a:prstGeom>
          <a:ln w="19080">
            <a:solidFill>
              <a:srgbClr val="000000"/>
            </a:solidFill>
            <a:round/>
          </a:ln>
        </p:spPr>
      </p:pic>
      <p:pic>
        <p:nvPicPr>
          <p:cNvPr id="169" name="" descr=""/>
          <p:cNvPicPr/>
          <p:nvPr/>
        </p:nvPicPr>
        <p:blipFill>
          <a:blip r:embed="rId4"/>
          <a:stretch/>
        </p:blipFill>
        <p:spPr>
          <a:xfrm>
            <a:off x="999000" y="3744000"/>
            <a:ext cx="3140640" cy="1979640"/>
          </a:xfrm>
          <a:prstGeom prst="rect">
            <a:avLst/>
          </a:prstGeom>
          <a:ln w="19080">
            <a:solidFill>
              <a:srgbClr val="000000"/>
            </a:solidFill>
            <a:round/>
          </a:ln>
        </p:spPr>
      </p:pic>
      <p:pic>
        <p:nvPicPr>
          <p:cNvPr id="170" name="" descr=""/>
          <p:cNvPicPr/>
          <p:nvPr/>
        </p:nvPicPr>
        <p:blipFill>
          <a:blip r:embed="rId5"/>
          <a:stretch/>
        </p:blipFill>
        <p:spPr>
          <a:xfrm>
            <a:off x="4500000" y="3744000"/>
            <a:ext cx="3140640" cy="1979640"/>
          </a:xfrm>
          <a:prstGeom prst="rect">
            <a:avLst/>
          </a:prstGeom>
          <a:ln w="19080">
            <a:solidFill>
              <a:srgbClr val="000000"/>
            </a:solidFill>
            <a:round/>
          </a:ln>
        </p:spPr>
      </p:pic>
      <p:pic>
        <p:nvPicPr>
          <p:cNvPr id="171" name="" descr=""/>
          <p:cNvPicPr/>
          <p:nvPr/>
        </p:nvPicPr>
        <p:blipFill>
          <a:blip r:embed="rId6"/>
          <a:stretch/>
        </p:blipFill>
        <p:spPr>
          <a:xfrm>
            <a:off x="8015760" y="3723120"/>
            <a:ext cx="3143880" cy="19645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759</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2023-08-08T15:46:24Z</dcterms:modified>
  <cp:revision>107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