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5280" cy="685116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2160" cy="27921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600" cy="385560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600" cy="3772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5280" cy="6282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720" cy="9637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800" cy="10278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5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600" cy="33778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916000"/>
            <a:ext cx="80935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PAGPAPAHAYAG NG OPINYON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360000" y="2930400"/>
            <a:ext cx="12186360" cy="63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540000" y="3240000"/>
            <a:ext cx="10797120" cy="251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12"/>
          <p:cNvSpPr/>
          <p:nvPr/>
        </p:nvSpPr>
        <p:spPr>
          <a:xfrm>
            <a:off x="900000" y="1445400"/>
            <a:ext cx="10439280" cy="7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opinyon ay isang uri ng pagpapahayag ng tao bilang reaksiyon sa kaniyang nabasa, nakita, o narinig sa kaniyang paligid. Ito ay ang paglalahad ng kuro-kuro, opinyon, o kaisipan sa ideya ng iba. Ito rin ay pananaw ng isang tao o sariling paniniwala na maaaring sang-ayunan o puwede rin namang pasubalian ng iba.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Upang makita na ang isang pahayag ay opinyon, mayroong mga pariralang madalas ginagamit: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144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aking opinyon…</a:t>
            </a:r>
            <a:endParaRPr b="0" lang="en-PH" sz="1800" spc="-1" strike="noStrike">
              <a:latin typeface="Arial"/>
            </a:endParaRPr>
          </a:p>
          <a:p>
            <a:pPr marL="144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palagay ko…</a:t>
            </a:r>
            <a:endParaRPr b="0" lang="en-PH" sz="1800" spc="-1" strike="noStrike">
              <a:latin typeface="Arial"/>
            </a:endParaRPr>
          </a:p>
          <a:p>
            <a:pPr marL="144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karanasan ko…</a:t>
            </a:r>
            <a:endParaRPr b="0" lang="en-PH" sz="1800" spc="-1" strike="noStrike">
              <a:latin typeface="Arial"/>
            </a:endParaRPr>
          </a:p>
          <a:p>
            <a:pPr marL="144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kung ako ang tatanungin…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8" name="PlaceHolder 8"/>
          <p:cNvSpPr/>
          <p:nvPr/>
        </p:nvSpPr>
        <p:spPr>
          <a:xfrm>
            <a:off x="470520" y="-538920"/>
            <a:ext cx="10508760" cy="233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OPINYON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9" name="PlaceHolder 10"/>
          <p:cNvSpPr/>
          <p:nvPr/>
        </p:nvSpPr>
        <p:spPr>
          <a:xfrm>
            <a:off x="5040360" y="3245400"/>
            <a:ext cx="3779280" cy="7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144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aking pananaw...</a:t>
            </a:r>
            <a:endParaRPr b="0" lang="en-PH" sz="1800" spc="-1" strike="noStrike">
              <a:latin typeface="Arial"/>
            </a:endParaRPr>
          </a:p>
          <a:p>
            <a:pPr marL="144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masasabi ko ...</a:t>
            </a:r>
            <a:endParaRPr b="0" lang="en-PH" sz="1800" spc="-1" strike="noStrike">
              <a:latin typeface="Arial"/>
            </a:endParaRPr>
          </a:p>
          <a:p>
            <a:pPr marL="144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naniniwala ako ...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576000" y="3362400"/>
            <a:ext cx="11646360" cy="63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aking opinyon, maganda ang layunin ng ating proyekto dahil ito ay para din sa kapakanan ng mga mag-aaral.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Opinyon: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Maganda ang layunin ng proyekto.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Paano ito nasabi? Ano ang patunay? Para sa kapakanan ng mga mag-aaral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540000" y="3240000"/>
            <a:ext cx="10797120" cy="251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PlaceHolder 1"/>
          <p:cNvSpPr/>
          <p:nvPr/>
        </p:nvSpPr>
        <p:spPr>
          <a:xfrm>
            <a:off x="180000" y="761400"/>
            <a:ext cx="10439280" cy="7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Mapapansin na sa mga halimbawa ay hindi lamang sapat na magbigay ng opinyon. Kailangan din na pangatwiranan kung bakit ito ang naging opinyon ng isang tao. Laging nagbibigay ng basehan o patunay kung bakit ito nasabi.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3" name=""/>
          <p:cNvSpPr txBox="1"/>
          <p:nvPr/>
        </p:nvSpPr>
        <p:spPr>
          <a:xfrm>
            <a:off x="468000" y="4486320"/>
            <a:ext cx="11160000" cy="1036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Palagay ko ay magiging matagumpay ang ating proyekto dahil gusto ito ng nakararami.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Opinyon: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Magiging matagumpay ang proyekto.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Paano ito nasabi? Ano ang patunay? Gusto ito ng nakararami.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>
            <a:off x="413280" y="2534040"/>
            <a:ext cx="11646360" cy="63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marL="216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Kung ako ang tatanungin, mas mabuting hingiin natin ang tulong ng mga guro para mas marami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mahikayat na sumali sa patimpalak.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Opinyon: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Mas mabuting hingiin ang tulong ng mga guro.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Paano ito nasabi? Ano ang patunay? Mas marami ang mahihikayat na sumali.</a:t>
            </a: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72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540000" y="3240000"/>
            <a:ext cx="10797120" cy="251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"/>
          <p:cNvSpPr txBox="1"/>
          <p:nvPr/>
        </p:nvSpPr>
        <p:spPr>
          <a:xfrm>
            <a:off x="540000" y="3730320"/>
            <a:ext cx="10980000" cy="132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Upang makapagbigay ng kapani-paniwalang opinyon, kailangan ang mga basehan sa pagbibigay ng opinyon. Dapat na mayroong malawak na kaalaman ang nagsasalita upang makapagbigay ng sapat na impormasyon tungkol sa paksang pinag-uusapan.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413280" y="2786040"/>
            <a:ext cx="11646360" cy="63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Maaari ding sumasang-ayon o sumasalungat sa isang bagay ang nagbibigay ng kaniyang opinyon. Mahalaga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 rin na timbangin kung tama o mali at kung mayroong basehan o wala ang opinyon upang tanggapin ng mga nakaririnig nito.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Mahalaga na bilang tao at mamamayan ay marunong tayong magpahayag ng ating opinyon. Maraming isyu o pangyayari sa ating paligid na dapat pag-usapan upang lubos na maunawaan. Ang kahalagahan ng pagbibigay ng opinyon ay:</a:t>
            </a:r>
            <a:endParaRPr b="0" lang="en-PH" sz="1800" spc="-1" strike="noStrike">
              <a:latin typeface="Arial"/>
            </a:endParaRPr>
          </a:p>
          <a:p>
            <a:pPr marL="108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nakalulutas ng isang suliranin;</a:t>
            </a:r>
            <a:endParaRPr b="0" lang="en-PH" sz="1800" spc="-1" strike="noStrike">
              <a:latin typeface="Arial"/>
            </a:endParaRPr>
          </a:p>
          <a:p>
            <a:pPr marL="108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nakapagbibigay ng bagong ideya o kaalaman; at</a:t>
            </a:r>
            <a:endParaRPr b="0" lang="en-PH" sz="1800" spc="-1" strike="noStrike">
              <a:latin typeface="Arial"/>
            </a:endParaRPr>
          </a:p>
          <a:p>
            <a:pPr marL="108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nakadaragdag sa dating kaalaman.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540000" y="3240000"/>
            <a:ext cx="10797120" cy="251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itle 4"/>
          <p:cNvSpPr/>
          <p:nvPr/>
        </p:nvSpPr>
        <p:spPr>
          <a:xfrm>
            <a:off x="1523880" y="1799640"/>
            <a:ext cx="9137160" cy="238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360000" y="2930400"/>
            <a:ext cx="12186360" cy="63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"/>
          <p:cNvSpPr/>
          <p:nvPr/>
        </p:nvSpPr>
        <p:spPr>
          <a:xfrm>
            <a:off x="540000" y="3240000"/>
            <a:ext cx="10797120" cy="251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PlaceHolder 6"/>
          <p:cNvSpPr/>
          <p:nvPr/>
        </p:nvSpPr>
        <p:spPr>
          <a:xfrm>
            <a:off x="540000" y="545040"/>
            <a:ext cx="11228760" cy="7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Piliin ang titik ng tamang sagot. Isulat ang iyong sagot sa iyong kuwaderno.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576000" y="1259640"/>
            <a:ext cx="10799280" cy="355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Ano ang maaaring patunay sa opinyon na: “Mas mainam uminom ng tsaa kaysa kape.”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Mas mahal ang tsaa kaysa kape.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Ang pagdaragdag ng asukal sa kape ay nagpapataas ng kolesterol.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Ayon sa pag-aaral, ang pag-inom ng apat na basong kape ay walang epekto sa kalusugan.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Napatunayan na ang mga taong umiinom ng tsaa ay mababa ang panganib na magkaroon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stroke.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360000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 txBox="1"/>
          <p:nvPr/>
        </p:nvSpPr>
        <p:spPr>
          <a:xfrm>
            <a:off x="540000" y="3483360"/>
            <a:ext cx="11340000" cy="2559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“Mabuti ito para sa mga bata dahil natututuhan nila ang tamang paglalaan at paggastos ng pera.” Ano sa                         palagay mo ang opinyon ng pangungusap na ito?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Mahirap kumita ng pera.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Mahalaga ang pag-iipon.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Dapat maraming perang baon ang mga bata.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Dapat bigyan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allowance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 gastusin ang mga bata.</a:t>
            </a:r>
            <a:endParaRPr b="0" lang="en-PH" sz="18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360000" y="2930400"/>
            <a:ext cx="12186360" cy="63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"/>
          <p:cNvSpPr/>
          <p:nvPr/>
        </p:nvSpPr>
        <p:spPr>
          <a:xfrm>
            <a:off x="540000" y="3240000"/>
            <a:ext cx="10797120" cy="251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PlaceHolder 2"/>
          <p:cNvSpPr/>
          <p:nvPr/>
        </p:nvSpPr>
        <p:spPr>
          <a:xfrm>
            <a:off x="540000" y="545040"/>
            <a:ext cx="11228760" cy="7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Piliin ang titik ng tamang sagot. Isulat ang iyong sagot sa iyong kuwaderno.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576000" y="1259640"/>
            <a:ext cx="10799280" cy="355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Ang opinyon ay isang kuro-kuro o personal na pananaw ng isang tao.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Tama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Mali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    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Siguro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Depende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Kung ikaw ay magbibigay ng iyong opinyon, alin ang angkop na pariralang maaari mong gamitin?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Dahil dito…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b. Bilang kongklusyon…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c. Sa aking palagay…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d. Bilang karagdagan…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Alin sa mga pangungusap ang hindi tumutugma sa ideya ng pagbibigay ng opinyon?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a. Dapat mong ipilit sa iba ang iyong opinyon.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b. Dapat na tanggapin din ang opinyon ng iba.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c. Dapat na kapani-paniwala ang iyong opinyon.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d. Dapat na magbigay ng mga patunay sa iyong opinyon.</a:t>
            </a:r>
            <a:endParaRPr b="0" lang="en-PH" sz="1800" spc="-1" strike="noStrike">
              <a:latin typeface="Arial"/>
            </a:endParaRPr>
          </a:p>
          <a:p>
            <a:pPr marL="360000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"/>
          <p:cNvSpPr/>
          <p:nvPr/>
        </p:nvSpPr>
        <p:spPr>
          <a:xfrm>
            <a:off x="360000" y="2930400"/>
            <a:ext cx="12186360" cy="63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"/>
          <p:cNvSpPr/>
          <p:nvPr/>
        </p:nvSpPr>
        <p:spPr>
          <a:xfrm>
            <a:off x="540000" y="3240000"/>
            <a:ext cx="10797120" cy="251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PlaceHolder 7"/>
          <p:cNvSpPr/>
          <p:nvPr/>
        </p:nvSpPr>
        <p:spPr>
          <a:xfrm>
            <a:off x="540000" y="545040"/>
            <a:ext cx="11228760" cy="714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c9211e"/>
                </a:solidFill>
                <a:latin typeface="Lato"/>
                <a:ea typeface="DejaVu Sans"/>
              </a:rPr>
              <a:t>	</a:t>
            </a:r>
            <a:r>
              <a:rPr b="1" lang="en-PH" sz="3600" spc="-1" strike="noStrike">
                <a:solidFill>
                  <a:srgbClr val="c9211e"/>
                </a:solidFill>
                <a:latin typeface="Lato"/>
                <a:ea typeface="DejaVu Sans"/>
              </a:rPr>
              <a:t>SUSI SA PAGWAWASTO: </a:t>
            </a:r>
            <a:endParaRPr b="0" lang="en-PH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3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36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2727000" y="1278000"/>
            <a:ext cx="4652280" cy="4301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D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B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C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A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1345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2023-04-04T10:48:26Z</dcterms:modified>
  <cp:revision>84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