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600000" y="2769480"/>
            <a:ext cx="85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Acceleration</a:t>
            </a:r>
            <a:endParaRPr b="0" lang="en-PH" sz="3600" spc="-1" strike="noStrike">
              <a:latin typeface="Arial"/>
            </a:endParaRPr>
          </a:p>
        </p:txBody>
      </p:sp>
      <p:sp>
        <p:nvSpPr>
          <p:cNvPr id="125" name="TextBox 7"/>
          <p:cNvSpPr/>
          <p:nvPr/>
        </p:nvSpPr>
        <p:spPr>
          <a:xfrm>
            <a:off x="3600000" y="2769480"/>
            <a:ext cx="85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Acceleration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Box 9"/>
          <p:cNvSpPr/>
          <p:nvPr/>
        </p:nvSpPr>
        <p:spPr>
          <a:xfrm>
            <a:off x="0" y="0"/>
            <a:ext cx="107996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Acceleration</a:t>
            </a:r>
            <a:endParaRPr b="0" lang="en-PH" sz="3600" spc="-1" strike="noStrike">
              <a:latin typeface="Arial"/>
            </a:endParaRPr>
          </a:p>
        </p:txBody>
      </p:sp>
      <p:sp>
        <p:nvSpPr>
          <p:cNvPr id="127" name=""/>
          <p:cNvSpPr/>
          <p:nvPr/>
        </p:nvSpPr>
        <p:spPr>
          <a:xfrm>
            <a:off x="720000" y="1260000"/>
            <a:ext cx="8999640" cy="42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Law of acceleration</a:t>
            </a:r>
            <a:r>
              <a:rPr b="0" lang="en-PH" sz="1800" spc="-1" strike="noStrike">
                <a:latin typeface="Lato"/>
              </a:rPr>
              <a:t> - Newton’s second law of motion </a:t>
            </a:r>
            <a:endParaRPr b="0" lang="en-PH" sz="1800" spc="-1" strike="noStrike">
              <a:latin typeface="Arial"/>
            </a:endParaRPr>
          </a:p>
        </p:txBody>
      </p:sp>
      <p:sp>
        <p:nvSpPr>
          <p:cNvPr id="128" name=""/>
          <p:cNvSpPr/>
          <p:nvPr/>
        </p:nvSpPr>
        <p:spPr>
          <a:xfrm>
            <a:off x="720000" y="1924200"/>
            <a:ext cx="10979640" cy="77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The acceleration of an object as produced by a net force is directly proportional to the magnitude of the net force, in the same direction as the net force, and inversely proportional to the mass of the object.</a:t>
            </a:r>
            <a:endParaRPr b="0" lang="en-PH" sz="1800" spc="-1" strike="noStrike">
              <a:latin typeface="Arial"/>
            </a:endParaRPr>
          </a:p>
        </p:txBody>
      </p:sp>
      <p:pic>
        <p:nvPicPr>
          <p:cNvPr id="129" name="" descr=""/>
          <p:cNvPicPr/>
          <p:nvPr/>
        </p:nvPicPr>
        <p:blipFill>
          <a:blip r:embed="rId1"/>
          <a:stretch/>
        </p:blipFill>
        <p:spPr>
          <a:xfrm rot="21578400">
            <a:off x="3788640" y="2892600"/>
            <a:ext cx="4231080" cy="29815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Box 1"/>
          <p:cNvSpPr/>
          <p:nvPr/>
        </p:nvSpPr>
        <p:spPr>
          <a:xfrm>
            <a:off x="0" y="0"/>
            <a:ext cx="107996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Acceleration</a:t>
            </a:r>
            <a:endParaRPr b="0" lang="en-PH" sz="3600" spc="-1" strike="noStrike">
              <a:latin typeface="Arial"/>
            </a:endParaRPr>
          </a:p>
        </p:txBody>
      </p:sp>
      <p:pic>
        <p:nvPicPr>
          <p:cNvPr id="131" name="" descr=""/>
          <p:cNvPicPr/>
          <p:nvPr/>
        </p:nvPicPr>
        <p:blipFill>
          <a:blip r:embed="rId1"/>
          <a:stretch/>
        </p:blipFill>
        <p:spPr>
          <a:xfrm>
            <a:off x="2880000" y="1134000"/>
            <a:ext cx="6598080" cy="1565640"/>
          </a:xfrm>
          <a:prstGeom prst="rect">
            <a:avLst/>
          </a:prstGeom>
          <a:ln w="38160">
            <a:solidFill>
              <a:srgbClr val="ff8000"/>
            </a:solidFill>
            <a:prstDash val="sysDash"/>
            <a:round/>
          </a:ln>
        </p:spPr>
      </p:pic>
      <p:sp>
        <p:nvSpPr>
          <p:cNvPr id="132" name=""/>
          <p:cNvSpPr/>
          <p:nvPr/>
        </p:nvSpPr>
        <p:spPr>
          <a:xfrm>
            <a:off x="727200" y="2880000"/>
            <a:ext cx="10972440" cy="767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Force</a:t>
            </a:r>
            <a:r>
              <a:rPr b="0" lang="en-PH" sz="1800" spc="-1" strike="noStrike">
                <a:latin typeface="Lato"/>
              </a:rPr>
              <a:t> </a:t>
            </a:r>
            <a:r>
              <a:rPr b="1" lang="en-PH" sz="1800" spc="-1" strike="noStrike">
                <a:latin typeface="Lato"/>
              </a:rPr>
              <a:t>F</a:t>
            </a:r>
            <a:r>
              <a:rPr b="0" lang="en-PH" sz="1800" spc="-1" strike="noStrike">
                <a:latin typeface="Lato"/>
              </a:rPr>
              <a:t> acts on the car of </a:t>
            </a:r>
            <a:r>
              <a:rPr b="1" lang="en-PH" sz="1800" spc="-1" strike="noStrike">
                <a:latin typeface="Lato"/>
              </a:rPr>
              <a:t>mass m</a:t>
            </a:r>
            <a:r>
              <a:rPr b="0" lang="en-PH" sz="1800" spc="-1" strike="noStrike">
                <a:latin typeface="Lato"/>
              </a:rPr>
              <a:t>. If the car is initially at rest, the force applied by the tractor will cause the car to increase its velocity. Thus, the car will accelerate.</a:t>
            </a:r>
            <a:endParaRPr b="0" lang="en-PH" sz="1800" spc="-1" strike="noStrike">
              <a:latin typeface="Arial"/>
            </a:endParaRPr>
          </a:p>
        </p:txBody>
      </p:sp>
      <p:sp>
        <p:nvSpPr>
          <p:cNvPr id="133" name=""/>
          <p:cNvSpPr/>
          <p:nvPr/>
        </p:nvSpPr>
        <p:spPr>
          <a:xfrm>
            <a:off x="727200" y="3724200"/>
            <a:ext cx="107924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This law also explains that as the net force increases, the object’s acceleration also increases. However, as the mass of the object increases, the acceleration decreases. The net force (N) is equal to the product of the object’s mass (kg) and its acceleration (m/s2). This is the equation form for both acceleration and the net force:</a:t>
            </a:r>
            <a:endParaRPr b="0" lang="en-PH" sz="1800" spc="-1" strike="noStrike">
              <a:latin typeface="Arial"/>
            </a:endParaRPr>
          </a:p>
        </p:txBody>
      </p:sp>
      <p:pic>
        <p:nvPicPr>
          <p:cNvPr id="134" name="" descr=""/>
          <p:cNvPicPr/>
          <p:nvPr/>
        </p:nvPicPr>
        <p:blipFill>
          <a:blip r:embed="rId2"/>
          <a:stretch/>
        </p:blipFill>
        <p:spPr>
          <a:xfrm>
            <a:off x="3960000" y="5040000"/>
            <a:ext cx="3959640" cy="7581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Box 10"/>
          <p:cNvSpPr/>
          <p:nvPr/>
        </p:nvSpPr>
        <p:spPr>
          <a:xfrm>
            <a:off x="0" y="0"/>
            <a:ext cx="107996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Acceleration</a:t>
            </a:r>
            <a:endParaRPr b="0" lang="en-PH" sz="3600" spc="-1" strike="noStrike">
              <a:latin typeface="Arial"/>
            </a:endParaRPr>
          </a:p>
        </p:txBody>
      </p:sp>
      <p:sp>
        <p:nvSpPr>
          <p:cNvPr id="136" name=""/>
          <p:cNvSpPr/>
          <p:nvPr/>
        </p:nvSpPr>
        <p:spPr>
          <a:xfrm>
            <a:off x="720000" y="1510560"/>
            <a:ext cx="1097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If you kick a ball, it will speed up in the direction of the kick. If you kick it harder, more force is applied so the ball will speed up more in the same direction. Therefore, the change in speed is directly related to the amount of force. More force gives more acceleration, and less force gives less acceleration.</a:t>
            </a:r>
            <a:endParaRPr b="0" lang="en-PH" sz="1800" spc="-1" strike="noStrike">
              <a:latin typeface="Arial"/>
            </a:endParaRPr>
          </a:p>
        </p:txBody>
      </p:sp>
      <p:sp>
        <p:nvSpPr>
          <p:cNvPr id="137" name=""/>
          <p:cNvSpPr/>
          <p:nvPr/>
        </p:nvSpPr>
        <p:spPr>
          <a:xfrm>
            <a:off x="720000" y="1098000"/>
            <a:ext cx="1335600" cy="41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endParaRPr b="0" lang="en-PH" sz="1800" spc="-1" strike="noStrike">
              <a:latin typeface="Arial"/>
            </a:endParaRPr>
          </a:p>
        </p:txBody>
      </p:sp>
      <p:sp>
        <p:nvSpPr>
          <p:cNvPr id="138" name=""/>
          <p:cNvSpPr/>
          <p:nvPr/>
        </p:nvSpPr>
        <p:spPr>
          <a:xfrm>
            <a:off x="753840" y="2826360"/>
            <a:ext cx="1094580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If the player kicks a soccer ball and a bowling ball with the same amount of force, which ball will accelerate faster? Since the soccer ball is less massive, it will accelerate much faster; the bowling ball, which is more massive, will experience less acceleration. Thus, more mass gives less acceleration and less mass gives more acceleration.</a:t>
            </a:r>
            <a:endParaRPr b="0" lang="en-PH" sz="1800" spc="-1" strike="noStrike">
              <a:latin typeface="Arial"/>
            </a:endParaRPr>
          </a:p>
        </p:txBody>
      </p:sp>
      <p:pic>
        <p:nvPicPr>
          <p:cNvPr id="139" name="" descr=""/>
          <p:cNvPicPr/>
          <p:nvPr/>
        </p:nvPicPr>
        <p:blipFill>
          <a:blip r:embed="rId1"/>
          <a:stretch/>
        </p:blipFill>
        <p:spPr>
          <a:xfrm>
            <a:off x="2160000" y="4412880"/>
            <a:ext cx="7919640" cy="1526760"/>
          </a:xfrm>
          <a:prstGeom prst="rect">
            <a:avLst/>
          </a:prstGeom>
          <a:ln w="0">
            <a:noFill/>
          </a:ln>
        </p:spPr>
      </p:pic>
      <p:sp>
        <p:nvSpPr>
          <p:cNvPr id="140" name=""/>
          <p:cNvSpPr/>
          <p:nvPr/>
        </p:nvSpPr>
        <p:spPr>
          <a:xfrm>
            <a:off x="3780000" y="5940000"/>
            <a:ext cx="4679640" cy="49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200" spc="-1" strike="noStrike">
                <a:solidFill>
                  <a:srgbClr val="404040"/>
                </a:solidFill>
                <a:latin typeface="Lato"/>
              </a:rPr>
              <a:t>A Player Kicking a Soccer Ball and a Player Kicking a Bowling Ball</a:t>
            </a:r>
            <a:endParaRPr b="0" lang="en-PH" sz="1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Box 11"/>
          <p:cNvSpPr/>
          <p:nvPr/>
        </p:nvSpPr>
        <p:spPr>
          <a:xfrm>
            <a:off x="0" y="0"/>
            <a:ext cx="107996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Acceleration</a:t>
            </a:r>
            <a:endParaRPr b="0" lang="en-PH" sz="3600" spc="-1" strike="noStrike">
              <a:latin typeface="Arial"/>
            </a:endParaRPr>
          </a:p>
        </p:txBody>
      </p:sp>
      <p:sp>
        <p:nvSpPr>
          <p:cNvPr id="142" name=""/>
          <p:cNvSpPr/>
          <p:nvPr/>
        </p:nvSpPr>
        <p:spPr>
          <a:xfrm>
            <a:off x="540000" y="1495080"/>
            <a:ext cx="11159640" cy="102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 force of 20 newtons acts on an object whose weight is 8 newtons. What is the object’s mass and how fast does it accelerate?</a:t>
            </a:r>
            <a:endParaRPr b="0" lang="en-PH" sz="1800" spc="-1" strike="noStrike">
              <a:latin typeface="Arial"/>
            </a:endParaRPr>
          </a:p>
        </p:txBody>
      </p:sp>
      <p:graphicFrame>
        <p:nvGraphicFramePr>
          <p:cNvPr id="143" name=""/>
          <p:cNvGraphicFramePr/>
          <p:nvPr/>
        </p:nvGraphicFramePr>
        <p:xfrm>
          <a:off x="898200" y="2934000"/>
          <a:ext cx="10722600" cy="2207160"/>
        </p:xfrm>
        <a:graphic>
          <a:graphicData uri="http://schemas.openxmlformats.org/drawingml/2006/table">
            <a:tbl>
              <a:tblPr/>
              <a:tblGrid>
                <a:gridCol w="5427720"/>
                <a:gridCol w="2851560"/>
                <a:gridCol w="2443680"/>
              </a:tblGrid>
              <a:tr h="2207520">
                <a:tc>
                  <a:txBody>
                    <a:bodyPr lIns="90000" rIns="90000" anchor="t">
                      <a:noAutofit/>
                    </a:bodyPr>
                    <a:p>
                      <a:pPr>
                        <a:lnSpc>
                          <a:spcPct val="100000"/>
                        </a:lnSpc>
                        <a:buNone/>
                      </a:pPr>
                      <a:r>
                        <a:rPr b="1" lang="en-PH" sz="1800" spc="-1" strike="noStrike">
                          <a:latin typeface="Lato"/>
                        </a:rPr>
                        <a:t>Given</a:t>
                      </a:r>
                      <a:r>
                        <a:rPr b="0" lang="en-PH" sz="1800" spc="-1" strike="noStrike">
                          <a:latin typeface="Arial"/>
                        </a:rPr>
                        <a:t>:  </a:t>
                      </a:r>
                      <a:r>
                        <a:rPr b="1" lang="en-PH" sz="1800" spc="-1" strike="noStrike">
                          <a:latin typeface="Arial"/>
                        </a:rPr>
                        <a:t>F</a:t>
                      </a:r>
                      <a:r>
                        <a:rPr b="0" lang="en-PH" sz="1800" spc="-1" strike="noStrike">
                          <a:latin typeface="Arial"/>
                        </a:rPr>
                        <a:t> = 20 N          </a:t>
                      </a:r>
                      <a:r>
                        <a:rPr b="1" lang="en-PH" sz="1800" spc="-1" strike="noStrike">
                          <a:latin typeface="Arial"/>
                        </a:rPr>
                        <a:t>W</a:t>
                      </a:r>
                      <a:r>
                        <a:rPr b="0" lang="en-PH" sz="1800" spc="-1" strike="noStrike">
                          <a:latin typeface="Arial"/>
                        </a:rPr>
                        <a:t> = 8 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               </a:t>
                      </a:r>
                      <a:r>
                        <a:rPr b="0" lang="en-PH" sz="1800" spc="-1" strike="noStrike">
                          <a:latin typeface="Arial"/>
                        </a:rPr>
                        <a:t>(1 N = 1 kg · m/s</a:t>
                      </a:r>
                      <a:r>
                        <a:rPr b="0" lang="en-PH" sz="600" spc="-1" strike="noStrike">
                          <a:latin typeface="Arial"/>
                        </a:rPr>
                        <a:t>2</a:t>
                      </a:r>
                      <a:r>
                        <a:rPr b="0" lang="en-PH" sz="1800" spc="-1" strike="noStrike">
                          <a:latin typeface="Arial"/>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Arial"/>
                        </a:rPr>
                        <a:t>Constant</a:t>
                      </a:r>
                      <a:r>
                        <a:rPr b="0" lang="en-PH" sz="1800" spc="-1" strike="noStrike">
                          <a:latin typeface="Arial"/>
                        </a:rPr>
                        <a:t>: Acceleration due to gravity (g = 9.8 m/s</a:t>
                      </a:r>
                      <a:r>
                        <a:rPr b="0" lang="en-PH" sz="600" spc="-1" strike="noStrike">
                          <a:latin typeface="Arial"/>
                        </a:rPr>
                        <a:t>2</a:t>
                      </a:r>
                      <a:r>
                        <a:rPr b="0" lang="en-PH" sz="1800" spc="-1" strike="noStrike">
                          <a:latin typeface="Arial"/>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Unknown: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a) mass, 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b) acceleration, 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Equations:</a:t>
                      </a:r>
                      <a:endParaRPr b="0" lang="en-PH" sz="1800" spc="-1" strike="noStrike">
                        <a:latin typeface="Arial"/>
                      </a:endParaRPr>
                    </a:p>
                    <a:p>
                      <a:pPr>
                        <a:lnSpc>
                          <a:spcPct val="100000"/>
                        </a:lnSpc>
                        <a:buNone/>
                      </a:pPr>
                      <a:r>
                        <a:rPr b="0" lang="en-PH" sz="1800" spc="-1" strike="noStrike">
                          <a:latin typeface="Arial"/>
                        </a:rPr>
                        <a:t> </a:t>
                      </a:r>
                      <a:endParaRPr b="0" lang="en-PH" sz="1800" spc="-1" strike="noStrike">
                        <a:latin typeface="Arial"/>
                      </a:endParaRPr>
                    </a:p>
                    <a:p>
                      <a:pPr>
                        <a:lnSpc>
                          <a:spcPct val="100000"/>
                        </a:lnSpc>
                        <a:buNone/>
                      </a:pPr>
                      <a:r>
                        <a:rPr b="0" lang="en-PH" sz="1800" spc="-1" strike="noStrike">
                          <a:latin typeface="Arial"/>
                        </a:rPr>
                        <a:t>   </a:t>
                      </a:r>
                      <a:r>
                        <a:rPr b="0" lang="en-PH" sz="1800" spc="-1" strike="noStrike">
                          <a:latin typeface="Arial"/>
                        </a:rPr>
                        <a:t>W= m.g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pic>
        <p:nvPicPr>
          <p:cNvPr id="144" name="" descr=""/>
          <p:cNvPicPr/>
          <p:nvPr/>
        </p:nvPicPr>
        <p:blipFill>
          <a:blip r:embed="rId1"/>
          <a:srcRect l="0" t="0" r="73419" b="0"/>
          <a:stretch/>
        </p:blipFill>
        <p:spPr>
          <a:xfrm>
            <a:off x="9360000" y="4017960"/>
            <a:ext cx="1259640" cy="777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12"/>
          <p:cNvSpPr/>
          <p:nvPr/>
        </p:nvSpPr>
        <p:spPr>
          <a:xfrm>
            <a:off x="0" y="0"/>
            <a:ext cx="107996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Acceleration</a:t>
            </a:r>
            <a:endParaRPr b="0" lang="en-PH" sz="3600" spc="-1" strike="noStrike">
              <a:latin typeface="Arial"/>
            </a:endParaRPr>
          </a:p>
        </p:txBody>
      </p:sp>
      <p:sp>
        <p:nvSpPr>
          <p:cNvPr id="146" name=""/>
          <p:cNvSpPr/>
          <p:nvPr/>
        </p:nvSpPr>
        <p:spPr>
          <a:xfrm>
            <a:off x="741240" y="1440000"/>
            <a:ext cx="10778400" cy="4167000"/>
          </a:xfrm>
          <a:prstGeom prst="rect">
            <a:avLst/>
          </a:prstGeom>
          <a:noFill/>
          <a:ln w="38160">
            <a:solidFill>
              <a:srgbClr val="000000"/>
            </a:solidFill>
            <a:round/>
          </a:ln>
        </p:spPr>
        <p:style>
          <a:lnRef idx="0"/>
          <a:fillRef idx="0"/>
          <a:effectRef idx="0"/>
          <a:fontRef idx="minor"/>
        </p:style>
        <p:txBody>
          <a:bodyPr lIns="108720" rIns="108720" tIns="63720" bIns="63720" anchor="t">
            <a:noAutofit/>
          </a:bodyPr>
          <a:p>
            <a:pPr>
              <a:lnSpc>
                <a:spcPct val="100000"/>
              </a:lnSpc>
              <a:buNone/>
            </a:pPr>
            <a:r>
              <a:rPr b="1" lang="en-PH" sz="1800" spc="-1" strike="noStrike">
                <a:latin typeface="Lato"/>
              </a:rPr>
              <a:t>Solution: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equation W = m </a:t>
            </a:r>
            <a:r>
              <a:rPr b="1" lang="en-PH" sz="1800" spc="-1" strike="noStrike">
                <a:latin typeface="Lato"/>
              </a:rPr>
              <a:t>.</a:t>
            </a:r>
            <a:r>
              <a:rPr b="0" lang="en-PH" sz="1800" spc="-1" strike="noStrike">
                <a:latin typeface="Lato"/>
              </a:rPr>
              <a:t> g shows the relationship between mass and weight. You can solve for the</a:t>
            </a:r>
            <a:endParaRPr b="0" lang="en-PH" sz="1800" spc="-1" strike="noStrike">
              <a:latin typeface="Arial"/>
            </a:endParaRPr>
          </a:p>
          <a:p>
            <a:pPr>
              <a:lnSpc>
                <a:spcPct val="100000"/>
              </a:lnSpc>
              <a:buNone/>
            </a:pPr>
            <a:r>
              <a:rPr b="0" lang="en-PH" sz="1800" spc="-1" strike="noStrike">
                <a:latin typeface="Lato"/>
              </a:rPr>
              <a:t>object’s mass as follows:</a:t>
            </a:r>
            <a:endParaRPr b="0" lang="en-PH" sz="1800" spc="-1" strike="noStrike">
              <a:latin typeface="Arial"/>
            </a:endParaRPr>
          </a:p>
        </p:txBody>
      </p:sp>
      <p:pic>
        <p:nvPicPr>
          <p:cNvPr id="147" name="" descr=""/>
          <p:cNvPicPr/>
          <p:nvPr/>
        </p:nvPicPr>
        <p:blipFill>
          <a:blip r:embed="rId1"/>
          <a:stretch/>
        </p:blipFill>
        <p:spPr>
          <a:xfrm>
            <a:off x="3600000" y="2568600"/>
            <a:ext cx="4499640" cy="851040"/>
          </a:xfrm>
          <a:prstGeom prst="rect">
            <a:avLst/>
          </a:prstGeom>
          <a:ln w="0">
            <a:noFill/>
          </a:ln>
        </p:spPr>
      </p:pic>
      <p:pic>
        <p:nvPicPr>
          <p:cNvPr id="148" name="" descr=""/>
          <p:cNvPicPr/>
          <p:nvPr/>
        </p:nvPicPr>
        <p:blipFill>
          <a:blip r:embed="rId2"/>
          <a:stretch/>
        </p:blipFill>
        <p:spPr>
          <a:xfrm>
            <a:off x="3780000" y="4341240"/>
            <a:ext cx="3779640" cy="878400"/>
          </a:xfrm>
          <a:prstGeom prst="rect">
            <a:avLst/>
          </a:prstGeom>
          <a:ln w="0">
            <a:noFill/>
          </a:ln>
        </p:spPr>
      </p:pic>
      <p:sp>
        <p:nvSpPr>
          <p:cNvPr id="149" name=""/>
          <p:cNvSpPr/>
          <p:nvPr/>
        </p:nvSpPr>
        <p:spPr>
          <a:xfrm>
            <a:off x="900000" y="3589200"/>
            <a:ext cx="1043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Substitute the computed value of the object’s mass and the value of the force in the equation to solve for acceleration: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Box 2"/>
          <p:cNvSpPr/>
          <p:nvPr/>
        </p:nvSpPr>
        <p:spPr>
          <a:xfrm>
            <a:off x="0" y="0"/>
            <a:ext cx="107996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Acceleration</a:t>
            </a:r>
            <a:endParaRPr b="0" lang="en-PH" sz="3600" spc="-1" strike="noStrike">
              <a:latin typeface="Arial"/>
            </a:endParaRPr>
          </a:p>
        </p:txBody>
      </p:sp>
      <p:sp>
        <p:nvSpPr>
          <p:cNvPr id="151" name=""/>
          <p:cNvSpPr/>
          <p:nvPr/>
        </p:nvSpPr>
        <p:spPr>
          <a:xfrm>
            <a:off x="720000" y="1009440"/>
            <a:ext cx="10799640" cy="1055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rPr>
              <a:t>Activity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rPr>
              <a:t>Directions:</a:t>
            </a:r>
            <a:r>
              <a:rPr b="0" lang="en-PH" sz="1800" spc="-1" strike="noStrike">
                <a:solidFill>
                  <a:srgbClr val="000000"/>
                </a:solidFill>
                <a:latin typeface="Lato"/>
              </a:rPr>
              <a:t> Solve the following problems involving Newton’s second law of motion.  </a:t>
            </a:r>
            <a:endParaRPr b="0" lang="en-PH" sz="1800" spc="-1" strike="noStrike">
              <a:latin typeface="Arial"/>
            </a:endParaRPr>
          </a:p>
        </p:txBody>
      </p:sp>
      <p:sp>
        <p:nvSpPr>
          <p:cNvPr id="152" name=""/>
          <p:cNvSpPr/>
          <p:nvPr/>
        </p:nvSpPr>
        <p:spPr>
          <a:xfrm>
            <a:off x="720000" y="2161440"/>
            <a:ext cx="1079964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A</a:t>
            </a:r>
            <a:r>
              <a:rPr b="0" lang="en-PH" sz="1800" spc="-1" strike="noStrike">
                <a:latin typeface="Lato"/>
              </a:rPr>
              <a:t>. A certain force accelerates a 3.2-kilogram mass by 2.4 m/s2. What would be the acceleration of a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1.6-kilogram mass when the same force acts on it?</a:t>
            </a:r>
            <a:endParaRPr b="0" lang="en-PH" sz="1800" spc="-1" strike="noStrike">
              <a:latin typeface="Arial"/>
            </a:endParaRPr>
          </a:p>
        </p:txBody>
      </p:sp>
      <p:graphicFrame>
        <p:nvGraphicFramePr>
          <p:cNvPr id="153" name=""/>
          <p:cNvGraphicFramePr/>
          <p:nvPr/>
        </p:nvGraphicFramePr>
        <p:xfrm>
          <a:off x="720000" y="2918880"/>
          <a:ext cx="10799280" cy="870120"/>
        </p:xfrm>
        <a:graphic>
          <a:graphicData uri="http://schemas.openxmlformats.org/drawingml/2006/table">
            <a:tbl>
              <a:tblPr/>
              <a:tblGrid>
                <a:gridCol w="3629880"/>
                <a:gridCol w="3567960"/>
                <a:gridCol w="3601800"/>
              </a:tblGrid>
              <a:tr h="870480">
                <a:tc>
                  <a:txBody>
                    <a:bodyPr lIns="90000" rIns="90000" anchor="t">
                      <a:noAutofit/>
                    </a:bodyPr>
                    <a:p>
                      <a:pPr algn="ctr">
                        <a:lnSpc>
                          <a:spcPct val="100000"/>
                        </a:lnSpc>
                        <a:buNone/>
                      </a:pPr>
                      <a:r>
                        <a:rPr b="0" lang="en-PH" sz="1800" spc="-1" strike="noStrike">
                          <a:latin typeface="Arial"/>
                        </a:rPr>
                        <a:t>Given: m1 = 3.2 kg   m2 = 1.6 kg</a:t>
                      </a:r>
                      <a:endParaRPr b="0" lang="en-PH" sz="1800" spc="-1" strike="noStrike">
                        <a:latin typeface="Arial"/>
                      </a:endParaRPr>
                    </a:p>
                    <a:p>
                      <a:pPr algn="ctr">
                        <a:lnSpc>
                          <a:spcPct val="100000"/>
                        </a:lnSpc>
                        <a:buNone/>
                      </a:pPr>
                      <a:r>
                        <a:rPr b="0" lang="en-PH" sz="1800" spc="-1" strike="noStrike">
                          <a:latin typeface="Arial"/>
                        </a:rPr>
                        <a:t>            </a:t>
                      </a:r>
                      <a:r>
                        <a:rPr b="0" lang="en-PH" sz="1800" spc="-1" strike="noStrike">
                          <a:latin typeface="Arial"/>
                        </a:rPr>
                        <a:t>a1 = 2.4 m/s        F1 = F2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Arial"/>
                        </a:rPr>
                        <a:t>Unknown: acceleration, a</a:t>
                      </a:r>
                      <a:r>
                        <a:rPr b="0" lang="en-PH" sz="1800" spc="-1" strike="noStrike" baseline="-8000">
                          <a:latin typeface="Arial"/>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pic>
        <p:nvPicPr>
          <p:cNvPr id="154" name="" descr=""/>
          <p:cNvPicPr/>
          <p:nvPr/>
        </p:nvPicPr>
        <p:blipFill>
          <a:blip r:embed="rId1"/>
          <a:stretch/>
        </p:blipFill>
        <p:spPr>
          <a:xfrm>
            <a:off x="8640000" y="3060000"/>
            <a:ext cx="1439640" cy="539640"/>
          </a:xfrm>
          <a:prstGeom prst="rect">
            <a:avLst/>
          </a:prstGeom>
          <a:ln w="0">
            <a:noFill/>
          </a:ln>
        </p:spPr>
      </p:pic>
      <p:sp>
        <p:nvSpPr>
          <p:cNvPr id="155" name=""/>
          <p:cNvSpPr/>
          <p:nvPr/>
        </p:nvSpPr>
        <p:spPr>
          <a:xfrm>
            <a:off x="720000" y="3789000"/>
            <a:ext cx="10799640" cy="2330640"/>
          </a:xfrm>
          <a:prstGeom prst="rect">
            <a:avLst/>
          </a:prstGeom>
          <a:solidFill>
            <a:srgbClr val="ffffff"/>
          </a:solidFill>
          <a:ln w="29160">
            <a:solidFill>
              <a:srgbClr val="000000"/>
            </a:solidFill>
            <a:round/>
          </a:ln>
        </p:spPr>
        <p:style>
          <a:lnRef idx="0"/>
          <a:fillRef idx="0"/>
          <a:effectRef idx="0"/>
          <a:fontRef idx="minor"/>
        </p:style>
      </p:sp>
      <p:sp>
        <p:nvSpPr>
          <p:cNvPr id="156" name=""/>
          <p:cNvSpPr/>
          <p:nvPr/>
        </p:nvSpPr>
        <p:spPr>
          <a:xfrm>
            <a:off x="720000" y="3960000"/>
            <a:ext cx="1079964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Solution:</a:t>
            </a:r>
            <a:r>
              <a:rPr b="0" lang="en-PH" sz="1800" spc="-1" strike="noStrike">
                <a:latin typeface="Lato"/>
              </a:rPr>
              <a:t> To solve for the acceleration </a:t>
            </a:r>
            <a:r>
              <a:rPr b="0" lang="en-PH" sz="1800" spc="-1" strike="noStrike">
                <a:latin typeface="Lato"/>
                <a:ea typeface="&gt;Qæþ"/>
              </a:rPr>
              <a:t>of a 1.6-kilogram object, you need to find the value of force,</a:t>
            </a:r>
            <a:endParaRPr b="0" lang="en-PH" sz="1800" spc="-1" strike="noStrike">
              <a:latin typeface="Arial"/>
            </a:endParaRPr>
          </a:p>
          <a:p>
            <a:pPr>
              <a:lnSpc>
                <a:spcPct val="100000"/>
              </a:lnSpc>
              <a:buNone/>
            </a:pPr>
            <a:r>
              <a:rPr b="0" lang="en-PH" sz="1800" spc="-1" strike="noStrike">
                <a:latin typeface="Lato"/>
                <a:ea typeface="&gt;Qæþ"/>
              </a:rPr>
              <a:t>which is in equal amount with the force applied to accelerate a 3.2-kilogram body.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Box 4"/>
          <p:cNvSpPr/>
          <p:nvPr/>
        </p:nvSpPr>
        <p:spPr>
          <a:xfrm>
            <a:off x="0" y="0"/>
            <a:ext cx="107996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Acceleration</a:t>
            </a:r>
            <a:endParaRPr b="0" lang="en-PH" sz="3600" spc="-1" strike="noStrike">
              <a:latin typeface="Arial"/>
            </a:endParaRPr>
          </a:p>
        </p:txBody>
      </p:sp>
      <p:sp>
        <p:nvSpPr>
          <p:cNvPr id="158" name=""/>
          <p:cNvSpPr/>
          <p:nvPr/>
        </p:nvSpPr>
        <p:spPr>
          <a:xfrm>
            <a:off x="720000" y="1009440"/>
            <a:ext cx="10799640" cy="1055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rPr>
              <a:t>Answer Key: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graphicFrame>
        <p:nvGraphicFramePr>
          <p:cNvPr id="159" name=""/>
          <p:cNvGraphicFramePr/>
          <p:nvPr/>
        </p:nvGraphicFramePr>
        <p:xfrm>
          <a:off x="628560" y="1493640"/>
          <a:ext cx="10799280" cy="870120"/>
        </p:xfrm>
        <a:graphic>
          <a:graphicData uri="http://schemas.openxmlformats.org/drawingml/2006/table">
            <a:tbl>
              <a:tblPr/>
              <a:tblGrid>
                <a:gridCol w="3629880"/>
                <a:gridCol w="3567960"/>
                <a:gridCol w="3601800"/>
              </a:tblGrid>
              <a:tr h="870480">
                <a:tc>
                  <a:txBody>
                    <a:bodyPr lIns="90000" rIns="90000" anchor="t">
                      <a:noAutofit/>
                    </a:bodyPr>
                    <a:p>
                      <a:pPr algn="ctr">
                        <a:lnSpc>
                          <a:spcPct val="100000"/>
                        </a:lnSpc>
                        <a:buNone/>
                      </a:pPr>
                      <a:r>
                        <a:rPr b="0" lang="en-PH" sz="1800" spc="-1" strike="noStrike">
                          <a:latin typeface="Arial"/>
                        </a:rPr>
                        <a:t>Given: m1 = 3.2 kg   m2 = 1.6 kg</a:t>
                      </a:r>
                      <a:endParaRPr b="0" lang="en-PH" sz="1800" spc="-1" strike="noStrike">
                        <a:latin typeface="Times New Roman"/>
                      </a:endParaRPr>
                    </a:p>
                    <a:p>
                      <a:pPr algn="ctr">
                        <a:lnSpc>
                          <a:spcPct val="100000"/>
                        </a:lnSpc>
                        <a:buNone/>
                      </a:pPr>
                      <a:r>
                        <a:rPr b="0" lang="en-PH" sz="1800" spc="-1" strike="noStrike">
                          <a:latin typeface="Arial"/>
                        </a:rPr>
                        <a:t>            </a:t>
                      </a:r>
                      <a:r>
                        <a:rPr b="0" lang="en-PH" sz="1800" spc="-1" strike="noStrike">
                          <a:latin typeface="Arial"/>
                        </a:rPr>
                        <a:t>a1 = 2.4 m/s        F1 = F2</a:t>
                      </a:r>
                      <a:endParaRPr b="0" lang="en-PH" sz="1800" spc="-1" strike="noStrike">
                        <a:latin typeface="Times New Roman"/>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Arial"/>
                        </a:rPr>
                        <a:t>Unknown: acceleration, a</a:t>
                      </a:r>
                      <a:r>
                        <a:rPr b="0" lang="en-PH" sz="1800" spc="-1" strike="noStrike" baseline="-8000">
                          <a:latin typeface="Arial"/>
                        </a:rPr>
                        <a:t>2</a:t>
                      </a:r>
                      <a:endParaRPr b="0" lang="en-PH" sz="1800" spc="-1" strike="noStrike">
                        <a:latin typeface="Times New Roman"/>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pic>
        <p:nvPicPr>
          <p:cNvPr id="160" name="" descr=""/>
          <p:cNvPicPr/>
          <p:nvPr/>
        </p:nvPicPr>
        <p:blipFill>
          <a:blip r:embed="rId1"/>
          <a:stretch/>
        </p:blipFill>
        <p:spPr>
          <a:xfrm>
            <a:off x="8640360" y="1620360"/>
            <a:ext cx="1439640" cy="539640"/>
          </a:xfrm>
          <a:prstGeom prst="rect">
            <a:avLst/>
          </a:prstGeom>
          <a:ln w="0">
            <a:noFill/>
          </a:ln>
        </p:spPr>
      </p:pic>
      <p:sp>
        <p:nvSpPr>
          <p:cNvPr id="161" name=""/>
          <p:cNvSpPr/>
          <p:nvPr/>
        </p:nvSpPr>
        <p:spPr>
          <a:xfrm>
            <a:off x="628560" y="2363760"/>
            <a:ext cx="10799640" cy="3756240"/>
          </a:xfrm>
          <a:prstGeom prst="rect">
            <a:avLst/>
          </a:prstGeom>
          <a:solidFill>
            <a:srgbClr val="ffffff"/>
          </a:solidFill>
          <a:ln w="29160">
            <a:solidFill>
              <a:srgbClr val="000000"/>
            </a:solidFill>
            <a:round/>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Solution:</a:t>
            </a:r>
            <a:r>
              <a:rPr b="0" lang="en-PH" sz="1800" spc="-1" strike="noStrike">
                <a:latin typeface="Lato"/>
              </a:rPr>
              <a:t> To solve for the acceleration </a:t>
            </a:r>
            <a:r>
              <a:rPr b="0" lang="en-PH" sz="1800" spc="-1" strike="noStrike">
                <a:latin typeface="Lato"/>
                <a:ea typeface="&gt;Qæþ"/>
              </a:rPr>
              <a:t>of a 1.6-kilogram object, you need to find the value of force,</a:t>
            </a:r>
            <a:endParaRPr b="0" lang="en-PH" sz="1800" spc="-1" strike="noStrike">
              <a:latin typeface="Arial"/>
            </a:endParaRPr>
          </a:p>
          <a:p>
            <a:pPr>
              <a:lnSpc>
                <a:spcPct val="100000"/>
              </a:lnSpc>
              <a:buNone/>
            </a:pPr>
            <a:r>
              <a:rPr b="0" lang="en-PH" sz="1800" spc="-1" strike="noStrike">
                <a:latin typeface="Lato"/>
                <a:ea typeface="&gt;Qæþ"/>
              </a:rPr>
              <a:t>which is in equal amount with the force applied to accelerate a 3.2-kilogram body.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gt;Qæþ"/>
              </a:rPr>
              <a:t>	</a:t>
            </a:r>
            <a:r>
              <a:rPr b="0" lang="en-PH" sz="1800" spc="-1" strike="noStrike">
                <a:latin typeface="Lato"/>
                <a:ea typeface="&gt;Qæþ"/>
              </a:rPr>
              <a:t>W=m.g</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W=m.g</a:t>
            </a:r>
            <a:endParaRPr b="0" lang="en-PH" sz="1800" spc="-1" strike="noStrike">
              <a:latin typeface="Arial"/>
            </a:endParaRPr>
          </a:p>
          <a:p>
            <a:pPr>
              <a:lnSpc>
                <a:spcPct val="100000"/>
              </a:lnSpc>
              <a:buNone/>
            </a:pPr>
            <a:r>
              <a:rPr b="0" lang="en-PH" sz="1800" spc="-1" strike="noStrike">
                <a:latin typeface="Lato"/>
                <a:ea typeface="&gt;Qæþ"/>
              </a:rPr>
              <a:t>	</a:t>
            </a:r>
            <a:r>
              <a:rPr b="0" lang="en-PH" sz="1800" spc="-1" strike="noStrike">
                <a:latin typeface="Lato"/>
                <a:ea typeface="&gt;Qæþ"/>
              </a:rPr>
              <a:t>W= 3.2 kg  x 2.4 m/s</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W= 1.6 kg x 2.4 m/s</a:t>
            </a:r>
            <a:endParaRPr b="0" lang="en-PH" sz="1800" spc="-1" strike="noStrike">
              <a:latin typeface="Arial"/>
            </a:endParaRPr>
          </a:p>
          <a:p>
            <a:pPr>
              <a:lnSpc>
                <a:spcPct val="100000"/>
              </a:lnSpc>
              <a:buNone/>
            </a:pPr>
            <a:r>
              <a:rPr b="0" lang="en-PH" sz="1800" spc="-1" strike="noStrike">
                <a:latin typeface="Lato"/>
                <a:ea typeface="&gt;Qæþ"/>
              </a:rPr>
              <a:t>	</a:t>
            </a:r>
            <a:r>
              <a:rPr b="0" lang="en-PH" sz="1800" spc="-1" strike="noStrike">
                <a:latin typeface="Lato"/>
                <a:ea typeface="&gt;Qæþ"/>
              </a:rPr>
              <a:t>W= 7.68</a:t>
            </a:r>
            <a:r>
              <a:rPr b="0" lang="en-PH" sz="1800" spc="-1" strike="noStrike">
                <a:latin typeface="Lato"/>
                <a:ea typeface="&gt;Qæþ"/>
              </a:rPr>
              <a:t>	</a:t>
            </a:r>
            <a:r>
              <a:rPr b="0" lang="en-PH" sz="1800" spc="-1" strike="noStrike">
                <a:latin typeface="Lato"/>
                <a:ea typeface="&gt;Qæþ"/>
              </a:rPr>
              <a:t> N</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W= 3.84 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gt;Qæþ"/>
              </a:rPr>
              <a:t>	</a:t>
            </a:r>
            <a:r>
              <a:rPr b="0" lang="en-PH" sz="1800" spc="-1" strike="noStrike">
                <a:latin typeface="Lato"/>
                <a:ea typeface="&gt;Qæþ"/>
              </a:rPr>
              <a:t>W= </a:t>
            </a:r>
            <a:r>
              <a:rPr b="0" lang="en-PH" sz="1800" spc="-1" strike="noStrike" u="sng">
                <a:uFillTx/>
                <a:latin typeface="Lato"/>
                <a:ea typeface="&gt;Qæþ"/>
              </a:rPr>
              <a:t>7.68 N </a:t>
            </a:r>
            <a:r>
              <a:rPr b="0" lang="en-PH" sz="1800" spc="-1" strike="noStrike">
                <a:latin typeface="Lato"/>
                <a:ea typeface="&gt;Qæþ"/>
              </a:rPr>
              <a:t>= </a:t>
            </a:r>
            <a:r>
              <a:rPr b="1" lang="en-PH" sz="1800" spc="-1" strike="noStrike">
                <a:latin typeface="Lato"/>
                <a:ea typeface="&gt;Qæþ"/>
              </a:rPr>
              <a:t>2.4 m/s</a:t>
            </a:r>
            <a:r>
              <a:rPr b="1" lang="en-PH" sz="1800" spc="-1" strike="noStrike" baseline="33000">
                <a:latin typeface="Lato"/>
                <a:ea typeface="&gt;Qæþ"/>
              </a:rPr>
              <a:t>2 </a:t>
            </a:r>
            <a:r>
              <a:rPr b="0" lang="en-PH" sz="1800" spc="-1" strike="noStrike" baseline="33000">
                <a:latin typeface="Lato"/>
                <a:ea typeface="&gt;Qæþ"/>
              </a:rPr>
              <a:t>	</a:t>
            </a:r>
            <a:r>
              <a:rPr b="0" lang="en-PH" sz="1800" spc="-1" strike="noStrike" baseline="33000">
                <a:latin typeface="Lato"/>
                <a:ea typeface="&gt;Qæþ"/>
              </a:rPr>
              <a:t>	</a:t>
            </a:r>
            <a:r>
              <a:rPr b="0" lang="en-PH" sz="1800" spc="-1" strike="noStrike" baseline="33000">
                <a:latin typeface="Lato"/>
                <a:ea typeface="&gt;Qæþ"/>
              </a:rPr>
              <a:t>	</a:t>
            </a:r>
            <a:r>
              <a:rPr b="0" lang="en-PH" sz="1800" spc="-1" strike="noStrike" baseline="33000">
                <a:latin typeface="Lato"/>
                <a:ea typeface="&gt;Qæþ"/>
              </a:rPr>
              <a:t>	</a:t>
            </a:r>
            <a:r>
              <a:rPr b="0" lang="en-PH" sz="1800" spc="-1" strike="noStrike">
                <a:latin typeface="Lato"/>
                <a:ea typeface="&gt;Qæþ"/>
              </a:rPr>
              <a:t>W= </a:t>
            </a:r>
            <a:r>
              <a:rPr b="0" lang="en-PH" sz="1800" spc="-1" strike="noStrike" u="sng">
                <a:uFillTx/>
                <a:latin typeface="Lato"/>
                <a:ea typeface="&gt;Qæþ"/>
              </a:rPr>
              <a:t>3.84 N </a:t>
            </a:r>
            <a:r>
              <a:rPr b="0" lang="en-PH" sz="1800" spc="-1" strike="noStrike">
                <a:latin typeface="Lato"/>
                <a:ea typeface="&gt;Qæþ"/>
              </a:rPr>
              <a:t>= </a:t>
            </a:r>
            <a:r>
              <a:rPr b="1" lang="en-PH" sz="1800" spc="-1" strike="noStrike">
                <a:latin typeface="Lato"/>
                <a:ea typeface="&gt;Qæþ"/>
              </a:rPr>
              <a:t>2.4 m/s</a:t>
            </a:r>
            <a:r>
              <a:rPr b="1" lang="en-PH" sz="1800" spc="-1" strike="noStrike" baseline="33000">
                <a:latin typeface="Lato"/>
                <a:ea typeface="&gt;Qæþ"/>
              </a:rPr>
              <a:t>2 </a:t>
            </a:r>
            <a:endParaRPr b="0" lang="en-PH" sz="1800" spc="-1" strike="noStrike">
              <a:latin typeface="Arial"/>
            </a:endParaRPr>
          </a:p>
          <a:p>
            <a:pPr>
              <a:lnSpc>
                <a:spcPct val="100000"/>
              </a:lnSpc>
              <a:buNone/>
            </a:pPr>
            <a:r>
              <a:rPr b="0" lang="en-PH" sz="1800" spc="-1" strike="noStrike" u="sng">
                <a:uFillTx/>
                <a:latin typeface="Lato"/>
                <a:ea typeface="&gt;Qæþ"/>
              </a:rPr>
              <a:t>	</a:t>
            </a:r>
            <a:r>
              <a:rPr b="0" lang="en-PH" sz="1800" spc="-1" strike="noStrike" u="sng">
                <a:uFillTx/>
                <a:latin typeface="Lato"/>
                <a:ea typeface="&gt;Qæþ"/>
              </a:rPr>
              <a:t>	</a:t>
            </a:r>
            <a:r>
              <a:rPr b="0" lang="en-PH" sz="1800" spc="-1" strike="noStrike">
                <a:latin typeface="Lato"/>
                <a:ea typeface="&gt;Qæþ"/>
              </a:rPr>
              <a:t>3.2 kg</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	</a:t>
            </a:r>
            <a:r>
              <a:rPr b="0" lang="en-PH" sz="1800" spc="-1" strike="noStrike">
                <a:latin typeface="Lato"/>
                <a:ea typeface="&gt;Qæþ"/>
              </a:rPr>
              <a:t>1.6 Kg</a:t>
            </a:r>
            <a:endParaRPr b="0" lang="en-PH" sz="1800" spc="-1" strike="noStrike">
              <a:latin typeface="Arial"/>
            </a:endParaRPr>
          </a:p>
          <a:p>
            <a:pPr>
              <a:lnSpc>
                <a:spcPct val="100000"/>
              </a:lnSpc>
              <a:buNone/>
            </a:pPr>
            <a:r>
              <a:rPr b="0" lang="en-PH" sz="1800" spc="-1" strike="noStrike" u="sng">
                <a:uFillTx/>
                <a:latin typeface="Lato"/>
                <a:ea typeface="&gt;Qæþ"/>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gt;Qæþ"/>
              </a:rPr>
              <a:t>        </a:t>
            </a:r>
            <a:endParaRPr b="0" lang="en-PH" sz="1800" spc="-1" strike="noStrike">
              <a:latin typeface="Arial"/>
            </a:endParaRPr>
          </a:p>
          <a:p>
            <a:pPr>
              <a:lnSpc>
                <a:spcPct val="100000"/>
              </a:lnSpc>
              <a:buNone/>
            </a:pPr>
            <a:r>
              <a:rPr b="0" lang="en-PH" sz="1800" spc="-1" strike="noStrike">
                <a:latin typeface="Lato"/>
                <a:ea typeface="&gt;Qæþ"/>
              </a:rPr>
              <a:t>    </a:t>
            </a:r>
            <a:endParaRPr b="0" lang="en-PH" sz="1800" spc="-1" strike="noStrike">
              <a:latin typeface="Arial"/>
            </a:endParaRPr>
          </a:p>
        </p:txBody>
      </p:sp>
      <p:sp>
        <p:nvSpPr>
          <p:cNvPr id="162" name=""/>
          <p:cNvSpPr/>
          <p:nvPr/>
        </p:nvSpPr>
        <p:spPr>
          <a:xfrm>
            <a:off x="720000" y="3960000"/>
            <a:ext cx="10799640" cy="718200"/>
          </a:xfrm>
          <a:prstGeom prst="rect">
            <a:avLst/>
          </a:prstGeom>
          <a:noFill/>
          <a:ln w="0">
            <a:noFill/>
          </a:ln>
        </p:spPr>
        <p:style>
          <a:lnRef idx="0"/>
          <a:fillRef idx="0"/>
          <a:effectRef idx="0"/>
          <a:fontRef idx="minor"/>
        </p:style>
      </p:sp>
      <p:sp>
        <p:nvSpPr>
          <p:cNvPr id="163" name=""/>
          <p:cNvSpPr txBox="1"/>
          <p:nvPr/>
        </p:nvSpPr>
        <p:spPr>
          <a:xfrm>
            <a:off x="3240000" y="5489640"/>
            <a:ext cx="1980000" cy="450360"/>
          </a:xfrm>
          <a:prstGeom prst="rect">
            <a:avLst/>
          </a:prstGeom>
          <a:noFill/>
          <a:ln w="38160">
            <a:solidFill>
              <a:srgbClr val="000000"/>
            </a:solidFill>
            <a:round/>
          </a:ln>
        </p:spPr>
        <p:txBody>
          <a:bodyPr lIns="109080" rIns="109080" tIns="64080" bIns="64080" anchor="t">
            <a:noAutofit/>
          </a:bodyPr>
          <a:p>
            <a:pPr algn="ctr">
              <a:buNone/>
            </a:pPr>
            <a:r>
              <a:rPr b="1" lang="en-PH" sz="1800" spc="-1" strike="noStrike">
                <a:latin typeface="Lato"/>
              </a:rPr>
              <a:t>a= 4.8 m/s</a:t>
            </a:r>
            <a:r>
              <a:rPr b="1" lang="en-PH" sz="1800" spc="-1" strike="noStrike" baseline="33000">
                <a:latin typeface="Lato"/>
                <a:ea typeface=""/>
              </a:rPr>
              <a:t>2</a:t>
            </a:r>
            <a:endParaRPr b="1"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2023-04-15T08:55:54Z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