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720" cy="68526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600" cy="27936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040" cy="38570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040" cy="378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720" cy="6296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160" cy="965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240" cy="10292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040" cy="3379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700000"/>
            <a:ext cx="8094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WASTONG GAMIT NG PANGNGALAN AT PANGHALIP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60000" y="479160"/>
            <a:ext cx="10510200" cy="132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PANGNGALAN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29080" y="1800000"/>
            <a:ext cx="10510200" cy="7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Ang pangngalan ay salita na nagbibigay-ngalan sa tao, hayop, bagay, lugar,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pangyayari, at kaisipan. Iba’t iba ang gamit ng pangngalan sa pagbuo ng diwa ng pangungusap. Ginagamit ang pangngalan sa pakikipag-usap, pagkukuwento, at pagbibigay o paglalahad ng impormasyon.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pangngalan ay may tatlong kaukulan.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ts val="248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1112040" y="3479400"/>
          <a:ext cx="10043280" cy="1143000"/>
        </p:xfrm>
        <a:graphic>
          <a:graphicData uri="http://schemas.openxmlformats.org/drawingml/2006/table">
            <a:tbl>
              <a:tblPr/>
              <a:tblGrid>
                <a:gridCol w="3347280"/>
                <a:gridCol w="3347280"/>
                <a:gridCol w="3349080"/>
              </a:tblGrid>
              <a:tr h="4233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PALAGYO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PALAYON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PAARI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Mga pangngalang ginagamit bilang: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a. Simuno o Paksa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b. Kaganapang Pansimuno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c. Pamuno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d. Panawag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Mga pangngalang ginagamit bilang: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a. Layon ng Pandiwa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   </a:t>
                      </a:r>
                      <a:r>
                        <a:rPr b="0" lang="en-PH" sz="1800" spc="-1" strike="noStrike">
                          <a:latin typeface="Lato"/>
                        </a:rPr>
                        <a:t>(tuwirang layon)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b. Layon ng Pang-ukol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Mga pangngalang nagpapakita ng pag-aari o pagmamay-ari ng isang bagay.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10510200" cy="132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7000"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GAMIT NG MGA PANGNGALAN SA KAUKULANG PALAGYO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755280" y="2210760"/>
          <a:ext cx="10798560" cy="1144080"/>
        </p:xfrm>
        <a:graphic>
          <a:graphicData uri="http://schemas.openxmlformats.org/drawingml/2006/table">
            <a:tbl>
              <a:tblPr/>
              <a:tblGrid>
                <a:gridCol w="2699280"/>
                <a:gridCol w="2699280"/>
                <a:gridCol w="2700360"/>
                <a:gridCol w="2700000"/>
              </a:tblGrid>
              <a:tr h="4244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Simuno o Paksa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Kaganapang Pansimuno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Pamuno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Panawag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Pangngalang pinag-uusapan sa pangungusap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Pangngalang makikita sa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panaguri na tumutukoy rin sa paksa. Ito ay kasunod ng salitang ay kapag ang pangungusap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ay nasa dikaraniwang ayos at nauuna naman sa pangungusap kung nasa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tuwirang ayos ang pangungusap.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Pangngalang nagbibigay -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turing sa simuno o paksa. Ito ay kasunod ng simuno at pinaghihiwalay 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isang kuwit (,).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Pangngalang direktang tinatawag ang atensiyon ng nagsasalita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299160"/>
            <a:ext cx="10510200" cy="132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HALIMBAWA: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695880" y="1685520"/>
          <a:ext cx="10798560" cy="1144080"/>
        </p:xfrm>
        <a:graphic>
          <a:graphicData uri="http://schemas.openxmlformats.org/drawingml/2006/table">
            <a:tbl>
              <a:tblPr/>
              <a:tblGrid>
                <a:gridCol w="2699280"/>
                <a:gridCol w="2699280"/>
                <a:gridCol w="2700360"/>
                <a:gridCol w="2700000"/>
              </a:tblGrid>
              <a:tr h="4244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Simuno o Paksa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Kaganapang Pansimuno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Pamuno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Panawag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Ang </a:t>
                      </a: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pangangaso</a:t>
                      </a:r>
                      <a:r>
                        <a:rPr b="0" lang="en-PH" sz="1800" spc="-1" strike="noStrike">
                          <a:latin typeface="Lato"/>
                        </a:rPr>
                        <a:t> ay ipinagbabawal ng batas.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Ang pangangaso ay </a:t>
                      </a: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ilegal na gawain</a:t>
                      </a:r>
                      <a:r>
                        <a:rPr b="0" lang="en-PH" sz="1800" spc="-1" strike="noStrike">
                          <a:latin typeface="Lato"/>
                        </a:rPr>
                        <a:t>. (di-karaniwang ayos) </a:t>
                      </a: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Ilegal na gawain</a:t>
                      </a:r>
                      <a:r>
                        <a:rPr b="0" lang="en-PH" sz="1800" spc="-1" strike="noStrike">
                          <a:latin typeface="Lato"/>
                        </a:rPr>
                        <a:t> ang pangangaso. (karaniwang ayos)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 Kanor, </a:t>
                      </a: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isang mangangaso</a:t>
                      </a:r>
                      <a:r>
                        <a:rPr b="0" lang="en-PH" sz="1800" spc="-1" strike="noStrike">
                          <a:latin typeface="Lato"/>
                        </a:rPr>
                        <a:t>, ay tagabukid.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Kanor</a:t>
                      </a:r>
                      <a:r>
                        <a:rPr b="0" lang="en-PH" sz="1800" spc="-1" strike="noStrike">
                          <a:latin typeface="Lato"/>
                        </a:rPr>
                        <a:t>, ipinagbabawal na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ang pangangaso sa gubat.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60000" y="479160"/>
            <a:ext cx="10510200" cy="132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PANGHALIP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829080" y="1305360"/>
            <a:ext cx="10510200" cy="7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Ang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Ð¾áþ"/>
              </a:rPr>
              <a:t>panghalip ay mga salitang ginagamit bilang panghalili sa pangngalan na ginamit sa pangungusap o kasunod na pangungusap.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Ð¾áþ"/>
              </a:rPr>
              <a:t>Ginagamit ang panghalip sa pakikipag-usap, pagkukuwento, at pagbibigay o paglalahad ng impormasyon.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panghalip  ay may tatlo ring kaukulan.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1077120" y="3301920"/>
          <a:ext cx="10043280" cy="1143000"/>
        </p:xfrm>
        <a:graphic>
          <a:graphicData uri="http://schemas.openxmlformats.org/drawingml/2006/table">
            <a:tbl>
              <a:tblPr/>
              <a:tblGrid>
                <a:gridCol w="3347280"/>
                <a:gridCol w="3347280"/>
                <a:gridCol w="3349080"/>
              </a:tblGrid>
              <a:tr h="4233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PALAGYO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PALAYON O PAUKOL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PAARI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Kung ang panghalip ay ginamit bilang simuno o paksa o kaganapang pansimuno: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siya – sila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ikaw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ako – tayo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ito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Kung ang panghalip ay ginamit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bilang layon ng pandiwa o layon ng pang-ukol at sumusunod sa pandiwang nasa tinig na balintiyak, ginagamit ang panandang sa sa paglalayon o pag-uukol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Kung ang panghalip ay ginamit sa pagpapakita ng pagmamay-ari ng isa o mga bagay: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kaniya – kanila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iyo – inyo – ninyo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akin – atin – natin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60000" y="299160"/>
            <a:ext cx="10510200" cy="132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HALIMBAWA:</a:t>
            </a:r>
            <a:endParaRPr b="0" lang="en-PH" sz="3600" spc="-1" strike="noStrike">
              <a:latin typeface="Arial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970560" y="1954800"/>
          <a:ext cx="10043280" cy="1143000"/>
        </p:xfrm>
        <a:graphic>
          <a:graphicData uri="http://schemas.openxmlformats.org/drawingml/2006/table">
            <a:tbl>
              <a:tblPr/>
              <a:tblGrid>
                <a:gridCol w="3347280"/>
                <a:gridCol w="3347280"/>
                <a:gridCol w="3349080"/>
              </a:tblGrid>
              <a:tr h="4233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PALAGYO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PALAYON O PAUKOL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ffffff"/>
                          </a:solidFill>
                          <a:latin typeface="Lato"/>
                        </a:rPr>
                        <a:t>PAARI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T w="3600">
                      <a:solidFill>
                        <a:srgbClr val="000000"/>
                      </a:solidFill>
                    </a:lnT>
                    <a:lnB w="3600">
                      <a:solidFill>
                        <a:srgbClr val="000000"/>
                      </a:solidFill>
                    </a:lnB>
                    <a:solidFill>
                      <a:srgbClr val="c9211e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 Kanor ay mangangaso. </a:t>
                      </a: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Siya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ay masipag na nagtatrabaho.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Nagbigayan </a:t>
                      </a: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sila</a:t>
                      </a:r>
                      <a:r>
                        <a:rPr b="0" lang="en-PH" sz="1800" spc="-1" strike="noStrike">
                          <a:latin typeface="Lato"/>
                        </a:rPr>
                        <a:t> ng produkto.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(layon ng pandiwa)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Ang pagsisikap ni Kanor ay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para sa kanila</a:t>
                      </a:r>
                      <a:r>
                        <a:rPr b="0" lang="en-PH" sz="1800" spc="-1" strike="noStrike">
                          <a:latin typeface="Lato"/>
                        </a:rPr>
                        <a:t>. (layon 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pang-ukol)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 u="sng">
                          <a:uFillTx/>
                          <a:latin typeface="Lato"/>
                        </a:rPr>
                        <a:t>Kaniya</a:t>
                      </a:r>
                      <a:r>
                        <a:rPr b="0" lang="en-PH" sz="1800" spc="-1" strike="noStrike">
                          <a:latin typeface="Lato"/>
                        </a:rPr>
                        <a:t> ang malaking bahay na iyon.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3600">
                      <a:solidFill>
                        <a:srgbClr val="000000"/>
                      </a:solidFill>
                    </a:lnL>
                    <a:lnR w="3600">
                      <a:solidFill>
                        <a:srgbClr val="000000"/>
                      </a:solidFill>
                    </a:lnR>
                    <a:lnB w="36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7"/>
          <p:cNvSpPr/>
          <p:nvPr/>
        </p:nvSpPr>
        <p:spPr>
          <a:xfrm>
            <a:off x="1523880" y="1799640"/>
            <a:ext cx="9138600" cy="23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0" y="2930400"/>
            <a:ext cx="12187800" cy="63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4"/>
          <p:cNvSpPr/>
          <p:nvPr/>
        </p:nvSpPr>
        <p:spPr>
          <a:xfrm>
            <a:off x="286560" y="362160"/>
            <a:ext cx="10510200" cy="7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540000" y="3240000"/>
            <a:ext cx="10798560" cy="25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12"/>
          <p:cNvSpPr/>
          <p:nvPr/>
        </p:nvSpPr>
        <p:spPr>
          <a:xfrm>
            <a:off x="178560" y="398160"/>
            <a:ext cx="10510200" cy="7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kung pangngalan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Ð¾áþ"/>
              </a:rPr>
              <a:t>panghalip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tinutukoy ng bawat kaisipan. Isulat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mga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sagot sa iyong kuwaderno.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___________1. Nagbibigay -ngalan sa tao, bagay, lugar, hayop, at Pangyayari. 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2. Inihahalili sa pangngalan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3. May dalawang uri: pantangi at pambalana.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4. Kailangang tugma sa panauhan at bilang ng simuno sa paksa sa unang pangungusap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5. Isa sa gamit nito ay bilang “simuno” o “paksa”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360000" y="3204000"/>
            <a:ext cx="1133964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Tukuyin kung pangngalan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Ð¾áþ"/>
              </a:rPr>
              <a:t>panghalip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salitang may salungguhit. Isulat ang mga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  sagot sa iyong kuwaderno.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6. Nagtungo ang mangangaso sa masukal na gubat.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7. Maraming ilang na hayop sa gubat.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8. Nakakita siya ng isang pilandok.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9. Ipinagbabawal ng lokal na pamahalaan ang pangangaso. Hangad nitong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mapangalagaan ang likas na yaman ng lugar.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 10. Ikaw at ako ay dapat sumunod sa ordinansa ng bayang ito.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/>
          <p:nvPr/>
        </p:nvSpPr>
        <p:spPr>
          <a:xfrm>
            <a:off x="-1398960" y="0"/>
            <a:ext cx="9138600" cy="23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4" name="Title 2"/>
          <p:cNvSpPr/>
          <p:nvPr/>
        </p:nvSpPr>
        <p:spPr>
          <a:xfrm>
            <a:off x="1120680" y="2117160"/>
            <a:ext cx="5178600" cy="23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7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          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1. Pangngalan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2. Panghalip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3.  Pangngalan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4. Panghalip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5.  Pangngalan/Panghalip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5" name="Title 3"/>
          <p:cNvSpPr/>
          <p:nvPr/>
        </p:nvSpPr>
        <p:spPr>
          <a:xfrm>
            <a:off x="7012800" y="2117160"/>
            <a:ext cx="5178600" cy="23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5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          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6. Pangngalan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7. Pangngalan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8.  Panghalip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9. Panghalip</a:t>
            </a:r>
            <a:endParaRPr b="0" lang="en-PH" sz="36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10.  Panghalip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2023-07-10T13:32:41Z</dcterms:modified>
  <cp:revision>59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