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36.png" ContentType="image/png"/>
  <Override PartName="/ppt/media/image2.png" ContentType="image/png"/>
  <Override PartName="/ppt/media/image37.png" ContentType="image/png"/>
  <Override PartName="/ppt/media/image3.png" ContentType="image/png"/>
  <Override PartName="/ppt/media/image38.png" ContentType="image/png"/>
  <Override PartName="/ppt/media/image4.png" ContentType="image/png"/>
  <Override PartName="/ppt/media/image39.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5.png" ContentType="image/png"/>
  <Override PartName="/ppt/media/image30.png" ContentType="image/png"/>
  <Override PartName="/ppt/media/image16.png" ContentType="image/png"/>
  <Override PartName="/ppt/media/image31.png" ContentType="image/png"/>
  <Override PartName="/ppt/media/image27.png" ContentType="image/png"/>
  <Override PartName="/ppt/media/image18.png" ContentType="image/png"/>
  <Override PartName="/ppt/media/image33.png" ContentType="image/png"/>
  <Override PartName="/ppt/media/image28.png" ContentType="image/png"/>
  <Override PartName="/ppt/media/image25.png" ContentType="image/png"/>
  <Override PartName="/ppt/media/image40.png" ContentType="image/png"/>
  <Override PartName="/ppt/media/image19.png" ContentType="image/png"/>
  <Override PartName="/ppt/media/image34.png" ContentType="image/png"/>
  <Override PartName="/ppt/media/image10.png" ContentType="image/png"/>
  <Override PartName="/ppt/media/image29.png" ContentType="image/png"/>
  <Override PartName="/ppt/media/image35.png" ContentType="image/png"/>
  <Override PartName="/ppt/media/image26.png" ContentType="image/png"/>
  <Override PartName="/ppt/media/image17.png" ContentType="image/png"/>
  <Override PartName="/ppt/media/image32.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0160" cy="68360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77040" cy="2777040"/>
          </a:xfrm>
          <a:prstGeom prst="rect">
            <a:avLst/>
          </a:prstGeom>
          <a:ln w="0">
            <a:noFill/>
          </a:ln>
        </p:spPr>
      </p:pic>
      <p:sp>
        <p:nvSpPr>
          <p:cNvPr id="2" name="Rectangle 5"/>
          <p:cNvSpPr/>
          <p:nvPr/>
        </p:nvSpPr>
        <p:spPr>
          <a:xfrm>
            <a:off x="3487320" y="1475280"/>
            <a:ext cx="8682480" cy="38404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82480" cy="3621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0160" cy="613080"/>
          </a:xfrm>
          <a:prstGeom prst="rect">
            <a:avLst/>
          </a:prstGeom>
          <a:ln w="0">
            <a:noFill/>
          </a:ln>
        </p:spPr>
      </p:pic>
      <p:sp>
        <p:nvSpPr>
          <p:cNvPr id="43" name="Rectangle 7"/>
          <p:cNvSpPr/>
          <p:nvPr/>
        </p:nvSpPr>
        <p:spPr>
          <a:xfrm>
            <a:off x="10868760" y="0"/>
            <a:ext cx="948600" cy="9486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12680" cy="1012680"/>
          </a:xfrm>
          <a:prstGeom prst="rect">
            <a:avLst/>
          </a:prstGeom>
          <a:ln w="0">
            <a:noFill/>
          </a:ln>
        </p:spPr>
      </p:pic>
      <p:sp>
        <p:nvSpPr>
          <p:cNvPr id="45" name="TextBox 9"/>
          <p:cNvSpPr/>
          <p:nvPr/>
        </p:nvSpPr>
        <p:spPr>
          <a:xfrm>
            <a:off x="185400" y="6362280"/>
            <a:ext cx="4669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01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594480" cy="33627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7"/>
          <p:cNvSpPr/>
          <p:nvPr/>
        </p:nvSpPr>
        <p:spPr>
          <a:xfrm>
            <a:off x="4026960" y="2953080"/>
            <a:ext cx="765324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3600" spc="-1" strike="noStrike">
                <a:solidFill>
                  <a:srgbClr val="ffffff"/>
                </a:solidFill>
                <a:latin typeface="Montserrat"/>
                <a:ea typeface="Arial;Arial"/>
              </a:rPr>
              <a:t>May Boses kung Sama-Sama ( Bilang ng Pangngalan)</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
          <p:cNvSpPr/>
          <p:nvPr/>
        </p:nvSpPr>
        <p:spPr>
          <a:xfrm>
            <a:off x="612000" y="1135080"/>
            <a:ext cx="10798920" cy="10598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Sinubukan nilang kausapin ang mga ito gamit ang kilos pero hindi sila naiintindihan ng mga dayuhan.</a:t>
            </a:r>
            <a:endParaRPr b="0" lang="en-PH" sz="2900" spc="-1" strike="noStrike">
              <a:latin typeface="Arial"/>
            </a:endParaRPr>
          </a:p>
        </p:txBody>
      </p:sp>
      <p:pic>
        <p:nvPicPr>
          <p:cNvPr id="168" name="" descr=""/>
          <p:cNvPicPr/>
          <p:nvPr/>
        </p:nvPicPr>
        <p:blipFill>
          <a:blip r:embed="rId1"/>
          <a:stretch/>
        </p:blipFill>
        <p:spPr>
          <a:xfrm>
            <a:off x="1080000" y="2623680"/>
            <a:ext cx="10072800" cy="29552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
          <p:cNvSpPr/>
          <p:nvPr/>
        </p:nvSpPr>
        <p:spPr>
          <a:xfrm>
            <a:off x="1045800" y="1192680"/>
            <a:ext cx="10113120" cy="474624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Ipinagpatuloy nila ang pagsasama ng mga tunog na kaya nilang gawin.</a:t>
            </a:r>
            <a:endParaRPr b="0" lang="en-PH" sz="2900" spc="-1" strike="noStrike">
              <a:latin typeface="Arial"/>
            </a:endParaRPr>
          </a:p>
          <a:p>
            <a:pPr algn="just">
              <a:lnSpc>
                <a:spcPct val="15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Nang hindi pa rin sila maintindihan, sinamahan nila ng galaw ang mga tunog.</a:t>
            </a:r>
            <a:endParaRPr b="0" lang="en-PH" sz="2900" spc="-1" strike="noStrike">
              <a:latin typeface="Arial"/>
            </a:endParaRPr>
          </a:p>
          <a:p>
            <a:pPr algn="just">
              <a:lnSpc>
                <a:spcPct val="15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Unti-unti, naintindihan ng mga bagong letra ang kanilang sinasabi. Sa katagalan ay sumama na rin sa kanila ang mga bagong letra upang bumuo ng bagong tunog.</a:t>
            </a:r>
            <a:endParaRPr b="0" lang="en-PH" sz="29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
          <p:cNvSpPr/>
          <p:nvPr/>
        </p:nvSpPr>
        <p:spPr>
          <a:xfrm>
            <a:off x="360000" y="900000"/>
            <a:ext cx="10798920" cy="265104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buNone/>
            </a:pPr>
            <a:r>
              <a:rPr b="0" lang="en-PH" sz="2800" spc="-1" strike="noStrike">
                <a:solidFill>
                  <a:srgbClr val="000000"/>
                </a:solidFill>
                <a:latin typeface="Lato"/>
                <a:ea typeface="DejaVu Sans"/>
              </a:rPr>
              <a:t>	</a:t>
            </a:r>
            <a:r>
              <a:rPr b="0" lang="en-PH" sz="2800" spc="-1" strike="noStrike">
                <a:solidFill>
                  <a:srgbClr val="000000"/>
                </a:solidFill>
                <a:latin typeface="Lato"/>
                <a:ea typeface="DejaVu Sans"/>
              </a:rPr>
              <a:t>Higit na naging masaya ang buhay sa bayan ng mga letra. Simula noong araw na iyon ay natuto silang magtulungan at magkaisa. Nalaman nilang higit na magiging madali ang buhay nila kapag sama-sama.</a:t>
            </a:r>
            <a:endParaRPr b="0" lang="en-PH" sz="2800" spc="-1" strike="noStrike">
              <a:latin typeface="Arial"/>
            </a:endParaRPr>
          </a:p>
        </p:txBody>
      </p:sp>
      <p:pic>
        <p:nvPicPr>
          <p:cNvPr id="171" name="" descr=""/>
          <p:cNvPicPr/>
          <p:nvPr/>
        </p:nvPicPr>
        <p:blipFill>
          <a:blip r:embed="rId1"/>
          <a:stretch/>
        </p:blipFill>
        <p:spPr>
          <a:xfrm>
            <a:off x="3060000" y="3420000"/>
            <a:ext cx="6118920" cy="266544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
          <p:cNvSpPr/>
          <p:nvPr/>
        </p:nvSpPr>
        <p:spPr>
          <a:xfrm>
            <a:off x="360000" y="361800"/>
            <a:ext cx="10078920" cy="17971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800" spc="-1" strike="noStrike">
                <a:solidFill>
                  <a:srgbClr val="000000"/>
                </a:solidFill>
                <a:latin typeface="Lato"/>
                <a:ea typeface="DejaVu Sans"/>
              </a:rPr>
              <a:t>Panuto:</a:t>
            </a:r>
            <a:r>
              <a:rPr b="0" lang="en-PH" sz="2800" spc="-1" strike="noStrike">
                <a:solidFill>
                  <a:srgbClr val="000000"/>
                </a:solidFill>
                <a:latin typeface="Lato"/>
                <a:ea typeface="DejaVu Sans"/>
              </a:rPr>
              <a:t> Sagutin ang mga tanong tungkol sa binasa.</a:t>
            </a:r>
            <a:endParaRPr b="0" lang="en-PH" sz="2800" spc="-1" strike="noStrike">
              <a:latin typeface="Arial"/>
            </a:endParaRPr>
          </a:p>
          <a:p>
            <a:pPr>
              <a:lnSpc>
                <a:spcPct val="100000"/>
              </a:lnSpc>
              <a:buNone/>
            </a:pPr>
            <a:endParaRPr b="0" lang="en-PH" sz="2800" spc="-1" strike="noStrike">
              <a:latin typeface="Arial"/>
            </a:endParaRPr>
          </a:p>
          <a:p>
            <a:pPr>
              <a:lnSpc>
                <a:spcPct val="100000"/>
              </a:lnSpc>
              <a:buNone/>
            </a:pPr>
            <a:r>
              <a:rPr b="0" lang="en-PH" sz="2800" spc="-1" strike="noStrike">
                <a:solidFill>
                  <a:srgbClr val="000000"/>
                </a:solidFill>
                <a:latin typeface="Lato"/>
                <a:ea typeface="DejaVu Sans"/>
              </a:rPr>
              <a:t>1. Tungkol saan ang kuwentong binasa?</a:t>
            </a:r>
            <a:endParaRPr b="0" lang="en-PH" sz="2800" spc="-1" strike="noStrike">
              <a:latin typeface="Arial"/>
            </a:endParaRPr>
          </a:p>
          <a:p>
            <a:pPr>
              <a:lnSpc>
                <a:spcPct val="100000"/>
              </a:lnSpc>
              <a:buNone/>
            </a:pPr>
            <a:r>
              <a:rPr b="0" lang="en-PH" sz="2800" spc="-1" strike="noStrike">
                <a:solidFill>
                  <a:srgbClr val="000000"/>
                </a:solidFill>
                <a:latin typeface="Lato"/>
                <a:ea typeface="DejaVu Sans"/>
              </a:rPr>
              <a:t>_____________________________________________________________________</a:t>
            </a:r>
            <a:endParaRPr b="0" lang="en-PH" sz="2800" spc="-1" strike="noStrike">
              <a:latin typeface="Arial"/>
            </a:endParaRPr>
          </a:p>
        </p:txBody>
      </p:sp>
      <p:sp>
        <p:nvSpPr>
          <p:cNvPr id="173" name=""/>
          <p:cNvSpPr/>
          <p:nvPr/>
        </p:nvSpPr>
        <p:spPr>
          <a:xfrm>
            <a:off x="419760" y="2228760"/>
            <a:ext cx="10919160" cy="1370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800" spc="-1" strike="noStrike">
                <a:solidFill>
                  <a:srgbClr val="000000"/>
                </a:solidFill>
                <a:latin typeface="Lato"/>
                <a:ea typeface="DejaVu Sans"/>
              </a:rPr>
              <a:t>2. Ano ang hindi nangyari sa kuwentong binasa? Gamiting pantulong ang mga larawan.</a:t>
            </a:r>
            <a:endParaRPr b="0" lang="en-PH" sz="2800" spc="-1" strike="noStrike">
              <a:latin typeface="Arial"/>
            </a:endParaRPr>
          </a:p>
        </p:txBody>
      </p:sp>
      <p:pic>
        <p:nvPicPr>
          <p:cNvPr id="174" name="" descr=""/>
          <p:cNvPicPr/>
          <p:nvPr/>
        </p:nvPicPr>
        <p:blipFill>
          <a:blip r:embed="rId1"/>
          <a:stretch/>
        </p:blipFill>
        <p:spPr>
          <a:xfrm>
            <a:off x="540000" y="4140000"/>
            <a:ext cx="2553120" cy="1623600"/>
          </a:xfrm>
          <a:prstGeom prst="rect">
            <a:avLst/>
          </a:prstGeom>
          <a:ln w="0">
            <a:noFill/>
          </a:ln>
        </p:spPr>
      </p:pic>
      <p:pic>
        <p:nvPicPr>
          <p:cNvPr id="175" name="" descr=""/>
          <p:cNvPicPr/>
          <p:nvPr/>
        </p:nvPicPr>
        <p:blipFill>
          <a:blip r:embed="rId2"/>
          <a:stretch/>
        </p:blipFill>
        <p:spPr>
          <a:xfrm>
            <a:off x="3636000" y="4140000"/>
            <a:ext cx="3641400" cy="1520640"/>
          </a:xfrm>
          <a:prstGeom prst="rect">
            <a:avLst/>
          </a:prstGeom>
          <a:ln w="0">
            <a:noFill/>
          </a:ln>
        </p:spPr>
      </p:pic>
      <p:pic>
        <p:nvPicPr>
          <p:cNvPr id="176" name="" descr=""/>
          <p:cNvPicPr/>
          <p:nvPr/>
        </p:nvPicPr>
        <p:blipFill>
          <a:blip r:embed="rId3"/>
          <a:stretch/>
        </p:blipFill>
        <p:spPr>
          <a:xfrm>
            <a:off x="7920000" y="4356000"/>
            <a:ext cx="3725280" cy="1402920"/>
          </a:xfrm>
          <a:prstGeom prst="rect">
            <a:avLst/>
          </a:prstGeom>
          <a:ln w="0">
            <a:noFill/>
          </a:ln>
        </p:spPr>
      </p:pic>
      <p:sp>
        <p:nvSpPr>
          <p:cNvPr id="177" name=""/>
          <p:cNvSpPr/>
          <p:nvPr/>
        </p:nvSpPr>
        <p:spPr>
          <a:xfrm>
            <a:off x="180000" y="4320000"/>
            <a:ext cx="718920" cy="455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a. </a:t>
            </a:r>
            <a:endParaRPr b="0" lang="en-PH" sz="2400" spc="-1" strike="noStrike">
              <a:latin typeface="Arial"/>
            </a:endParaRPr>
          </a:p>
        </p:txBody>
      </p:sp>
      <p:sp>
        <p:nvSpPr>
          <p:cNvPr id="178" name=""/>
          <p:cNvSpPr/>
          <p:nvPr/>
        </p:nvSpPr>
        <p:spPr>
          <a:xfrm>
            <a:off x="3240000" y="4680000"/>
            <a:ext cx="718920" cy="455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b.</a:t>
            </a:r>
            <a:endParaRPr b="0" lang="en-PH" sz="2400" spc="-1" strike="noStrike">
              <a:latin typeface="Arial"/>
            </a:endParaRPr>
          </a:p>
        </p:txBody>
      </p:sp>
      <p:sp>
        <p:nvSpPr>
          <p:cNvPr id="179" name=""/>
          <p:cNvSpPr/>
          <p:nvPr/>
        </p:nvSpPr>
        <p:spPr>
          <a:xfrm>
            <a:off x="7560000" y="4583880"/>
            <a:ext cx="718920" cy="455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c.</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
          <p:cNvSpPr/>
          <p:nvPr/>
        </p:nvSpPr>
        <p:spPr>
          <a:xfrm>
            <a:off x="540000" y="675720"/>
            <a:ext cx="6298920" cy="943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800" spc="-1" strike="noStrike">
                <a:solidFill>
                  <a:srgbClr val="000000"/>
                </a:solidFill>
                <a:latin typeface="Lato"/>
                <a:ea typeface="DejaVu Sans"/>
              </a:rPr>
              <a:t>3. Ano ang mensahe ng kuwento?</a:t>
            </a:r>
            <a:endParaRPr b="0" lang="en-PH" sz="2800" spc="-1" strike="noStrike">
              <a:latin typeface="Arial"/>
            </a:endParaRPr>
          </a:p>
        </p:txBody>
      </p:sp>
      <p:pic>
        <p:nvPicPr>
          <p:cNvPr id="181" name="" descr=""/>
          <p:cNvPicPr/>
          <p:nvPr/>
        </p:nvPicPr>
        <p:blipFill>
          <a:blip r:embed="rId1"/>
          <a:stretch/>
        </p:blipFill>
        <p:spPr>
          <a:xfrm>
            <a:off x="1404360" y="1775520"/>
            <a:ext cx="3814560" cy="3623400"/>
          </a:xfrm>
          <a:prstGeom prst="rect">
            <a:avLst/>
          </a:prstGeom>
          <a:ln w="0">
            <a:noFill/>
          </a:ln>
        </p:spPr>
      </p:pic>
      <p:pic>
        <p:nvPicPr>
          <p:cNvPr id="182" name="" descr=""/>
          <p:cNvPicPr/>
          <p:nvPr/>
        </p:nvPicPr>
        <p:blipFill>
          <a:blip r:embed="rId2"/>
          <a:stretch/>
        </p:blipFill>
        <p:spPr>
          <a:xfrm>
            <a:off x="6623280" y="1717560"/>
            <a:ext cx="4895640" cy="2061360"/>
          </a:xfrm>
          <a:prstGeom prst="rect">
            <a:avLst/>
          </a:prstGeom>
          <a:ln w="0">
            <a:noFill/>
          </a:ln>
        </p:spPr>
      </p:pic>
      <p:pic>
        <p:nvPicPr>
          <p:cNvPr id="183" name="" descr=""/>
          <p:cNvPicPr/>
          <p:nvPr/>
        </p:nvPicPr>
        <p:blipFill>
          <a:blip r:embed="rId3"/>
          <a:stretch/>
        </p:blipFill>
        <p:spPr>
          <a:xfrm>
            <a:off x="6315480" y="3780000"/>
            <a:ext cx="4843440" cy="1274040"/>
          </a:xfrm>
          <a:prstGeom prst="rect">
            <a:avLst/>
          </a:prstGeom>
          <a:ln w="0">
            <a:noFill/>
          </a:ln>
        </p:spPr>
      </p:pic>
      <p:sp>
        <p:nvSpPr>
          <p:cNvPr id="184" name=""/>
          <p:cNvSpPr/>
          <p:nvPr/>
        </p:nvSpPr>
        <p:spPr>
          <a:xfrm>
            <a:off x="540000" y="2160000"/>
            <a:ext cx="718920" cy="455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a. </a:t>
            </a:r>
            <a:endParaRPr b="0" lang="en-PH" sz="2400" spc="-1" strike="noStrike">
              <a:latin typeface="Arial"/>
            </a:endParaRPr>
          </a:p>
        </p:txBody>
      </p:sp>
      <p:sp>
        <p:nvSpPr>
          <p:cNvPr id="185" name=""/>
          <p:cNvSpPr/>
          <p:nvPr/>
        </p:nvSpPr>
        <p:spPr>
          <a:xfrm>
            <a:off x="540000" y="3323880"/>
            <a:ext cx="718920" cy="455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b. </a:t>
            </a:r>
            <a:endParaRPr b="0" lang="en-PH" sz="2400" spc="-1" strike="noStrike">
              <a:latin typeface="Arial"/>
            </a:endParaRPr>
          </a:p>
        </p:txBody>
      </p:sp>
      <p:sp>
        <p:nvSpPr>
          <p:cNvPr id="186" name=""/>
          <p:cNvSpPr/>
          <p:nvPr/>
        </p:nvSpPr>
        <p:spPr>
          <a:xfrm>
            <a:off x="540000" y="4583880"/>
            <a:ext cx="718920" cy="455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c. </a:t>
            </a:r>
            <a:endParaRPr b="0" lang="en-PH" sz="2400" spc="-1" strike="noStrike">
              <a:latin typeface="Arial"/>
            </a:endParaRPr>
          </a:p>
        </p:txBody>
      </p:sp>
      <p:sp>
        <p:nvSpPr>
          <p:cNvPr id="187" name=""/>
          <p:cNvSpPr/>
          <p:nvPr/>
        </p:nvSpPr>
        <p:spPr>
          <a:xfrm>
            <a:off x="5940000" y="2160000"/>
            <a:ext cx="718920" cy="455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d. </a:t>
            </a:r>
            <a:endParaRPr b="0" lang="en-PH" sz="2400" spc="-1" strike="noStrike">
              <a:latin typeface="Arial"/>
            </a:endParaRPr>
          </a:p>
        </p:txBody>
      </p:sp>
      <p:sp>
        <p:nvSpPr>
          <p:cNvPr id="188" name=""/>
          <p:cNvSpPr/>
          <p:nvPr/>
        </p:nvSpPr>
        <p:spPr>
          <a:xfrm>
            <a:off x="5760000" y="4223880"/>
            <a:ext cx="718920" cy="455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400" spc="-1" strike="noStrike">
                <a:solidFill>
                  <a:srgbClr val="000000"/>
                </a:solidFill>
                <a:latin typeface="Lato"/>
                <a:ea typeface="DejaVu Sans"/>
              </a:rPr>
              <a:t>e. </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
          <p:cNvSpPr/>
          <p:nvPr/>
        </p:nvSpPr>
        <p:spPr>
          <a:xfrm>
            <a:off x="3190320" y="2340000"/>
            <a:ext cx="5989320" cy="1020240"/>
          </a:xfrm>
          <a:prstGeom prst="rect">
            <a:avLst/>
          </a:prstGeom>
          <a:solidFill>
            <a:srgbClr val="ffebcd"/>
          </a:solidFill>
          <a:ln w="76320">
            <a:solidFill>
              <a:srgbClr val="3e2723"/>
            </a:solidFill>
            <a:round/>
          </a:ln>
        </p:spPr>
        <p:style>
          <a:lnRef idx="0"/>
          <a:fillRef idx="0"/>
          <a:effectRef idx="0"/>
          <a:fontRef idx="minor"/>
        </p:style>
        <p:txBody>
          <a:bodyPr lIns="128160" rIns="128160" tIns="83160" bIns="83160" anchor="t">
            <a:noAutofit/>
          </a:bodyPr>
          <a:p>
            <a:pPr algn="ctr">
              <a:lnSpc>
                <a:spcPct val="100000"/>
              </a:lnSpc>
              <a:buNone/>
            </a:pPr>
            <a:r>
              <a:rPr b="0" lang="en-PH" sz="3200" spc="-1" strike="noStrike">
                <a:latin typeface="Lato"/>
              </a:rPr>
              <a:t>Paggamit ng Ang at Ang mga</a:t>
            </a:r>
            <a:endParaRPr b="0" lang="en-PH" sz="32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
          <p:cNvSpPr/>
          <p:nvPr/>
        </p:nvSpPr>
        <p:spPr>
          <a:xfrm>
            <a:off x="648000" y="1116000"/>
            <a:ext cx="10799640" cy="464364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buNone/>
            </a:pPr>
            <a:r>
              <a:rPr b="0" lang="en-PH" sz="2800" spc="-1" strike="noStrike">
                <a:latin typeface="Lato"/>
              </a:rPr>
              <a:t>	</a:t>
            </a:r>
            <a:r>
              <a:rPr b="0" lang="en-PH" sz="2800" spc="-1" strike="noStrike">
                <a:latin typeface="Lato"/>
              </a:rPr>
              <a:t>Maaaring masabi kung isa o marami ang tinutukoy na pangngalan ayon sa pananda nito. Ang pananda ay ang salita o mga salitang matatagpuan sa unahan ng pangngalan. May angkop na pananda ayon sa bilang ng pangngalan.</a:t>
            </a:r>
            <a:endParaRPr b="0" lang="en-PH" sz="2800" spc="-1" strike="noStrike">
              <a:latin typeface="Arial"/>
            </a:endParaRPr>
          </a:p>
          <a:p>
            <a:pPr algn="just">
              <a:lnSpc>
                <a:spcPct val="150000"/>
              </a:lnSpc>
              <a:buNone/>
            </a:pPr>
            <a:r>
              <a:rPr b="0" lang="en-PH" sz="2800" spc="-1" strike="noStrike">
                <a:latin typeface="Lato"/>
              </a:rPr>
              <a:t>	</a:t>
            </a:r>
            <a:r>
              <a:rPr b="0" lang="en-PH" sz="2800" spc="-1" strike="noStrike">
                <a:latin typeface="Lato"/>
              </a:rPr>
              <a:t>Kapag iisa ang tinutukoy ginagamit ang </a:t>
            </a:r>
            <a:r>
              <a:rPr b="0" lang="en-PH" sz="2800" spc="-1" strike="noStrike">
                <a:highlight>
                  <a:srgbClr val="ffff00"/>
                </a:highlight>
                <a:latin typeface="Lato"/>
              </a:rPr>
              <a:t>ANG</a:t>
            </a:r>
            <a:r>
              <a:rPr b="0" lang="en-PH" sz="2800" spc="-1" strike="noStrike">
                <a:latin typeface="Lato"/>
              </a:rPr>
              <a:t> bilang pananda. Inilalagay ito sa unahan ng pangngalan. Kapag naman higit sa isa,</a:t>
            </a:r>
            <a:endParaRPr b="0" lang="en-PH" sz="2800" spc="-1" strike="noStrike">
              <a:latin typeface="Arial"/>
            </a:endParaRPr>
          </a:p>
          <a:p>
            <a:pPr algn="just">
              <a:lnSpc>
                <a:spcPct val="150000"/>
              </a:lnSpc>
              <a:buNone/>
            </a:pPr>
            <a:r>
              <a:rPr b="0" lang="en-PH" sz="2800" spc="-1" strike="noStrike">
                <a:latin typeface="Lato"/>
              </a:rPr>
              <a:t>ginagamit ang </a:t>
            </a:r>
            <a:r>
              <a:rPr b="0" lang="en-PH" sz="2800" spc="-1" strike="noStrike">
                <a:highlight>
                  <a:srgbClr val="ffff00"/>
                </a:highlight>
                <a:latin typeface="Lato"/>
              </a:rPr>
              <a:t>ANG MGA</a:t>
            </a:r>
            <a:r>
              <a:rPr b="0" lang="en-PH" sz="2800" spc="-1" strike="noStrike">
                <a:latin typeface="Lato"/>
              </a:rPr>
              <a:t>.</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1" name="" descr=""/>
          <p:cNvPicPr/>
          <p:nvPr/>
        </p:nvPicPr>
        <p:blipFill>
          <a:blip r:embed="rId1"/>
          <a:stretch/>
        </p:blipFill>
        <p:spPr>
          <a:xfrm>
            <a:off x="1260000" y="1080000"/>
            <a:ext cx="10031040" cy="46796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
          <p:cNvSpPr/>
          <p:nvPr/>
        </p:nvSpPr>
        <p:spPr>
          <a:xfrm>
            <a:off x="828000" y="315720"/>
            <a:ext cx="9578520" cy="840240"/>
          </a:xfrm>
          <a:prstGeom prst="rect">
            <a:avLst/>
          </a:prstGeom>
          <a:solidFill>
            <a:srgbClr val="fce4ec"/>
          </a:solidFill>
          <a:ln w="76320">
            <a:solidFill>
              <a:srgbClr val="5d4037"/>
            </a:solidFill>
            <a:round/>
          </a:ln>
        </p:spPr>
        <p:style>
          <a:lnRef idx="0"/>
          <a:fillRef idx="0"/>
          <a:effectRef idx="0"/>
          <a:fontRef idx="minor"/>
        </p:style>
        <p:txBody>
          <a:bodyPr lIns="128160" rIns="128160" tIns="83160" bIns="83160" anchor="t">
            <a:noAutofit/>
          </a:bodyPr>
          <a:p>
            <a:pPr algn="ctr">
              <a:lnSpc>
                <a:spcPct val="100000"/>
              </a:lnSpc>
              <a:buNone/>
            </a:pPr>
            <a:r>
              <a:rPr b="1" lang="en-PH" sz="2800" spc="-1" strike="noStrike">
                <a:latin typeface="Lato"/>
              </a:rPr>
              <a:t>Panuto: </a:t>
            </a:r>
            <a:r>
              <a:rPr b="0" lang="en-PH" sz="2800" spc="-1" strike="noStrike">
                <a:latin typeface="Lato"/>
              </a:rPr>
              <a:t>Isulat ang</a:t>
            </a:r>
            <a:r>
              <a:rPr b="0" lang="en-PH" sz="2800" spc="-1" strike="noStrike">
                <a:highlight>
                  <a:srgbClr val="ffff00"/>
                </a:highlight>
                <a:latin typeface="Lato"/>
              </a:rPr>
              <a:t> ANG</a:t>
            </a:r>
            <a:r>
              <a:rPr b="0" lang="en-PH" sz="2800" spc="-1" strike="noStrike">
                <a:latin typeface="Lato"/>
              </a:rPr>
              <a:t> o </a:t>
            </a:r>
            <a:r>
              <a:rPr b="0" lang="en-PH" sz="2800" spc="-1" strike="noStrike">
                <a:highlight>
                  <a:srgbClr val="ffff00"/>
                </a:highlight>
                <a:latin typeface="Lato"/>
              </a:rPr>
              <a:t>ANG MGA</a:t>
            </a:r>
            <a:r>
              <a:rPr b="0" lang="en-PH" sz="2800" spc="-1" strike="noStrike">
                <a:latin typeface="Lato"/>
              </a:rPr>
              <a:t> sa tamang larawan.</a:t>
            </a:r>
            <a:endParaRPr b="0" lang="en-PH" sz="2800" spc="-1" strike="noStrike">
              <a:latin typeface="Arial"/>
            </a:endParaRPr>
          </a:p>
        </p:txBody>
      </p:sp>
      <p:sp>
        <p:nvSpPr>
          <p:cNvPr id="193" name=""/>
          <p:cNvSpPr/>
          <p:nvPr/>
        </p:nvSpPr>
        <p:spPr>
          <a:xfrm>
            <a:off x="900000" y="1980000"/>
            <a:ext cx="4818240" cy="3990960"/>
          </a:xfrm>
          <a:prstGeom prst="rect">
            <a:avLst/>
          </a:prstGeom>
          <a:noFill/>
          <a:ln w="0">
            <a:noFill/>
          </a:ln>
        </p:spPr>
        <p:style>
          <a:lnRef idx="0"/>
          <a:fillRef idx="0"/>
          <a:effectRef idx="0"/>
          <a:fontRef idx="minor"/>
        </p:style>
        <p:txBody>
          <a:bodyPr lIns="90000" rIns="90000" tIns="45000" bIns="45000" anchor="t">
            <a:noAutofit/>
          </a:bodyPr>
          <a:p>
            <a:pPr>
              <a:lnSpc>
                <a:spcPct val="200000"/>
              </a:lnSpc>
              <a:buNone/>
            </a:pPr>
            <a:r>
              <a:rPr b="0" lang="en-PH" sz="2800" spc="-1" strike="noStrike">
                <a:latin typeface="Lato"/>
              </a:rPr>
              <a:t>1. ___________________</a:t>
            </a:r>
            <a:endParaRPr b="0" lang="en-PH" sz="2800" spc="-1" strike="noStrike">
              <a:latin typeface="Arial"/>
            </a:endParaRPr>
          </a:p>
          <a:p>
            <a:pPr>
              <a:lnSpc>
                <a:spcPct val="200000"/>
              </a:lnSpc>
              <a:buNone/>
            </a:pPr>
            <a:endParaRPr b="0" lang="en-PH" sz="2800" spc="-1" strike="noStrike">
              <a:latin typeface="Arial"/>
            </a:endParaRPr>
          </a:p>
          <a:p>
            <a:pPr>
              <a:lnSpc>
                <a:spcPct val="200000"/>
              </a:lnSpc>
              <a:buNone/>
            </a:pPr>
            <a:r>
              <a:rPr b="0" lang="en-PH" sz="2800" spc="-1" strike="noStrike">
                <a:latin typeface="Lato"/>
              </a:rPr>
              <a:t>2. ___________________</a:t>
            </a:r>
            <a:endParaRPr b="0" lang="en-PH" sz="2800" spc="-1" strike="noStrike">
              <a:latin typeface="Arial"/>
            </a:endParaRPr>
          </a:p>
          <a:p>
            <a:pPr>
              <a:lnSpc>
                <a:spcPct val="200000"/>
              </a:lnSpc>
              <a:buNone/>
            </a:pPr>
            <a:endParaRPr b="0" lang="en-PH" sz="2800" spc="-1" strike="noStrike">
              <a:latin typeface="Arial"/>
            </a:endParaRPr>
          </a:p>
          <a:p>
            <a:pPr>
              <a:lnSpc>
                <a:spcPct val="200000"/>
              </a:lnSpc>
              <a:buNone/>
            </a:pPr>
            <a:r>
              <a:rPr b="0" lang="en-PH" sz="2800" spc="-1" strike="noStrike">
                <a:latin typeface="Lato"/>
              </a:rPr>
              <a:t>3. ___________________</a:t>
            </a:r>
            <a:endParaRPr b="0" lang="en-PH" sz="2800" spc="-1" strike="noStrike">
              <a:latin typeface="Arial"/>
            </a:endParaRPr>
          </a:p>
        </p:txBody>
      </p:sp>
      <p:pic>
        <p:nvPicPr>
          <p:cNvPr id="194" name="" descr=""/>
          <p:cNvPicPr/>
          <p:nvPr/>
        </p:nvPicPr>
        <p:blipFill>
          <a:blip r:embed="rId1"/>
          <a:stretch/>
        </p:blipFill>
        <p:spPr>
          <a:xfrm>
            <a:off x="3741480" y="1522080"/>
            <a:ext cx="1298160" cy="1177560"/>
          </a:xfrm>
          <a:prstGeom prst="rect">
            <a:avLst/>
          </a:prstGeom>
          <a:ln w="0">
            <a:noFill/>
          </a:ln>
        </p:spPr>
      </p:pic>
      <p:pic>
        <p:nvPicPr>
          <p:cNvPr id="195" name="" descr=""/>
          <p:cNvPicPr/>
          <p:nvPr/>
        </p:nvPicPr>
        <p:blipFill>
          <a:blip r:embed="rId2"/>
          <a:stretch/>
        </p:blipFill>
        <p:spPr>
          <a:xfrm>
            <a:off x="4140000" y="3060000"/>
            <a:ext cx="4732200" cy="1564560"/>
          </a:xfrm>
          <a:prstGeom prst="rect">
            <a:avLst/>
          </a:prstGeom>
          <a:ln w="0">
            <a:noFill/>
          </a:ln>
        </p:spPr>
      </p:pic>
      <p:pic>
        <p:nvPicPr>
          <p:cNvPr id="196" name="" descr=""/>
          <p:cNvPicPr/>
          <p:nvPr/>
        </p:nvPicPr>
        <p:blipFill>
          <a:blip r:embed="rId3"/>
          <a:stretch/>
        </p:blipFill>
        <p:spPr>
          <a:xfrm>
            <a:off x="4320000" y="4694400"/>
            <a:ext cx="1979640" cy="14252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
          <p:cNvSpPr/>
          <p:nvPr/>
        </p:nvSpPr>
        <p:spPr>
          <a:xfrm>
            <a:off x="1404000" y="2340000"/>
            <a:ext cx="9503640" cy="1515960"/>
          </a:xfrm>
          <a:prstGeom prst="rect">
            <a:avLst/>
          </a:prstGeom>
          <a:solidFill>
            <a:srgbClr val="fce4ec"/>
          </a:solidFill>
          <a:ln w="76320">
            <a:solidFill>
              <a:srgbClr val="9c27b0"/>
            </a:solidFill>
            <a:round/>
          </a:ln>
        </p:spPr>
        <p:style>
          <a:lnRef idx="0"/>
          <a:fillRef idx="0"/>
          <a:effectRef idx="0"/>
          <a:fontRef idx="minor"/>
        </p:style>
        <p:txBody>
          <a:bodyPr lIns="128160" rIns="128160" tIns="83160" bIns="83160" anchor="t">
            <a:noAutofit/>
          </a:bodyPr>
          <a:p>
            <a:pPr algn="ctr">
              <a:lnSpc>
                <a:spcPct val="100000"/>
              </a:lnSpc>
              <a:buNone/>
            </a:pPr>
            <a:r>
              <a:rPr b="0" lang="en-PH" sz="3600" spc="-1" strike="noStrike">
                <a:latin typeface="Lato"/>
              </a:rPr>
              <a:t>Pagbasa ng Salita sa Tulong ng Palatandaang Konpigurasyon</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764000" y="2689560"/>
            <a:ext cx="7840440" cy="873360"/>
          </a:xfrm>
          <a:prstGeom prst="rect">
            <a:avLst/>
          </a:prstGeom>
          <a:solidFill>
            <a:srgbClr val="ede7f6"/>
          </a:solidFill>
          <a:ln w="38160">
            <a:solidFill>
              <a:srgbClr val="ec407a"/>
            </a:solidFill>
            <a:round/>
          </a:ln>
        </p:spPr>
        <p:style>
          <a:lnRef idx="0"/>
          <a:fillRef idx="0"/>
          <a:effectRef idx="0"/>
          <a:fontRef idx="minor"/>
        </p:style>
        <p:txBody>
          <a:bodyPr lIns="109080" rIns="109080" tIns="64080" bIns="64080" anchor="t">
            <a:noAutofit/>
          </a:bodyPr>
          <a:p>
            <a:pPr algn="ctr">
              <a:lnSpc>
                <a:spcPct val="100000"/>
              </a:lnSpc>
              <a:buNone/>
            </a:pPr>
            <a:r>
              <a:rPr b="1" lang="en-PH" sz="4000" spc="-1" strike="noStrike">
                <a:solidFill>
                  <a:srgbClr val="000000"/>
                </a:solidFill>
                <a:latin typeface="Lato"/>
                <a:ea typeface="DejaVu Sans"/>
              </a:rPr>
              <a:t>May Boses Kung Sama-sama</a:t>
            </a:r>
            <a:endParaRPr b="0" lang="en-PH" sz="4000" spc="-1" strike="noStrike">
              <a:latin typeface="Arial"/>
            </a:endParaRPr>
          </a:p>
        </p:txBody>
      </p:sp>
      <p:pic>
        <p:nvPicPr>
          <p:cNvPr id="126" name="" descr=""/>
          <p:cNvPicPr/>
          <p:nvPr/>
        </p:nvPicPr>
        <p:blipFill>
          <a:blip r:embed="rId1"/>
          <a:stretch/>
        </p:blipFill>
        <p:spPr>
          <a:xfrm>
            <a:off x="540000" y="457920"/>
            <a:ext cx="4678920" cy="1957320"/>
          </a:xfrm>
          <a:prstGeom prst="rect">
            <a:avLst/>
          </a:prstGeom>
          <a:ln w="0">
            <a:noFill/>
          </a:ln>
        </p:spPr>
      </p:pic>
      <p:pic>
        <p:nvPicPr>
          <p:cNvPr id="127" name="" descr=""/>
          <p:cNvPicPr/>
          <p:nvPr/>
        </p:nvPicPr>
        <p:blipFill>
          <a:blip r:embed="rId2"/>
          <a:stretch/>
        </p:blipFill>
        <p:spPr>
          <a:xfrm>
            <a:off x="5580000" y="3794040"/>
            <a:ext cx="5038920" cy="2144880"/>
          </a:xfrm>
          <a:prstGeom prst="rect">
            <a:avLst/>
          </a:prstGeom>
          <a:ln w="0">
            <a:noFill/>
          </a:ln>
        </p:spPr>
      </p:pic>
      <p:pic>
        <p:nvPicPr>
          <p:cNvPr id="128" name="" descr=""/>
          <p:cNvPicPr/>
          <p:nvPr/>
        </p:nvPicPr>
        <p:blipFill>
          <a:blip r:embed="rId3"/>
          <a:stretch/>
        </p:blipFill>
        <p:spPr>
          <a:xfrm>
            <a:off x="9739440" y="1080000"/>
            <a:ext cx="1779480" cy="2176560"/>
          </a:xfrm>
          <a:prstGeom prst="rect">
            <a:avLst/>
          </a:prstGeom>
          <a:ln w="0">
            <a:noFill/>
          </a:ln>
        </p:spPr>
      </p:pic>
      <p:pic>
        <p:nvPicPr>
          <p:cNvPr id="129" name="" descr=""/>
          <p:cNvPicPr/>
          <p:nvPr/>
        </p:nvPicPr>
        <p:blipFill>
          <a:blip r:embed="rId4"/>
          <a:stretch/>
        </p:blipFill>
        <p:spPr>
          <a:xfrm>
            <a:off x="900000" y="3760920"/>
            <a:ext cx="1901520" cy="217800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
          <p:cNvSpPr/>
          <p:nvPr/>
        </p:nvSpPr>
        <p:spPr>
          <a:xfrm>
            <a:off x="900000" y="360000"/>
            <a:ext cx="9899640" cy="161964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buNone/>
            </a:pPr>
            <a:r>
              <a:rPr b="0" lang="en-PH" sz="2800" spc="-1" strike="noStrike">
                <a:latin typeface="Lato"/>
              </a:rPr>
              <a:t>	</a:t>
            </a:r>
            <a:r>
              <a:rPr b="0" lang="en-PH" sz="2800" spc="-1" strike="noStrike">
                <a:latin typeface="Lato"/>
              </a:rPr>
              <a:t>Sabayan ang guro sa pagbasa ng mga sumusunod na salita. Sundan ang palatandaan para sa tamang bigkas.</a:t>
            </a:r>
            <a:endParaRPr b="0" lang="en-PH" sz="2800" spc="-1" strike="noStrike">
              <a:latin typeface="Arial"/>
            </a:endParaRPr>
          </a:p>
        </p:txBody>
      </p:sp>
      <p:sp>
        <p:nvSpPr>
          <p:cNvPr id="199" name=""/>
          <p:cNvSpPr/>
          <p:nvPr/>
        </p:nvSpPr>
        <p:spPr>
          <a:xfrm>
            <a:off x="2952000" y="1800000"/>
            <a:ext cx="5759640" cy="2011320"/>
          </a:xfrm>
          <a:prstGeom prst="rect">
            <a:avLst/>
          </a:prstGeom>
          <a:noFill/>
          <a:ln w="0">
            <a:noFill/>
          </a:ln>
        </p:spPr>
        <p:style>
          <a:lnRef idx="0"/>
          <a:fillRef idx="0"/>
          <a:effectRef idx="0"/>
          <a:fontRef idx="minor"/>
        </p:style>
        <p:txBody>
          <a:bodyPr lIns="90000" rIns="90000" tIns="45000" bIns="45000" anchor="t">
            <a:noAutofit/>
          </a:bodyPr>
          <a:p>
            <a:pPr algn="just">
              <a:lnSpc>
                <a:spcPct val="150000"/>
              </a:lnSpc>
              <a:buNone/>
            </a:pP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mabilis na bigkas</a:t>
            </a:r>
            <a:endParaRPr b="0" lang="en-PH" sz="2800" spc="-1" strike="noStrike">
              <a:latin typeface="Arial"/>
            </a:endParaRPr>
          </a:p>
          <a:p>
            <a:pPr algn="just">
              <a:lnSpc>
                <a:spcPct val="150000"/>
              </a:lnSpc>
              <a:buNone/>
            </a:pP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mahabang bigkas</a:t>
            </a:r>
            <a:endParaRPr b="0" lang="en-PH" sz="2800" spc="-1" strike="noStrike">
              <a:latin typeface="Arial"/>
            </a:endParaRPr>
          </a:p>
          <a:p>
            <a:pPr algn="just">
              <a:lnSpc>
                <a:spcPct val="150000"/>
              </a:lnSpc>
              <a:buNone/>
            </a:pPr>
            <a:r>
              <a:rPr b="0" lang="en-PH" sz="2800" spc="-1" strike="noStrike">
                <a:latin typeface="Lato"/>
              </a:rPr>
              <a:t>	</a:t>
            </a:r>
            <a:r>
              <a:rPr b="0" lang="en-PH" sz="2800" spc="-1" strike="noStrike">
                <a:latin typeface="Lato"/>
              </a:rPr>
              <a:t>— — </a:t>
            </a:r>
            <a:r>
              <a:rPr b="0" lang="en-PH" sz="2800" spc="-1" strike="noStrike">
                <a:latin typeface="Lato"/>
              </a:rPr>
              <a:t>	</a:t>
            </a:r>
            <a:r>
              <a:rPr b="0" lang="en-PH" sz="2800" spc="-1" strike="noStrike">
                <a:latin typeface="Lato"/>
              </a:rPr>
              <a:t>	</a:t>
            </a:r>
            <a:r>
              <a:rPr b="0" lang="en-PH" sz="2800" spc="-1" strike="noStrike">
                <a:latin typeface="Lato"/>
              </a:rPr>
              <a:t>– </a:t>
            </a:r>
            <a:r>
              <a:rPr b="0" lang="en-PH" sz="2800" spc="-1" strike="noStrike">
                <a:latin typeface="Lato"/>
              </a:rPr>
              <a:t>mas mahabang bigkas</a:t>
            </a:r>
            <a:endParaRPr b="0" lang="en-PH" sz="2800" spc="-1" strike="noStrike">
              <a:latin typeface="Arial"/>
            </a:endParaRPr>
          </a:p>
        </p:txBody>
      </p:sp>
      <p:sp>
        <p:nvSpPr>
          <p:cNvPr id="200" name=""/>
          <p:cNvSpPr/>
          <p:nvPr/>
        </p:nvSpPr>
        <p:spPr>
          <a:xfrm>
            <a:off x="569880" y="3580920"/>
            <a:ext cx="7529760" cy="2651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800" spc="-1" strike="noStrike">
                <a:latin typeface="Lato"/>
              </a:rPr>
              <a:t>BAR – KA – DA</a:t>
            </a:r>
            <a:endParaRPr b="0" lang="en-PH" sz="2800" spc="-1" strike="noStrike">
              <a:latin typeface="Arial"/>
            </a:endParaRPr>
          </a:p>
          <a:p>
            <a:pPr>
              <a:lnSpc>
                <a:spcPct val="100000"/>
              </a:lnSpc>
              <a:buNone/>
            </a:pPr>
            <a:r>
              <a:rPr b="0" lang="en-PH" sz="2800" spc="-1" strike="noStrike">
                <a:latin typeface="Lato"/>
              </a:rPr>
              <a:t>• — —</a:t>
            </a:r>
            <a:endParaRPr b="0" lang="en-PH" sz="2800" spc="-1" strike="noStrike">
              <a:latin typeface="Arial"/>
            </a:endParaRPr>
          </a:p>
          <a:p>
            <a:pPr>
              <a:lnSpc>
                <a:spcPct val="100000"/>
              </a:lnSpc>
              <a:buNone/>
            </a:pPr>
            <a:r>
              <a:rPr b="0" lang="en-PH" sz="2800" spc="-1" strike="noStrike">
                <a:latin typeface="Lato"/>
              </a:rPr>
              <a:t>MA – TU – TO</a:t>
            </a:r>
            <a:endParaRPr b="0" lang="en-PH" sz="2800" spc="-1" strike="noStrike">
              <a:latin typeface="Arial"/>
            </a:endParaRPr>
          </a:p>
          <a:p>
            <a:pPr>
              <a:lnSpc>
                <a:spcPct val="100000"/>
              </a:lnSpc>
              <a:buNone/>
            </a:pPr>
            <a:r>
              <a:rPr b="0" lang="en-PH" sz="2800" spc="-1" strike="noStrike">
                <a:latin typeface="Lato"/>
              </a:rPr>
              <a:t>— • •</a:t>
            </a:r>
            <a:endParaRPr b="0" lang="en-PH" sz="2800" spc="-1" strike="noStrike">
              <a:latin typeface="Arial"/>
            </a:endParaRPr>
          </a:p>
          <a:p>
            <a:pPr>
              <a:lnSpc>
                <a:spcPct val="100000"/>
              </a:lnSpc>
              <a:buNone/>
            </a:pPr>
            <a:r>
              <a:rPr b="0" lang="en-PH" sz="2800" spc="-1" strike="noStrike">
                <a:latin typeface="Lato"/>
              </a:rPr>
              <a:t>MAG – KA – IN – TIN – DI – HAN</a:t>
            </a:r>
            <a:endParaRPr b="0" lang="en-PH" sz="2800" spc="-1" strike="noStrike">
              <a:latin typeface="Arial"/>
            </a:endParaRPr>
          </a:p>
          <a:p>
            <a:pPr>
              <a:lnSpc>
                <a:spcPct val="100000"/>
              </a:lnSpc>
              <a:buNone/>
            </a:pPr>
            <a:r>
              <a:rPr b="0" lang="en-PH" sz="2800" spc="-1" strike="noStrike">
                <a:latin typeface="Lato"/>
              </a:rPr>
              <a:t>• — • • • •</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
          <p:cNvSpPr txBox="1"/>
          <p:nvPr/>
        </p:nvSpPr>
        <p:spPr>
          <a:xfrm>
            <a:off x="540000" y="297360"/>
            <a:ext cx="10080000" cy="962640"/>
          </a:xfrm>
          <a:prstGeom prst="rect">
            <a:avLst/>
          </a:prstGeom>
          <a:noFill/>
          <a:ln w="0">
            <a:noFill/>
          </a:ln>
        </p:spPr>
        <p:txBody>
          <a:bodyPr lIns="90000" rIns="90000" tIns="45000" bIns="45000" anchor="t">
            <a:noAutofit/>
          </a:bodyPr>
          <a:p>
            <a:pPr algn="ctr">
              <a:buNone/>
            </a:pPr>
            <a:r>
              <a:rPr b="0" lang="en-PH" sz="2800" spc="-1" strike="noStrike">
                <a:latin typeface="Lato"/>
              </a:rPr>
              <a:t>Baybayin ang mga salitang katumbas ng larawan sa ibaba. Gawing gabay ang pagbigkas ng guro sa mga salita.</a:t>
            </a:r>
            <a:endParaRPr b="0" lang="en-PH" sz="2800" spc="-1" strike="noStrike">
              <a:latin typeface="Lato"/>
            </a:endParaRPr>
          </a:p>
        </p:txBody>
      </p:sp>
      <p:pic>
        <p:nvPicPr>
          <p:cNvPr id="202" name="" descr=""/>
          <p:cNvPicPr/>
          <p:nvPr/>
        </p:nvPicPr>
        <p:blipFill>
          <a:blip r:embed="rId1"/>
          <a:stretch/>
        </p:blipFill>
        <p:spPr>
          <a:xfrm>
            <a:off x="360000" y="1620000"/>
            <a:ext cx="3600000" cy="4024080"/>
          </a:xfrm>
          <a:prstGeom prst="rect">
            <a:avLst/>
          </a:prstGeom>
          <a:ln w="0">
            <a:noFill/>
          </a:ln>
        </p:spPr>
      </p:pic>
      <p:pic>
        <p:nvPicPr>
          <p:cNvPr id="203" name="" descr=""/>
          <p:cNvPicPr/>
          <p:nvPr/>
        </p:nvPicPr>
        <p:blipFill>
          <a:blip r:embed="rId2"/>
          <a:stretch/>
        </p:blipFill>
        <p:spPr>
          <a:xfrm>
            <a:off x="4140000" y="1620000"/>
            <a:ext cx="3600000" cy="4140000"/>
          </a:xfrm>
          <a:prstGeom prst="rect">
            <a:avLst/>
          </a:prstGeom>
          <a:ln w="0">
            <a:noFill/>
          </a:ln>
        </p:spPr>
      </p:pic>
      <p:pic>
        <p:nvPicPr>
          <p:cNvPr id="204" name="" descr=""/>
          <p:cNvPicPr/>
          <p:nvPr/>
        </p:nvPicPr>
        <p:blipFill>
          <a:blip r:embed="rId3"/>
          <a:stretch/>
        </p:blipFill>
        <p:spPr>
          <a:xfrm>
            <a:off x="7709760" y="1581120"/>
            <a:ext cx="4170240" cy="38804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
          <p:cNvSpPr/>
          <p:nvPr/>
        </p:nvSpPr>
        <p:spPr>
          <a:xfrm>
            <a:off x="540000" y="1053360"/>
            <a:ext cx="11158920" cy="11415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2800" spc="-1" strike="noStrike">
                <a:solidFill>
                  <a:srgbClr val="000000"/>
                </a:solidFill>
                <a:latin typeface="Lato"/>
                <a:ea typeface="DejaVu Sans"/>
              </a:rPr>
              <a:t>	</a:t>
            </a:r>
            <a:r>
              <a:rPr b="0" lang="en-PH" sz="2800" spc="-1" strike="noStrike">
                <a:solidFill>
                  <a:srgbClr val="000000"/>
                </a:solidFill>
                <a:latin typeface="Lato"/>
                <a:ea typeface="DejaVu Sans"/>
              </a:rPr>
              <a:t>Sina </a:t>
            </a:r>
            <a:r>
              <a:rPr b="0" lang="en-PH" sz="2800" spc="-1" strike="noStrike">
                <a:solidFill>
                  <a:srgbClr val="000000"/>
                </a:solidFill>
                <a:highlight>
                  <a:srgbClr val="ffff00"/>
                </a:highlight>
                <a:latin typeface="Lato"/>
                <a:ea typeface="DejaVu Sans"/>
              </a:rPr>
              <a:t>A, E, I, O, at U </a:t>
            </a:r>
            <a:r>
              <a:rPr b="0" lang="en-PH" sz="2800" spc="-1" strike="noStrike">
                <a:solidFill>
                  <a:srgbClr val="000000"/>
                </a:solidFill>
                <a:latin typeface="Lato"/>
                <a:ea typeface="DejaVu Sans"/>
              </a:rPr>
              <a:t>ang pinakasikat na barkada sa bayan ng mga letra. Lahat ay humahanga sa lakas ng kanilang mga tinig.</a:t>
            </a:r>
            <a:endParaRPr b="0" lang="en-PH" sz="2800" spc="-1" strike="noStrike">
              <a:latin typeface="Arial"/>
            </a:endParaRPr>
          </a:p>
        </p:txBody>
      </p:sp>
      <p:pic>
        <p:nvPicPr>
          <p:cNvPr id="131" name="" descr=""/>
          <p:cNvPicPr/>
          <p:nvPr/>
        </p:nvPicPr>
        <p:blipFill>
          <a:blip r:embed="rId1"/>
          <a:stretch/>
        </p:blipFill>
        <p:spPr>
          <a:xfrm>
            <a:off x="1909800" y="2700000"/>
            <a:ext cx="3129120" cy="3232440"/>
          </a:xfrm>
          <a:prstGeom prst="rect">
            <a:avLst/>
          </a:prstGeom>
          <a:ln w="0">
            <a:noFill/>
          </a:ln>
        </p:spPr>
      </p:pic>
      <p:pic>
        <p:nvPicPr>
          <p:cNvPr id="132" name="" descr=""/>
          <p:cNvPicPr/>
          <p:nvPr/>
        </p:nvPicPr>
        <p:blipFill>
          <a:blip r:embed="rId2"/>
          <a:stretch/>
        </p:blipFill>
        <p:spPr>
          <a:xfrm>
            <a:off x="6738120" y="2700000"/>
            <a:ext cx="3520800" cy="3263760"/>
          </a:xfrm>
          <a:prstGeom prst="rect">
            <a:avLst/>
          </a:prstGeom>
          <a:ln w="0">
            <a:noFill/>
          </a:ln>
        </p:spPr>
      </p:pic>
      <p:sp>
        <p:nvSpPr>
          <p:cNvPr id="133" name=""/>
          <p:cNvSpPr/>
          <p:nvPr/>
        </p:nvSpPr>
        <p:spPr>
          <a:xfrm>
            <a:off x="481320" y="2196000"/>
            <a:ext cx="1497600" cy="1042920"/>
          </a:xfrm>
          <a:prstGeom prst="wedgeEllipseCallout">
            <a:avLst>
              <a:gd name="adj1" fmla="val 53574"/>
              <a:gd name="adj2" fmla="val 60064"/>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Eeeee...</a:t>
            </a:r>
            <a:endParaRPr b="0" lang="en-PH" sz="2000" spc="-1" strike="noStrike">
              <a:latin typeface="Arial"/>
            </a:endParaRPr>
          </a:p>
        </p:txBody>
      </p:sp>
      <p:sp>
        <p:nvSpPr>
          <p:cNvPr id="134" name=""/>
          <p:cNvSpPr/>
          <p:nvPr/>
        </p:nvSpPr>
        <p:spPr>
          <a:xfrm>
            <a:off x="9841320" y="1656000"/>
            <a:ext cx="1497600" cy="1042920"/>
          </a:xfrm>
          <a:prstGeom prst="wedgeEllipseCallout">
            <a:avLst>
              <a:gd name="adj1" fmla="val -57754"/>
              <a:gd name="adj2" fmla="val 80365"/>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Iiiiii...</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
          <p:cNvSpPr/>
          <p:nvPr/>
        </p:nvSpPr>
        <p:spPr>
          <a:xfrm>
            <a:off x="540000" y="4973400"/>
            <a:ext cx="11338920" cy="12783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2600" spc="-1" strike="noStrike">
                <a:solidFill>
                  <a:srgbClr val="000000"/>
                </a:solidFill>
                <a:latin typeface="Lato"/>
                <a:ea typeface="DejaVu Sans"/>
              </a:rPr>
              <a:t>	</a:t>
            </a:r>
            <a:r>
              <a:rPr b="0" lang="en-PH" sz="2600" spc="-1" strike="noStrike">
                <a:solidFill>
                  <a:srgbClr val="000000"/>
                </a:solidFill>
                <a:latin typeface="Lato"/>
                <a:ea typeface="DejaVu Sans"/>
              </a:rPr>
              <a:t>Habang patuloy na nagiging mayabang sina A, E, I, O, at U ay siyang patuloy naman na paghihirap ng ibang letra. </a:t>
            </a:r>
            <a:endParaRPr b="0" lang="en-PH" sz="2600" spc="-1" strike="noStrike">
              <a:latin typeface="Arial"/>
            </a:endParaRPr>
          </a:p>
          <a:p>
            <a:pPr algn="just">
              <a:lnSpc>
                <a:spcPct val="100000"/>
              </a:lnSpc>
              <a:buNone/>
            </a:pPr>
            <a:r>
              <a:rPr b="0" lang="en-PH" sz="2600" spc="-1" strike="noStrike">
                <a:solidFill>
                  <a:srgbClr val="000000"/>
                </a:solidFill>
                <a:latin typeface="Lato"/>
                <a:ea typeface="DejaVu Sans"/>
              </a:rPr>
              <a:t>	</a:t>
            </a:r>
            <a:r>
              <a:rPr b="0" lang="en-PH" sz="2600" spc="-1" strike="noStrike">
                <a:solidFill>
                  <a:srgbClr val="000000"/>
                </a:solidFill>
                <a:latin typeface="Lato"/>
                <a:ea typeface="DejaVu Sans"/>
              </a:rPr>
              <a:t>Hindi nila masabi ang gusto nilang sabihin.</a:t>
            </a:r>
            <a:endParaRPr b="0" lang="en-PH" sz="2600" spc="-1" strike="noStrike">
              <a:latin typeface="Arial"/>
            </a:endParaRPr>
          </a:p>
        </p:txBody>
      </p:sp>
      <p:pic>
        <p:nvPicPr>
          <p:cNvPr id="136" name="" descr=""/>
          <p:cNvPicPr/>
          <p:nvPr/>
        </p:nvPicPr>
        <p:blipFill>
          <a:blip r:embed="rId1"/>
          <a:stretch/>
        </p:blipFill>
        <p:spPr>
          <a:xfrm>
            <a:off x="2359440" y="360000"/>
            <a:ext cx="1779480" cy="2176560"/>
          </a:xfrm>
          <a:prstGeom prst="rect">
            <a:avLst/>
          </a:prstGeom>
          <a:ln w="0">
            <a:noFill/>
          </a:ln>
        </p:spPr>
      </p:pic>
      <p:pic>
        <p:nvPicPr>
          <p:cNvPr id="137" name="" descr=""/>
          <p:cNvPicPr/>
          <p:nvPr/>
        </p:nvPicPr>
        <p:blipFill>
          <a:blip r:embed="rId2"/>
          <a:stretch/>
        </p:blipFill>
        <p:spPr>
          <a:xfrm>
            <a:off x="1800000" y="2880000"/>
            <a:ext cx="3159360" cy="2011680"/>
          </a:xfrm>
          <a:prstGeom prst="rect">
            <a:avLst/>
          </a:prstGeom>
          <a:ln w="0">
            <a:noFill/>
          </a:ln>
        </p:spPr>
      </p:pic>
      <p:pic>
        <p:nvPicPr>
          <p:cNvPr id="138" name="" descr=""/>
          <p:cNvPicPr/>
          <p:nvPr/>
        </p:nvPicPr>
        <p:blipFill>
          <a:blip r:embed="rId3"/>
          <a:stretch/>
        </p:blipFill>
        <p:spPr>
          <a:xfrm>
            <a:off x="7200000" y="1075680"/>
            <a:ext cx="2868120" cy="3423240"/>
          </a:xfrm>
          <a:prstGeom prst="rect">
            <a:avLst/>
          </a:prstGeom>
          <a:ln w="0">
            <a:noFill/>
          </a:ln>
        </p:spPr>
      </p:pic>
      <p:sp>
        <p:nvSpPr>
          <p:cNvPr id="139" name=""/>
          <p:cNvSpPr/>
          <p:nvPr/>
        </p:nvSpPr>
        <p:spPr>
          <a:xfrm>
            <a:off x="481320" y="180000"/>
            <a:ext cx="1497600" cy="1042920"/>
          </a:xfrm>
          <a:prstGeom prst="wedgeEllipseCallout">
            <a:avLst>
              <a:gd name="adj1" fmla="val 53574"/>
              <a:gd name="adj2" fmla="val 60064"/>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Oo...</a:t>
            </a:r>
            <a:endParaRPr b="0" lang="en-PH" sz="2000" spc="-1" strike="noStrike">
              <a:latin typeface="Arial"/>
            </a:endParaRPr>
          </a:p>
        </p:txBody>
      </p:sp>
      <p:sp>
        <p:nvSpPr>
          <p:cNvPr id="140" name=""/>
          <p:cNvSpPr/>
          <p:nvPr/>
        </p:nvSpPr>
        <p:spPr>
          <a:xfrm>
            <a:off x="508320" y="2248920"/>
            <a:ext cx="1497600" cy="1042920"/>
          </a:xfrm>
          <a:prstGeom prst="wedgeEllipseCallout">
            <a:avLst>
              <a:gd name="adj1" fmla="val 53574"/>
              <a:gd name="adj2" fmla="val 60064"/>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s--</a:t>
            </a:r>
            <a:endParaRPr b="0" lang="en-PH" sz="2000" spc="-1" strike="noStrike">
              <a:latin typeface="Arial"/>
            </a:endParaRPr>
          </a:p>
        </p:txBody>
      </p:sp>
      <p:sp>
        <p:nvSpPr>
          <p:cNvPr id="141" name=""/>
          <p:cNvSpPr/>
          <p:nvPr/>
        </p:nvSpPr>
        <p:spPr>
          <a:xfrm>
            <a:off x="6300000" y="216000"/>
            <a:ext cx="1497600" cy="1042920"/>
          </a:xfrm>
          <a:prstGeom prst="wedgeEllipseCallout">
            <a:avLst>
              <a:gd name="adj1" fmla="val 53574"/>
              <a:gd name="adj2" fmla="val 60064"/>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Aaaa...</a:t>
            </a:r>
            <a:endParaRPr b="0" lang="en-PH" sz="2000" spc="-1" strike="noStrike">
              <a:latin typeface="Arial"/>
            </a:endParaRPr>
          </a:p>
        </p:txBody>
      </p:sp>
      <p:sp>
        <p:nvSpPr>
          <p:cNvPr id="142" name=""/>
          <p:cNvSpPr/>
          <p:nvPr/>
        </p:nvSpPr>
        <p:spPr>
          <a:xfrm>
            <a:off x="9301320" y="1296000"/>
            <a:ext cx="1497600" cy="1042920"/>
          </a:xfrm>
          <a:prstGeom prst="wedgeEllipseCallout">
            <a:avLst>
              <a:gd name="adj1" fmla="val -23921"/>
              <a:gd name="adj2" fmla="val 88157"/>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b--</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
          <p:cNvSpPr/>
          <p:nvPr/>
        </p:nvSpPr>
        <p:spPr>
          <a:xfrm>
            <a:off x="458640" y="180000"/>
            <a:ext cx="10160280" cy="9432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2800" spc="-1" strike="noStrike">
                <a:solidFill>
                  <a:srgbClr val="000000"/>
                </a:solidFill>
                <a:latin typeface="Lato"/>
                <a:ea typeface="DejaVu Sans"/>
              </a:rPr>
              <a:t>	</a:t>
            </a:r>
            <a:r>
              <a:rPr b="0" lang="en-PH" sz="2800" spc="-1" strike="noStrike">
                <a:solidFill>
                  <a:srgbClr val="000000"/>
                </a:solidFill>
                <a:latin typeface="Lato"/>
                <a:ea typeface="DejaVu Sans"/>
              </a:rPr>
              <a:t>Hanggang sa matutong gumamit ng kilos ang ibang mga letra upang magkaintindihan.</a:t>
            </a:r>
            <a:endParaRPr b="0" lang="en-PH" sz="2800" spc="-1" strike="noStrike">
              <a:latin typeface="Arial"/>
            </a:endParaRPr>
          </a:p>
        </p:txBody>
      </p:sp>
      <p:pic>
        <p:nvPicPr>
          <p:cNvPr id="144" name="" descr=""/>
          <p:cNvPicPr/>
          <p:nvPr/>
        </p:nvPicPr>
        <p:blipFill>
          <a:blip r:embed="rId1"/>
          <a:srcRect l="17407" t="6149" r="0" b="7732"/>
          <a:stretch/>
        </p:blipFill>
        <p:spPr>
          <a:xfrm>
            <a:off x="1620000" y="1440000"/>
            <a:ext cx="1554480" cy="2518560"/>
          </a:xfrm>
          <a:prstGeom prst="rect">
            <a:avLst/>
          </a:prstGeom>
          <a:ln w="0">
            <a:noFill/>
          </a:ln>
        </p:spPr>
      </p:pic>
      <p:pic>
        <p:nvPicPr>
          <p:cNvPr id="145" name="" descr=""/>
          <p:cNvPicPr/>
          <p:nvPr/>
        </p:nvPicPr>
        <p:blipFill>
          <a:blip r:embed="rId2"/>
          <a:stretch/>
        </p:blipFill>
        <p:spPr>
          <a:xfrm>
            <a:off x="2350800" y="4317480"/>
            <a:ext cx="1968120" cy="1801440"/>
          </a:xfrm>
          <a:prstGeom prst="rect">
            <a:avLst/>
          </a:prstGeom>
          <a:ln w="0">
            <a:noFill/>
          </a:ln>
        </p:spPr>
      </p:pic>
      <p:pic>
        <p:nvPicPr>
          <p:cNvPr id="146" name="" descr=""/>
          <p:cNvPicPr/>
          <p:nvPr/>
        </p:nvPicPr>
        <p:blipFill>
          <a:blip r:embed="rId3"/>
          <a:stretch/>
        </p:blipFill>
        <p:spPr>
          <a:xfrm>
            <a:off x="5040000" y="2140920"/>
            <a:ext cx="1901520" cy="2178000"/>
          </a:xfrm>
          <a:prstGeom prst="rect">
            <a:avLst/>
          </a:prstGeom>
          <a:ln w="0">
            <a:noFill/>
          </a:ln>
        </p:spPr>
      </p:pic>
      <p:pic>
        <p:nvPicPr>
          <p:cNvPr id="147" name="" descr=""/>
          <p:cNvPicPr/>
          <p:nvPr/>
        </p:nvPicPr>
        <p:blipFill>
          <a:blip r:embed="rId4"/>
          <a:stretch/>
        </p:blipFill>
        <p:spPr>
          <a:xfrm>
            <a:off x="9084240" y="1980000"/>
            <a:ext cx="1534680" cy="1808640"/>
          </a:xfrm>
          <a:prstGeom prst="rect">
            <a:avLst/>
          </a:prstGeom>
          <a:ln w="0">
            <a:noFill/>
          </a:ln>
        </p:spPr>
      </p:pic>
      <p:pic>
        <p:nvPicPr>
          <p:cNvPr id="148" name="" descr=""/>
          <p:cNvPicPr/>
          <p:nvPr/>
        </p:nvPicPr>
        <p:blipFill>
          <a:blip r:embed="rId5"/>
          <a:stretch/>
        </p:blipFill>
        <p:spPr>
          <a:xfrm>
            <a:off x="8576280" y="4260240"/>
            <a:ext cx="1682640" cy="1678680"/>
          </a:xfrm>
          <a:prstGeom prst="rect">
            <a:avLst/>
          </a:prstGeom>
          <a:ln w="0">
            <a:noFill/>
          </a:ln>
        </p:spPr>
      </p:pic>
      <p:sp>
        <p:nvSpPr>
          <p:cNvPr id="149" name=""/>
          <p:cNvSpPr/>
          <p:nvPr/>
        </p:nvSpPr>
        <p:spPr>
          <a:xfrm>
            <a:off x="301320" y="1080000"/>
            <a:ext cx="1497600" cy="1042920"/>
          </a:xfrm>
          <a:prstGeom prst="wedgeEllipseCallout">
            <a:avLst>
              <a:gd name="adj1" fmla="val 53574"/>
              <a:gd name="adj2" fmla="val 60064"/>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Oo.</a:t>
            </a:r>
            <a:endParaRPr b="0" lang="en-PH" sz="2000" spc="-1" strike="noStrike">
              <a:latin typeface="Arial"/>
            </a:endParaRPr>
          </a:p>
        </p:txBody>
      </p:sp>
      <p:sp>
        <p:nvSpPr>
          <p:cNvPr id="150" name=""/>
          <p:cNvSpPr/>
          <p:nvPr/>
        </p:nvSpPr>
        <p:spPr>
          <a:xfrm>
            <a:off x="720000" y="3636000"/>
            <a:ext cx="1688760" cy="1042920"/>
          </a:xfrm>
          <a:prstGeom prst="wedgeEllipseCallout">
            <a:avLst>
              <a:gd name="adj1" fmla="val 53875"/>
              <a:gd name="adj2" fmla="val 47759"/>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Paalam.</a:t>
            </a:r>
            <a:endParaRPr b="0" lang="en-PH" sz="2000" spc="-1" strike="noStrike">
              <a:latin typeface="Arial"/>
            </a:endParaRPr>
          </a:p>
        </p:txBody>
      </p:sp>
      <p:sp>
        <p:nvSpPr>
          <p:cNvPr id="151" name=""/>
          <p:cNvSpPr/>
          <p:nvPr/>
        </p:nvSpPr>
        <p:spPr>
          <a:xfrm>
            <a:off x="5580000" y="900000"/>
            <a:ext cx="1497600" cy="1042920"/>
          </a:xfrm>
          <a:prstGeom prst="wedgeEllipseCallout">
            <a:avLst>
              <a:gd name="adj1" fmla="val -29375"/>
              <a:gd name="adj2" fmla="val 78606"/>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Doon</a:t>
            </a:r>
            <a:endParaRPr b="0" lang="en-PH" sz="2000" spc="-1" strike="noStrike">
              <a:latin typeface="Arial"/>
            </a:endParaRPr>
          </a:p>
        </p:txBody>
      </p:sp>
      <p:sp>
        <p:nvSpPr>
          <p:cNvPr id="152" name=""/>
          <p:cNvSpPr/>
          <p:nvPr/>
        </p:nvSpPr>
        <p:spPr>
          <a:xfrm>
            <a:off x="8100000" y="720000"/>
            <a:ext cx="1978920" cy="1042920"/>
          </a:xfrm>
          <a:prstGeom prst="wedgeEllipseCallout">
            <a:avLst>
              <a:gd name="adj1" fmla="val 26254"/>
              <a:gd name="adj2" fmla="val 71300"/>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Alam ko na.</a:t>
            </a:r>
            <a:endParaRPr b="0" lang="en-PH" sz="2000" spc="-1" strike="noStrike">
              <a:latin typeface="Arial"/>
            </a:endParaRPr>
          </a:p>
        </p:txBody>
      </p:sp>
      <p:sp>
        <p:nvSpPr>
          <p:cNvPr id="153" name=""/>
          <p:cNvSpPr/>
          <p:nvPr/>
        </p:nvSpPr>
        <p:spPr>
          <a:xfrm>
            <a:off x="7077600" y="3816000"/>
            <a:ext cx="1497600" cy="1042920"/>
          </a:xfrm>
          <a:prstGeom prst="wedgeEllipseCallout">
            <a:avLst>
              <a:gd name="adj1" fmla="val 53574"/>
              <a:gd name="adj2" fmla="val 60064"/>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Ayos!</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 descr=""/>
          <p:cNvPicPr/>
          <p:nvPr/>
        </p:nvPicPr>
        <p:blipFill>
          <a:blip r:embed="rId1"/>
          <a:stretch/>
        </p:blipFill>
        <p:spPr>
          <a:xfrm>
            <a:off x="4680000" y="1368000"/>
            <a:ext cx="7366680" cy="4210920"/>
          </a:xfrm>
          <a:prstGeom prst="rect">
            <a:avLst/>
          </a:prstGeom>
          <a:ln w="0">
            <a:noFill/>
          </a:ln>
        </p:spPr>
      </p:pic>
      <p:sp>
        <p:nvSpPr>
          <p:cNvPr id="155" name=""/>
          <p:cNvSpPr/>
          <p:nvPr/>
        </p:nvSpPr>
        <p:spPr>
          <a:xfrm>
            <a:off x="360000" y="294120"/>
            <a:ext cx="4318920" cy="563976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0" lang="en-PH" sz="2800" spc="-1" strike="noStrike">
                <a:solidFill>
                  <a:srgbClr val="000000"/>
                </a:solidFill>
                <a:latin typeface="Lato"/>
                <a:ea typeface="DejaVu Sans"/>
              </a:rPr>
              <a:t>	</a:t>
            </a:r>
            <a:r>
              <a:rPr b="0" lang="en-PH" sz="2800" spc="-1" strike="noStrike">
                <a:solidFill>
                  <a:srgbClr val="000000"/>
                </a:solidFill>
                <a:latin typeface="Lato"/>
                <a:ea typeface="DejaVu Sans"/>
              </a:rPr>
              <a:t>Laking pagtataka nila A, E, I, O, at U nang makita ang mga nangyayari.</a:t>
            </a:r>
            <a:endParaRPr b="0" lang="en-PH" sz="2800" spc="-1" strike="noStrike">
              <a:latin typeface="Arial"/>
            </a:endParaRPr>
          </a:p>
          <a:p>
            <a:pPr>
              <a:lnSpc>
                <a:spcPct val="100000"/>
              </a:lnSpc>
              <a:buNone/>
            </a:pPr>
            <a:endParaRPr b="0" lang="en-PH" sz="2800" spc="-1" strike="noStrike">
              <a:latin typeface="Arial"/>
            </a:endParaRPr>
          </a:p>
          <a:p>
            <a:pPr algn="just">
              <a:lnSpc>
                <a:spcPct val="150000"/>
              </a:lnSpc>
              <a:buNone/>
            </a:pPr>
            <a:r>
              <a:rPr b="0" lang="en-PH" sz="2800" spc="-1" strike="noStrike">
                <a:solidFill>
                  <a:srgbClr val="000000"/>
                </a:solidFill>
                <a:latin typeface="Lato"/>
                <a:ea typeface="DejaVu Sans"/>
              </a:rPr>
              <a:t>	</a:t>
            </a:r>
            <a:r>
              <a:rPr b="0" lang="en-PH" sz="2800" spc="-1" strike="noStrike">
                <a:solidFill>
                  <a:srgbClr val="000000"/>
                </a:solidFill>
                <a:latin typeface="Lato"/>
                <a:ea typeface="DejaVu Sans"/>
              </a:rPr>
              <a:t>Natakot sila dahil nagkakaintindihan na ang</a:t>
            </a:r>
            <a:endParaRPr b="0" lang="en-PH" sz="2800" spc="-1" strike="noStrike">
              <a:latin typeface="Arial"/>
            </a:endParaRPr>
          </a:p>
          <a:p>
            <a:pPr algn="just">
              <a:lnSpc>
                <a:spcPct val="150000"/>
              </a:lnSpc>
              <a:buNone/>
            </a:pPr>
            <a:r>
              <a:rPr b="0" lang="en-PH" sz="2800" spc="-1" strike="noStrike">
                <a:solidFill>
                  <a:srgbClr val="000000"/>
                </a:solidFill>
                <a:latin typeface="Lato"/>
                <a:ea typeface="DejaVu Sans"/>
              </a:rPr>
              <a:t>ibang mga letra. Hindi na nila mapaglalaruan ang mga ito.</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
          <p:cNvSpPr/>
          <p:nvPr/>
        </p:nvSpPr>
        <p:spPr>
          <a:xfrm>
            <a:off x="360000" y="181800"/>
            <a:ext cx="10258920" cy="10771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2800" spc="-1" strike="noStrike">
                <a:solidFill>
                  <a:srgbClr val="000000"/>
                </a:solidFill>
                <a:latin typeface="Lato"/>
                <a:ea typeface="DejaVu Sans"/>
              </a:rPr>
              <a:t>	</a:t>
            </a:r>
            <a:r>
              <a:rPr b="0" lang="en-PH" sz="2800" spc="-1" strike="noStrike">
                <a:solidFill>
                  <a:srgbClr val="000000"/>
                </a:solidFill>
                <a:latin typeface="Lato"/>
                <a:ea typeface="DejaVu Sans"/>
              </a:rPr>
              <a:t>Lalo pa silang natakot nang lumapit ang ilan sa mga letra sa kanila. Hindi nila naintindihan ang mga sinasabi ng mga ito.</a:t>
            </a:r>
            <a:endParaRPr b="0" lang="en-PH" sz="2800" spc="-1" strike="noStrike">
              <a:latin typeface="Arial"/>
            </a:endParaRPr>
          </a:p>
        </p:txBody>
      </p:sp>
      <p:pic>
        <p:nvPicPr>
          <p:cNvPr id="157" name="" descr=""/>
          <p:cNvPicPr/>
          <p:nvPr/>
        </p:nvPicPr>
        <p:blipFill>
          <a:blip r:embed="rId1"/>
          <a:stretch/>
        </p:blipFill>
        <p:spPr>
          <a:xfrm>
            <a:off x="1620000" y="1794240"/>
            <a:ext cx="3418920" cy="1707120"/>
          </a:xfrm>
          <a:prstGeom prst="rect">
            <a:avLst/>
          </a:prstGeom>
          <a:ln w="0">
            <a:noFill/>
          </a:ln>
        </p:spPr>
      </p:pic>
      <p:pic>
        <p:nvPicPr>
          <p:cNvPr id="158" name="" descr=""/>
          <p:cNvPicPr/>
          <p:nvPr/>
        </p:nvPicPr>
        <p:blipFill>
          <a:blip r:embed="rId2"/>
          <a:stretch/>
        </p:blipFill>
        <p:spPr>
          <a:xfrm>
            <a:off x="7200000" y="1980000"/>
            <a:ext cx="4308480" cy="1953720"/>
          </a:xfrm>
          <a:prstGeom prst="rect">
            <a:avLst/>
          </a:prstGeom>
          <a:ln w="0">
            <a:noFill/>
          </a:ln>
        </p:spPr>
      </p:pic>
      <p:pic>
        <p:nvPicPr>
          <p:cNvPr id="159" name="" descr=""/>
          <p:cNvPicPr/>
          <p:nvPr/>
        </p:nvPicPr>
        <p:blipFill>
          <a:blip r:embed="rId3"/>
          <a:stretch/>
        </p:blipFill>
        <p:spPr>
          <a:xfrm>
            <a:off x="4905720" y="3600000"/>
            <a:ext cx="2293200" cy="2416680"/>
          </a:xfrm>
          <a:prstGeom prst="rect">
            <a:avLst/>
          </a:prstGeom>
          <a:ln w="0">
            <a:noFill/>
          </a:ln>
        </p:spPr>
      </p:pic>
      <p:sp>
        <p:nvSpPr>
          <p:cNvPr id="160" name=""/>
          <p:cNvSpPr/>
          <p:nvPr/>
        </p:nvSpPr>
        <p:spPr>
          <a:xfrm>
            <a:off x="180000" y="1260000"/>
            <a:ext cx="1688760" cy="1042920"/>
          </a:xfrm>
          <a:prstGeom prst="wedgeEllipseCallout">
            <a:avLst>
              <a:gd name="adj1" fmla="val 53875"/>
              <a:gd name="adj2" fmla="val 47759"/>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Halina kayo.</a:t>
            </a:r>
            <a:endParaRPr b="0" lang="en-PH" sz="2000" spc="-1" strike="noStrike">
              <a:latin typeface="Arial"/>
            </a:endParaRPr>
          </a:p>
        </p:txBody>
      </p:sp>
      <p:sp>
        <p:nvSpPr>
          <p:cNvPr id="161" name=""/>
          <p:cNvSpPr/>
          <p:nvPr/>
        </p:nvSpPr>
        <p:spPr>
          <a:xfrm>
            <a:off x="3240000" y="3600000"/>
            <a:ext cx="1688760" cy="1042920"/>
          </a:xfrm>
          <a:prstGeom prst="wedgeEllipseCallout">
            <a:avLst>
              <a:gd name="adj1" fmla="val 53875"/>
              <a:gd name="adj2" fmla="val 47759"/>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Kaibigan</a:t>
            </a:r>
            <a:endParaRPr b="0" lang="en-PH" sz="2000" spc="-1" strike="noStrike">
              <a:latin typeface="Arial"/>
            </a:endParaRPr>
          </a:p>
        </p:txBody>
      </p:sp>
      <p:sp>
        <p:nvSpPr>
          <p:cNvPr id="162" name=""/>
          <p:cNvSpPr/>
          <p:nvPr/>
        </p:nvSpPr>
        <p:spPr>
          <a:xfrm>
            <a:off x="5690160" y="1296000"/>
            <a:ext cx="1688760" cy="1042920"/>
          </a:xfrm>
          <a:prstGeom prst="wedgeEllipseCallout">
            <a:avLst>
              <a:gd name="adj1" fmla="val 53875"/>
              <a:gd name="adj2" fmla="val 47759"/>
            </a:avLst>
          </a:prstGeom>
          <a:solidFill>
            <a:srgbClr val="fafafa"/>
          </a:solidFill>
          <a:ln w="10080">
            <a:solidFill>
              <a:srgbClr val="000000"/>
            </a:solidFill>
            <a:round/>
          </a:ln>
        </p:spPr>
        <p:style>
          <a:lnRef idx="0"/>
          <a:fillRef idx="0"/>
          <a:effectRef idx="0"/>
          <a:fontRef idx="minor"/>
        </p:style>
        <p:txBody>
          <a:bodyPr lIns="95040" rIns="95040" tIns="50040" bIns="50040" anchor="ctr">
            <a:noAutofit/>
          </a:bodyPr>
          <a:p>
            <a:pPr algn="ctr">
              <a:lnSpc>
                <a:spcPct val="100000"/>
              </a:lnSpc>
              <a:buNone/>
            </a:pPr>
            <a:r>
              <a:rPr b="0" lang="en-PH" sz="2000" spc="-1" strike="noStrike">
                <a:solidFill>
                  <a:srgbClr val="000000"/>
                </a:solidFill>
                <a:latin typeface="Lato"/>
                <a:ea typeface="DejaVu Sans"/>
              </a:rPr>
              <a:t>Ngumiti ka.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
          <p:cNvSpPr/>
          <p:nvPr/>
        </p:nvSpPr>
        <p:spPr>
          <a:xfrm>
            <a:off x="1045800" y="1440000"/>
            <a:ext cx="10113120" cy="452448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Natutuhan ng mga letrang makipag-usap sa isa’t isa gamit lamang ang mga kilos.</a:t>
            </a:r>
            <a:endParaRPr b="0" lang="en-PH" sz="2900" spc="-1" strike="noStrike">
              <a:latin typeface="Arial"/>
            </a:endParaRPr>
          </a:p>
          <a:p>
            <a:pPr>
              <a:lnSpc>
                <a:spcPct val="15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Naging masaya ang kanilang bayan.</a:t>
            </a:r>
            <a:endParaRPr b="0" lang="en-PH" sz="2900" spc="-1" strike="noStrike">
              <a:latin typeface="Arial"/>
            </a:endParaRPr>
          </a:p>
          <a:p>
            <a:pPr>
              <a:lnSpc>
                <a:spcPct val="15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Hanggang sa may dumating na mga dayuhan.</a:t>
            </a:r>
            <a:endParaRPr b="0" lang="en-PH" sz="2900" spc="-1" strike="noStrike">
              <a:latin typeface="Arial"/>
            </a:endParaRPr>
          </a:p>
          <a:p>
            <a:pPr>
              <a:lnSpc>
                <a:spcPct val="15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Hindi sila nakikilala ng sinoman sa mga letra.</a:t>
            </a:r>
            <a:endParaRPr b="0" lang="en-PH" sz="2900" spc="-1" strike="noStrike">
              <a:latin typeface="Arial"/>
            </a:endParaRPr>
          </a:p>
          <a:p>
            <a:pPr>
              <a:lnSpc>
                <a:spcPct val="15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Sila ang mga bagong letra, C, F, J, Q, V, X, at Z.</a:t>
            </a:r>
            <a:endParaRPr b="0" lang="en-PH" sz="29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
          <p:cNvSpPr/>
          <p:nvPr/>
        </p:nvSpPr>
        <p:spPr>
          <a:xfrm>
            <a:off x="900000" y="360000"/>
            <a:ext cx="9898920" cy="10598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2900" spc="-1" strike="noStrike">
                <a:solidFill>
                  <a:srgbClr val="000000"/>
                </a:solidFill>
                <a:latin typeface="Lato"/>
                <a:ea typeface="DejaVu Sans"/>
              </a:rPr>
              <a:t>	</a:t>
            </a:r>
            <a:r>
              <a:rPr b="0" lang="en-PH" sz="2900" spc="-1" strike="noStrike">
                <a:solidFill>
                  <a:srgbClr val="000000"/>
                </a:solidFill>
                <a:latin typeface="Lato"/>
                <a:ea typeface="DejaVu Sans"/>
              </a:rPr>
              <a:t>Biglang naisip ni S na subuking pagsamahin ang mga tunog na kayang gawin ng bawat letra.</a:t>
            </a:r>
            <a:endParaRPr b="0" lang="en-PH" sz="2900" spc="-1" strike="noStrike">
              <a:latin typeface="Arial"/>
            </a:endParaRPr>
          </a:p>
        </p:txBody>
      </p:sp>
      <p:pic>
        <p:nvPicPr>
          <p:cNvPr id="165" name="" descr=""/>
          <p:cNvPicPr/>
          <p:nvPr/>
        </p:nvPicPr>
        <p:blipFill>
          <a:blip r:embed="rId1"/>
          <a:stretch/>
        </p:blipFill>
        <p:spPr>
          <a:xfrm>
            <a:off x="2922120" y="1357920"/>
            <a:ext cx="5787000" cy="2421000"/>
          </a:xfrm>
          <a:prstGeom prst="rect">
            <a:avLst/>
          </a:prstGeom>
          <a:ln w="0">
            <a:noFill/>
          </a:ln>
        </p:spPr>
      </p:pic>
      <p:pic>
        <p:nvPicPr>
          <p:cNvPr id="166" name="" descr=""/>
          <p:cNvPicPr/>
          <p:nvPr/>
        </p:nvPicPr>
        <p:blipFill>
          <a:blip r:embed="rId2"/>
          <a:stretch/>
        </p:blipFill>
        <p:spPr>
          <a:xfrm>
            <a:off x="3060000" y="3600000"/>
            <a:ext cx="5752800" cy="24490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2678</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2023-02-18T00:00:59Z</dcterms:created>
  <dc:creator>Microsoft Office User</dc:creator>
  <dc:description/>
  <dc:language>en-PH</dc:language>
  <cp:lastModifiedBy/>
  <dcterms:modified xsi:type="dcterms:W3CDTF">2023-08-25T07:39:28Z</dcterms:modified>
  <cp:revision>254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Custom</vt:lpwstr>
  </property>
  <property fmtid="{D5CDD505-2E9C-101B-9397-08002B2CF9AE}" pid="3" name="Slides">
    <vt:r8>6</vt:r8>
  </property>
</Properties>
</file>