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71" r:id="rId5"/>
    <p:sldId id="272" r:id="rId6"/>
    <p:sldId id="274" r:id="rId7"/>
    <p:sldId id="275" r:id="rId8"/>
    <p:sldId id="273" r:id="rId9"/>
    <p:sldId id="276" r:id="rId10"/>
    <p:sldId id="277" r:id="rId11"/>
    <p:sldId id="278" r:id="rId12"/>
    <p:sldId id="280" r:id="rId13"/>
    <p:sldId id="279" r:id="rId14"/>
    <p:sldId id="281" r:id="rId15"/>
    <p:sldId id="282" r:id="rId16"/>
    <p:sldId id="28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/>
    <p:restoredTop sz="94807"/>
  </p:normalViewPr>
  <p:slideViewPr>
    <p:cSldViewPr snapToGrid="0" snapToObjects="1">
      <p:cViewPr varScale="1">
        <p:scale>
          <a:sx n="78" d="100"/>
          <a:sy n="78" d="100"/>
        </p:scale>
        <p:origin x="192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5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3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6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2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1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2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47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67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193299" y="2967872"/>
            <a:ext cx="749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Surface Area of Triangular and Other Pyramids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6957E-80C2-E841-9666-058E7E611A26}"/>
              </a:ext>
            </a:extLst>
          </p:cNvPr>
          <p:cNvSpPr txBox="1"/>
          <p:nvPr/>
        </p:nvSpPr>
        <p:spPr>
          <a:xfrm>
            <a:off x="8980714" y="7592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1B3A8E5-1B8E-444B-8029-37CE9C06A3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PH" b="1" dirty="0"/>
                  <a:t>Lateral Area (LA) of a Pentagonal Pyramid</a:t>
                </a:r>
              </a:p>
              <a:p>
                <a:pPr marL="0" indent="0" algn="just">
                  <a:buNone/>
                </a:pPr>
                <a:r>
                  <a:rPr lang="en-PH" dirty="0"/>
                  <a:t>	A regular pentagonal pyramid has a pentagon base and 5 triangular faces. To find the lateral area, find the area of each face and multiply the answer by 5.</a:t>
                </a:r>
              </a:p>
              <a:p>
                <a:pPr marL="0" indent="0" algn="just">
                  <a:buNone/>
                </a:pPr>
                <a:r>
                  <a:rPr lang="en-PH" dirty="0"/>
                  <a:t>Use the formula: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PH" dirty="0"/>
                  <a:t>where </a:t>
                </a:r>
                <a:r>
                  <a:rPr lang="en-PH" i="1" dirty="0"/>
                  <a:t>LA</a:t>
                </a:r>
                <a:r>
                  <a:rPr lang="en-PH" dirty="0"/>
                  <a:t> = lateral area, </a:t>
                </a:r>
                <a:r>
                  <a:rPr lang="en-PH" i="1" dirty="0"/>
                  <a:t>b</a:t>
                </a:r>
                <a:r>
                  <a:rPr lang="en-PH" dirty="0"/>
                  <a:t> = base, and </a:t>
                </a:r>
                <a:r>
                  <a:rPr lang="en-PH" i="1" dirty="0"/>
                  <a:t>h</a:t>
                </a:r>
                <a:r>
                  <a:rPr lang="en-PH" dirty="0"/>
                  <a:t> = height.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1B3A8E5-1B8E-444B-8029-37CE9C06A3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09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6957E-80C2-E841-9666-058E7E611A26}"/>
              </a:ext>
            </a:extLst>
          </p:cNvPr>
          <p:cNvSpPr txBox="1"/>
          <p:nvPr/>
        </p:nvSpPr>
        <p:spPr>
          <a:xfrm>
            <a:off x="8980714" y="7592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1B3A8E5-1B8E-444B-8029-37CE9C06A3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PH" b="1" dirty="0"/>
                  <a:t>Surface Area (SA) of a Pentagonal Pyramid</a:t>
                </a:r>
              </a:p>
              <a:p>
                <a:pPr marL="0" indent="0" algn="just">
                  <a:buNone/>
                </a:pPr>
                <a:r>
                  <a:rPr lang="en-PH" dirty="0"/>
                  <a:t>	 To find the surface area, add the area of the base and the lateral area using the formula: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PH" dirty="0"/>
                  <a:t>where </a:t>
                </a:r>
                <a:r>
                  <a:rPr lang="en-PH" i="1" dirty="0"/>
                  <a:t>SA</a:t>
                </a:r>
                <a:r>
                  <a:rPr lang="en-PH" dirty="0"/>
                  <a:t> = surface area area, </a:t>
                </a:r>
                <a:r>
                  <a:rPr lang="en-PH" i="1" dirty="0"/>
                  <a:t>b</a:t>
                </a:r>
                <a:r>
                  <a:rPr lang="en-PH" dirty="0"/>
                  <a:t> = base, and </a:t>
                </a:r>
                <a:r>
                  <a:rPr lang="en-PH" i="1" dirty="0"/>
                  <a:t>h</a:t>
                </a:r>
                <a:r>
                  <a:rPr lang="en-PH" dirty="0"/>
                  <a:t> = height.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1B3A8E5-1B8E-444B-8029-37CE9C06A3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34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15E1B6A-EA3B-A94D-A9B5-815CB372ED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PH" dirty="0"/>
                  <a:t>	</a:t>
                </a:r>
                <a:r>
                  <a:rPr lang="en-PH" b="1" dirty="0"/>
                  <a:t>Find the lateral area (</a:t>
                </a:r>
                <a:r>
                  <a:rPr lang="en-PH" b="1" i="1" dirty="0"/>
                  <a:t>LA</a:t>
                </a:r>
                <a:r>
                  <a:rPr lang="en-PH" b="1" dirty="0"/>
                  <a:t>) and the surface area (</a:t>
                </a:r>
                <a:r>
                  <a:rPr lang="en-PH" b="1" i="1" dirty="0"/>
                  <a:t>SA</a:t>
                </a:r>
                <a:r>
                  <a:rPr lang="en-PH" b="1" dirty="0"/>
                  <a:t>) of the pentagonal pyramid.</a:t>
                </a:r>
              </a:p>
              <a:p>
                <a:pPr marL="0" indent="0" algn="just">
                  <a:buNone/>
                </a:pPr>
                <a:r>
                  <a:rPr lang="en-PH" b="1" dirty="0"/>
                  <a:t>Given:</a:t>
                </a:r>
                <a:endParaRPr lang="en-PH" dirty="0"/>
              </a:p>
              <a:p>
                <a:pPr marL="0" indent="0" algn="just">
                  <a:buNone/>
                </a:pPr>
                <a:r>
                  <a:rPr lang="en-PH" i="1" dirty="0"/>
                  <a:t>B</a:t>
                </a:r>
                <a:r>
                  <a:rPr lang="en-PH" dirty="0"/>
                  <a:t> = 4 m</a:t>
                </a:r>
              </a:p>
              <a:p>
                <a:pPr marL="0" indent="0" algn="just">
                  <a:buNone/>
                </a:pPr>
                <a:r>
                  <a:rPr lang="en-PH" i="1" dirty="0"/>
                  <a:t>H</a:t>
                </a:r>
                <a:r>
                  <a:rPr lang="en-PH" dirty="0"/>
                  <a:t> = 7 m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P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 = 27.5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PH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PH" i="1" dirty="0"/>
                  <a:t>Note:</a:t>
                </a:r>
                <a:r>
                  <a:rPr lang="en-PH" dirty="0"/>
                  <a:t> There are 5 identical lateral faces.</a:t>
                </a:r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915E1B6A-EA3B-A94D-A9B5-815CB372E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7D973A2-92F4-504A-A6FB-BC2F7D47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420" y="2585244"/>
            <a:ext cx="3793380" cy="30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229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Solution</a:t>
                </a:r>
              </a:p>
              <a:p>
                <a:pPr marL="514350" indent="-514350">
                  <a:buFont typeface="+mj-lt"/>
                  <a:buAutoNum type="alphaLcPeriod"/>
                </a:pPr>
                <a:r>
                  <a:rPr lang="en-US" dirty="0"/>
                  <a:t>Lateral Area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×4×7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140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𝑳𝑨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𝐬𝐪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22967"/>
              </a:xfrm>
              <a:blipFill>
                <a:blip r:embed="rId3"/>
                <a:stretch>
                  <a:fillRect l="-1086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41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85984"/>
                <a:ext cx="10515600" cy="4622967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lphaLcPeriod" startAt="2"/>
                </a:pPr>
                <a:r>
                  <a:rPr lang="en-US" dirty="0"/>
                  <a:t>Surface Area</a:t>
                </a:r>
              </a:p>
              <a:p>
                <a:pPr marL="457200" lvl="1" indent="0">
                  <a:buNone/>
                </a:pPr>
                <a:r>
                  <a:rPr lang="en-US" i="1" dirty="0"/>
                  <a:t>SA</a:t>
                </a:r>
                <a:r>
                  <a:rPr lang="en-US" dirty="0"/>
                  <a:t> = Area of the Base + Lateral Area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=27.5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=27.5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=27.5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×4×7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=27.5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=27.5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70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𝑺𝑨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𝐬𝐪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𝐨𝐫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85984"/>
                <a:ext cx="10515600" cy="4622967"/>
              </a:xfrm>
              <a:blipFill>
                <a:blip r:embed="rId3"/>
                <a:stretch>
                  <a:fillRect l="-1086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A169FC-0D94-5C49-BC43-4E59AFB1DB76}"/>
                  </a:ext>
                </a:extLst>
              </p:cNvPr>
              <p:cNvSpPr txBox="1"/>
              <p:nvPr/>
            </p:nvSpPr>
            <p:spPr>
              <a:xfrm>
                <a:off x="5905500" y="3674925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PH" sz="2000" b="1" dirty="0">
                    <a:latin typeface="Lato" panose="020F0502020204030203" pitchFamily="34" charset="77"/>
                  </a:rPr>
                  <a:t>Answers: </a:t>
                </a:r>
                <a:r>
                  <a:rPr lang="en-PH" sz="2000" dirty="0">
                    <a:latin typeface="Lato" panose="020F0502020204030203" pitchFamily="34" charset="77"/>
                  </a:rPr>
                  <a:t>The lateral area of the pentagonal pyramid is 70 sq. m or 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000" dirty="0">
                    <a:latin typeface="Lato" panose="020F0502020204030203" pitchFamily="34" charset="77"/>
                  </a:rPr>
                  <a:t>, while the surface area is 97.5 sq. m or 97.5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000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A169FC-0D94-5C49-BC43-4E59AFB1D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3674925"/>
                <a:ext cx="5105400" cy="1015663"/>
              </a:xfrm>
              <a:prstGeom prst="rect">
                <a:avLst/>
              </a:prstGeom>
              <a:blipFill>
                <a:blip r:embed="rId4"/>
                <a:stretch>
                  <a:fillRect l="-1241" t="-2469" r="-1241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240D93D-177C-044F-B5D1-035CB0F54D6B}"/>
              </a:ext>
            </a:extLst>
          </p:cNvPr>
          <p:cNvSpPr txBox="1"/>
          <p:nvPr/>
        </p:nvSpPr>
        <p:spPr>
          <a:xfrm>
            <a:off x="7445829" y="7494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12CA3-38F8-8142-A1C0-61CFAAFECD45}"/>
              </a:ext>
            </a:extLst>
          </p:cNvPr>
          <p:cNvSpPr txBox="1"/>
          <p:nvPr/>
        </p:nvSpPr>
        <p:spPr>
          <a:xfrm>
            <a:off x="3510643" y="7445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1DC1F9-52D8-9942-B564-F06A2EFE2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PH" dirty="0"/>
              <a:t>Skylights are windows installed in a roof or ceiling. These allow light to enter the house, church, or building. How do you measure the amount of glass needed to make these skylights?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BAAE4-02BA-2243-9F89-82B6FB89A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66" y="3053443"/>
            <a:ext cx="3873763" cy="297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5753B-283E-5B45-99C7-2DBFE4D6C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537" y="3053443"/>
            <a:ext cx="4107807" cy="31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F6F53-8A58-B643-8330-4E64A0FDF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/>
              <a:t>	Pyramids are named after the shape of their bases. Below are some examples of different types of pyramids.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68B16-2E4B-8642-9013-F9A74920E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7" y="2794636"/>
            <a:ext cx="2689537" cy="2413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99E70-E06B-1C44-A358-B507F596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539" y="2703982"/>
            <a:ext cx="2686810" cy="2413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294D96-1D83-EE42-9F8A-11589D39A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731" y="2703982"/>
            <a:ext cx="2686810" cy="2478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A1C26-4C54-9E40-8B5A-92E8173E0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479" y="2794636"/>
            <a:ext cx="2686810" cy="2478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15FA1-BE38-414B-8D40-74553BB8A356}"/>
              </a:ext>
            </a:extLst>
          </p:cNvPr>
          <p:cNvSpPr txBox="1"/>
          <p:nvPr/>
        </p:nvSpPr>
        <p:spPr>
          <a:xfrm>
            <a:off x="1388535" y="5298605"/>
            <a:ext cx="1515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triangular</a:t>
            </a:r>
          </a:p>
          <a:p>
            <a:pPr algn="ctr"/>
            <a:r>
              <a:rPr lang="en-US" sz="2400" b="1" dirty="0">
                <a:latin typeface="Lato" panose="020F0502020204030203" pitchFamily="34" charset="77"/>
              </a:rPr>
              <a:t>pyramid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9F367-20DC-D14F-8ACF-6EE6E902B2F5}"/>
              </a:ext>
            </a:extLst>
          </p:cNvPr>
          <p:cNvSpPr txBox="1"/>
          <p:nvPr/>
        </p:nvSpPr>
        <p:spPr>
          <a:xfrm>
            <a:off x="4198799" y="5298605"/>
            <a:ext cx="1293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square</a:t>
            </a:r>
          </a:p>
          <a:p>
            <a:pPr algn="ctr"/>
            <a:r>
              <a:rPr lang="en-US" sz="2400" b="1" dirty="0">
                <a:latin typeface="Lato" panose="020F0502020204030203" pitchFamily="34" charset="77"/>
              </a:rPr>
              <a:t>pyramid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45C458-0CDA-DF40-991B-1A6FF660FF84}"/>
              </a:ext>
            </a:extLst>
          </p:cNvPr>
          <p:cNvSpPr txBox="1"/>
          <p:nvPr/>
        </p:nvSpPr>
        <p:spPr>
          <a:xfrm>
            <a:off x="6504278" y="5298605"/>
            <a:ext cx="1693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pentagonal</a:t>
            </a:r>
          </a:p>
          <a:p>
            <a:pPr algn="ctr"/>
            <a:r>
              <a:rPr lang="en-US" sz="2400" b="1" dirty="0">
                <a:latin typeface="Lato" panose="020F0502020204030203" pitchFamily="34" charset="77"/>
              </a:rPr>
              <a:t>pyramid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0E02D-FEF0-F241-B119-18B40D5CFD86}"/>
              </a:ext>
            </a:extLst>
          </p:cNvPr>
          <p:cNvSpPr txBox="1"/>
          <p:nvPr/>
        </p:nvSpPr>
        <p:spPr>
          <a:xfrm>
            <a:off x="9335261" y="5382537"/>
            <a:ext cx="1563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hexagonal</a:t>
            </a:r>
          </a:p>
          <a:p>
            <a:pPr algn="ctr"/>
            <a:r>
              <a:rPr lang="en-US" sz="2400" b="1" dirty="0">
                <a:latin typeface="Lato" panose="020F0502020204030203" pitchFamily="34" charset="77"/>
              </a:rPr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323128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97F143F-17DF-AB47-B5CA-64E385273A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8911"/>
                <a:ext cx="10515600" cy="3954689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PH" dirty="0"/>
                  <a:t>	Recall that a pyramid with a base that is a regular polygon (e.g., equilateral triangle, square) is called a regular pyramid. It is also a right pyramid when the base has a right angle. The lateral faces of a regular pyramid are identical isosceles triangles. The lateral area (LA) of a regular pyramid is the sum of the areas of its lateral faces. To find the area of each lateral face, use the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PH" dirty="0"/>
                  <a:t>, where </a:t>
                </a:r>
                <a:r>
                  <a:rPr lang="en-PH" i="1" dirty="0"/>
                  <a:t>b</a:t>
                </a:r>
                <a:r>
                  <a:rPr lang="en-PH" dirty="0"/>
                  <a:t> is the length of the base and </a:t>
                </a:r>
                <a:r>
                  <a:rPr lang="en-PH" i="1" dirty="0"/>
                  <a:t>h</a:t>
                </a:r>
                <a:r>
                  <a:rPr lang="en-PH" dirty="0"/>
                  <a:t> is the height of the triangle. The surface area (SA) of a regular pyramid is equal to the area of the base plus the lateral area.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97F143F-17DF-AB47-B5CA-64E385273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8911"/>
                <a:ext cx="10515600" cy="3954689"/>
              </a:xfrm>
              <a:blipFill>
                <a:blip r:embed="rId3"/>
                <a:stretch>
                  <a:fillRect l="-1086" t="-2885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847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8C3963-AC3D-5845-A656-CA3AB6C27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PH" b="1" dirty="0"/>
                  <a:t>Lateral Area (LA) of a Triangular Pyramid</a:t>
                </a:r>
              </a:p>
              <a:p>
                <a:pPr marL="0" indent="0" algn="just">
                  <a:buNone/>
                </a:pPr>
                <a:r>
                  <a:rPr lang="en-PH" dirty="0"/>
                  <a:t>	A triangular pyramid has a triangular base and 3 triangular faces. To find the lateral area (LA), find the area of each face and multiply the answer by 3.</a:t>
                </a:r>
              </a:p>
              <a:p>
                <a:pPr marL="0" indent="0" algn="just">
                  <a:buNone/>
                </a:pPr>
                <a:r>
                  <a:rPr lang="en-PH" dirty="0"/>
                  <a:t>Use the formula: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PH" dirty="0"/>
                  <a:t>where </a:t>
                </a:r>
                <a:r>
                  <a:rPr lang="en-PH" i="1" dirty="0"/>
                  <a:t>LA</a:t>
                </a:r>
                <a:r>
                  <a:rPr lang="en-PH" dirty="0"/>
                  <a:t> = lateral area, </a:t>
                </a:r>
                <a:r>
                  <a:rPr lang="en-PH" i="1" dirty="0"/>
                  <a:t>b</a:t>
                </a:r>
                <a:r>
                  <a:rPr lang="en-PH" dirty="0"/>
                  <a:t> = base, and </a:t>
                </a:r>
                <a:r>
                  <a:rPr lang="en-PH" i="1" dirty="0"/>
                  <a:t>h</a:t>
                </a:r>
                <a:r>
                  <a:rPr lang="en-PH" dirty="0"/>
                  <a:t> = height.</a:t>
                </a:r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8C3963-AC3D-5845-A656-CA3AB6C27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70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23D248C-7BEA-6445-883A-43572820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23" y="2844649"/>
            <a:ext cx="3564234" cy="3332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15E1B6A-EA3B-A94D-A9B5-815CB372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PH" dirty="0"/>
              <a:t>	</a:t>
            </a:r>
            <a:r>
              <a:rPr lang="en-PH" b="1" dirty="0"/>
              <a:t>Find the lateral area (LA) and surface area (SA) of the triangular pyramid.</a:t>
            </a:r>
          </a:p>
          <a:p>
            <a:pPr marL="0" indent="0" algn="just">
              <a:buNone/>
            </a:pPr>
            <a:r>
              <a:rPr lang="en-PH" i="1" dirty="0"/>
              <a:t>Note:</a:t>
            </a:r>
            <a:r>
              <a:rPr lang="en-PH" dirty="0"/>
              <a:t> There are 3 identical lateral faces.</a:t>
            </a:r>
          </a:p>
          <a:p>
            <a:pPr marL="0" indent="0" algn="just">
              <a:buNone/>
            </a:pPr>
            <a:r>
              <a:rPr lang="en-PH" b="1" dirty="0"/>
              <a:t>Given:</a:t>
            </a:r>
            <a:endParaRPr lang="en-PH" dirty="0"/>
          </a:p>
          <a:p>
            <a:pPr marL="0" indent="0" algn="just">
              <a:buNone/>
            </a:pPr>
            <a:r>
              <a:rPr lang="en-PH" dirty="0"/>
              <a:t>Base			Lateral Faces</a:t>
            </a:r>
          </a:p>
          <a:p>
            <a:pPr marL="0" indent="0" algn="just">
              <a:buNone/>
            </a:pPr>
            <a:r>
              <a:rPr lang="en-PH" i="1" dirty="0"/>
              <a:t>b </a:t>
            </a:r>
            <a:r>
              <a:rPr lang="en-PH" dirty="0"/>
              <a:t>= 10 ft		</a:t>
            </a:r>
            <a:r>
              <a:rPr lang="en-PH" i="1" dirty="0"/>
              <a:t>b </a:t>
            </a:r>
            <a:r>
              <a:rPr lang="en-PH" dirty="0"/>
              <a:t>= 10 ft</a:t>
            </a:r>
          </a:p>
          <a:p>
            <a:pPr marL="0" indent="0" algn="just">
              <a:buNone/>
            </a:pPr>
            <a:r>
              <a:rPr lang="en-PH" i="1" dirty="0"/>
              <a:t>h </a:t>
            </a:r>
            <a:r>
              <a:rPr lang="en-PH" dirty="0"/>
              <a:t>=</a:t>
            </a:r>
            <a:r>
              <a:rPr lang="en-PH" i="1" dirty="0"/>
              <a:t> </a:t>
            </a:r>
            <a:r>
              <a:rPr lang="en-PH" dirty="0"/>
              <a:t>8.7 ft		</a:t>
            </a:r>
            <a:r>
              <a:rPr lang="en-PH" i="1" dirty="0"/>
              <a:t>h</a:t>
            </a:r>
            <a:r>
              <a:rPr lang="en-PH" dirty="0"/>
              <a:t> = 12 ft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1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8C3963-AC3D-5845-A656-CA3AB6C27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PH" b="1" dirty="0"/>
                  <a:t>Surface Area (SA) of a Triangular Pyramid</a:t>
                </a:r>
              </a:p>
              <a:p>
                <a:pPr marL="0" indent="0" algn="just">
                  <a:buNone/>
                </a:pPr>
                <a:r>
                  <a:rPr lang="en-PH" dirty="0"/>
                  <a:t>	To find the surface area, add the area of the base and the lateral area using the formula: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PH" dirty="0"/>
                  <a:t>where </a:t>
                </a:r>
                <a:r>
                  <a:rPr lang="en-PH" i="1" dirty="0"/>
                  <a:t>SA</a:t>
                </a:r>
                <a:r>
                  <a:rPr lang="en-PH" dirty="0"/>
                  <a:t> = surface area, </a:t>
                </a:r>
                <a:r>
                  <a:rPr lang="en-PH" i="1" dirty="0"/>
                  <a:t>b</a:t>
                </a:r>
                <a:r>
                  <a:rPr lang="en-PH" dirty="0"/>
                  <a:t> = base, and </a:t>
                </a:r>
                <a:r>
                  <a:rPr lang="en-PH" i="1" dirty="0"/>
                  <a:t>h</a:t>
                </a:r>
                <a:r>
                  <a:rPr lang="en-PH" dirty="0"/>
                  <a:t> = height.</a:t>
                </a:r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8C3963-AC3D-5845-A656-CA3AB6C27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9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229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Solution</a:t>
                </a:r>
              </a:p>
              <a:p>
                <a:pPr marL="514350" indent="-514350">
                  <a:buFont typeface="+mj-lt"/>
                  <a:buAutoNum type="alphaLcPeriod"/>
                </a:pPr>
                <a:r>
                  <a:rPr lang="en-US" dirty="0"/>
                  <a:t>Lateral Area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×10×12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	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=3×60</m:t>
                    </m:r>
                  </m:oMath>
                </a14:m>
                <a:r>
                  <a:rPr lang="en-US" dirty="0"/>
                  <a:t>				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𝑳𝑨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𝐬𝐪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𝐟𝐭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𝒐𝒓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𝐟𝐭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22967"/>
              </a:xfrm>
              <a:blipFill>
                <a:blip r:embed="rId3"/>
                <a:stretch>
                  <a:fillRect l="-1086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35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Triangular and Other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85984"/>
                <a:ext cx="10515600" cy="4622967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lphaLcPeriod" startAt="2"/>
                </a:pPr>
                <a:r>
                  <a:rPr lang="en-US" dirty="0"/>
                  <a:t>Surface Area</a:t>
                </a:r>
              </a:p>
              <a:p>
                <a:pPr marL="457200" lvl="1" indent="0">
                  <a:buNone/>
                </a:pPr>
                <a:r>
                  <a:rPr lang="en-US" i="1" dirty="0"/>
                  <a:t>SA</a:t>
                </a:r>
                <a:r>
                  <a:rPr lang="en-US" dirty="0"/>
                  <a:t> = Area of the Base + Lateral Area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8.7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</m:d>
                  </m:oMath>
                </a14:m>
                <a:r>
                  <a:rPr lang="en-US" dirty="0"/>
                  <a:t>		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×10×8.7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×10×12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i="1" dirty="0"/>
                  <a:t>	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=43.5+180</m:t>
                    </m:r>
                  </m:oMath>
                </a14:m>
                <a:r>
                  <a:rPr lang="en-US" i="1" dirty="0"/>
                  <a:t>	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𝑺𝑨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𝟐𝟐𝟑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𝐬𝐪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𝐟𝐭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𝐨𝐫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𝟐𝟐𝟑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𝐟𝐭</m:t>
                          </m:r>
                        </m:e>
                        <m:sup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9072E5-6321-E04C-BD8A-79A544C08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85984"/>
                <a:ext cx="10515600" cy="4622967"/>
              </a:xfrm>
              <a:blipFill>
                <a:blip r:embed="rId3"/>
                <a:stretch>
                  <a:fillRect l="-1086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03476-5A79-D94B-B6C7-84769F4FF2AB}"/>
                  </a:ext>
                </a:extLst>
              </p:cNvPr>
              <p:cNvSpPr txBox="1"/>
              <p:nvPr/>
            </p:nvSpPr>
            <p:spPr>
              <a:xfrm>
                <a:off x="7081156" y="3589252"/>
                <a:ext cx="446314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PH" sz="2000" b="1" dirty="0">
                    <a:latin typeface="Lato" panose="020F0502020204030203" pitchFamily="34" charset="77"/>
                  </a:rPr>
                  <a:t>Answers: </a:t>
                </a:r>
                <a:r>
                  <a:rPr lang="en-PH" sz="2000" dirty="0">
                    <a:latin typeface="Lato" panose="020F0502020204030203" pitchFamily="34" charset="77"/>
                  </a:rPr>
                  <a:t>The lateral area of the triangular pyramid is 180 sq. ft or 180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ft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000" dirty="0">
                    <a:latin typeface="Lato" panose="020F0502020204030203" pitchFamily="34" charset="77"/>
                  </a:rPr>
                  <a:t>. On the other hand, the surface area of the triangular pyramid is 223.5 sq. ft or 223.5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ft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Lato" panose="020F0502020204030203" pitchFamily="34" charset="77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03476-5A79-D94B-B6C7-84769F4FF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156" y="3589252"/>
                <a:ext cx="4463144" cy="1631216"/>
              </a:xfrm>
              <a:prstGeom prst="rect">
                <a:avLst/>
              </a:prstGeom>
              <a:blipFill>
                <a:blip r:embed="rId4"/>
                <a:stretch>
                  <a:fillRect l="-1420" t="-2326" r="-113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334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7708</TotalTime>
  <Words>347</Words>
  <Application>Microsoft Macintosh PowerPoint</Application>
  <PresentationFormat>Widescreen</PresentationFormat>
  <Paragraphs>107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Surface Area of Triangular and Other Pyramids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686</cp:revision>
  <cp:lastPrinted>2023-03-16T06:30:06Z</cp:lastPrinted>
  <dcterms:created xsi:type="dcterms:W3CDTF">2019-04-16T02:10:14Z</dcterms:created>
  <dcterms:modified xsi:type="dcterms:W3CDTF">2023-08-07T03:29:51Z</dcterms:modified>
</cp:coreProperties>
</file>