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11480" cy="677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18360" cy="2718360"/>
          </a:xfrm>
          <a:prstGeom prst="rect">
            <a:avLst/>
          </a:prstGeom>
          <a:ln w="0">
            <a:noFill/>
          </a:ln>
        </p:spPr>
      </p:pic>
      <p:sp>
        <p:nvSpPr>
          <p:cNvPr id="2" name="Rectangle 5"/>
          <p:cNvSpPr/>
          <p:nvPr/>
        </p:nvSpPr>
        <p:spPr>
          <a:xfrm>
            <a:off x="3487320" y="1475280"/>
            <a:ext cx="8623800" cy="3781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23800" cy="3034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11480" cy="554400"/>
          </a:xfrm>
          <a:prstGeom prst="rect">
            <a:avLst/>
          </a:prstGeom>
          <a:ln w="0">
            <a:noFill/>
          </a:ln>
        </p:spPr>
      </p:pic>
      <p:sp>
        <p:nvSpPr>
          <p:cNvPr id="43" name="Rectangle 7"/>
          <p:cNvSpPr/>
          <p:nvPr/>
        </p:nvSpPr>
        <p:spPr>
          <a:xfrm>
            <a:off x="10868760" y="0"/>
            <a:ext cx="889920" cy="8899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54000" cy="954000"/>
          </a:xfrm>
          <a:prstGeom prst="rect">
            <a:avLst/>
          </a:prstGeom>
          <a:ln w="0">
            <a:noFill/>
          </a:ln>
        </p:spPr>
      </p:pic>
      <p:sp>
        <p:nvSpPr>
          <p:cNvPr id="45" name="TextBox 9"/>
          <p:cNvSpPr/>
          <p:nvPr/>
        </p:nvSpPr>
        <p:spPr>
          <a:xfrm>
            <a:off x="185400" y="6362280"/>
            <a:ext cx="4611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35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35800" cy="330408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996000" y="3079080"/>
            <a:ext cx="7545600" cy="69984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4000" spc="-1" strike="noStrike">
                <a:solidFill>
                  <a:srgbClr val="ffffff"/>
                </a:solidFill>
                <a:latin typeface="Lato"/>
                <a:ea typeface="AppleSystemUIFont"/>
              </a:rPr>
              <a:t>Properties of Parallel Lines</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3"/>
          <p:cNvSpPr txBox="1"/>
          <p:nvPr/>
        </p:nvSpPr>
        <p:spPr>
          <a:xfrm>
            <a:off x="609840" y="165600"/>
            <a:ext cx="10968120" cy="802080"/>
          </a:xfrm>
          <a:prstGeom prst="rect">
            <a:avLst/>
          </a:prstGeom>
          <a:noFill/>
          <a:ln w="0">
            <a:noFill/>
          </a:ln>
        </p:spPr>
        <p:txBody>
          <a:bodyPr lIns="0" rIns="0" tIns="0" bIns="0" anchor="ctr">
            <a:noAutofit/>
          </a:bodyPr>
          <a:p>
            <a:pPr>
              <a:lnSpc>
                <a:spcPct val="100000"/>
              </a:lnSpc>
              <a:buNone/>
            </a:pPr>
            <a:r>
              <a:rPr b="1" lang="en-PH" sz="3600" spc="-1" strike="noStrike">
                <a:latin typeface="Lato"/>
              </a:rPr>
              <a:t>Properties of Parallel Lines</a:t>
            </a:r>
            <a:endParaRPr b="0" lang="en-PH" sz="3600" spc="-1" strike="noStrike">
              <a:latin typeface="Arial"/>
            </a:endParaRPr>
          </a:p>
        </p:txBody>
      </p:sp>
      <p:sp>
        <p:nvSpPr>
          <p:cNvPr id="163" name=""/>
          <p:cNvSpPr txBox="1"/>
          <p:nvPr/>
        </p:nvSpPr>
        <p:spPr>
          <a:xfrm>
            <a:off x="609840" y="1075680"/>
            <a:ext cx="10972440" cy="5044320"/>
          </a:xfrm>
          <a:prstGeom prst="rect">
            <a:avLst/>
          </a:prstGeom>
          <a:noFill/>
          <a:ln w="0">
            <a:noFill/>
          </a:ln>
        </p:spPr>
        <p:txBody>
          <a:bodyPr lIns="0" rIns="0" tIns="0" bIns="0" anchor="t">
            <a:normAutofit/>
          </a:bodyPr>
          <a:p>
            <a:pPr algn="ctr">
              <a:buNone/>
            </a:pPr>
            <a:r>
              <a:rPr b="0" lang="en-PH" sz="2000" spc="-1" strike="noStrike">
                <a:latin typeface="Lato"/>
                <a:ea typeface="PingFang SC"/>
              </a:rPr>
              <a:t>m∠BHD + m∠CGA = 180</a:t>
            </a:r>
            <a:endParaRPr b="0" lang="en-PH" sz="2000" spc="-1" strike="noStrike">
              <a:latin typeface="Lato"/>
              <a:ea typeface="PingFang SC"/>
            </a:endParaRPr>
          </a:p>
          <a:p>
            <a:pPr algn="ctr">
              <a:buNone/>
            </a:pPr>
            <a:r>
              <a:rPr b="0" lang="en-PH" sz="2000" spc="-1" strike="noStrike">
                <a:latin typeface="Lato"/>
                <a:ea typeface="PingFang SC"/>
              </a:rPr>
              <a:t> </a:t>
            </a:r>
            <a:r>
              <a:rPr b="0" lang="en-PH" sz="2000" spc="-1" strike="noStrike">
                <a:latin typeface="Lato"/>
                <a:ea typeface="PingFang SC"/>
              </a:rPr>
              <a:t>(2x + 3) + (3x + 7) = 180</a:t>
            </a:r>
            <a:endParaRPr b="0" lang="en-PH" sz="2000" spc="-1" strike="noStrike">
              <a:latin typeface="Lato"/>
              <a:ea typeface="PingFang SC"/>
            </a:endParaRPr>
          </a:p>
          <a:p>
            <a:pPr algn="ctr">
              <a:buNone/>
            </a:pPr>
            <a:r>
              <a:rPr b="0" lang="en-PH" sz="2000" spc="-1" strike="noStrike">
                <a:latin typeface="Lato"/>
                <a:ea typeface="PingFang SC"/>
              </a:rPr>
              <a:t>                  </a:t>
            </a:r>
            <a:r>
              <a:rPr b="0" lang="en-PH" sz="2000" spc="-1" strike="noStrike">
                <a:latin typeface="Lato"/>
                <a:ea typeface="PingFang SC"/>
              </a:rPr>
              <a:t>5x + 10 = 180</a:t>
            </a:r>
            <a:endParaRPr b="0" lang="en-PH" sz="2000" spc="-1" strike="noStrike">
              <a:latin typeface="Lato"/>
              <a:ea typeface="PingFang SC"/>
            </a:endParaRPr>
          </a:p>
          <a:p>
            <a:pPr algn="ctr">
              <a:buNone/>
            </a:pPr>
            <a:r>
              <a:rPr b="0" lang="en-PH" sz="2000" spc="-1" strike="noStrike">
                <a:latin typeface="Lato"/>
                <a:ea typeface="PingFang SC"/>
              </a:rPr>
              <a:t>                  </a:t>
            </a:r>
            <a:r>
              <a:rPr b="0" lang="en-PH" sz="2000" spc="-1" strike="noStrike">
                <a:latin typeface="Lato"/>
                <a:ea typeface="PingFang SC"/>
              </a:rPr>
              <a:t>5x + 10 − 10 = 180 − 10</a:t>
            </a:r>
            <a:endParaRPr b="0" lang="en-PH" sz="2000" spc="-1" strike="noStrike">
              <a:latin typeface="Lato"/>
              <a:ea typeface="PingFang SC"/>
            </a:endParaRPr>
          </a:p>
          <a:p>
            <a:pPr algn="ctr">
              <a:buNone/>
            </a:pPr>
            <a:r>
              <a:rPr b="0" lang="en-PH" sz="2000" spc="-1" strike="noStrike">
                <a:latin typeface="Lato"/>
                <a:ea typeface="PingFang SC"/>
              </a:rPr>
              <a:t>                           </a:t>
            </a:r>
            <a:r>
              <a:rPr b="0" lang="en-PH" sz="2000" spc="-1" strike="noStrike">
                <a:latin typeface="Lato"/>
                <a:ea typeface="PingFang SC"/>
              </a:rPr>
              <a:t>5X = 170</a:t>
            </a:r>
            <a:endParaRPr b="0" lang="en-PH" sz="2000" spc="-1" strike="noStrike">
              <a:latin typeface="Lato"/>
              <a:ea typeface="PingFang SC"/>
            </a:endParaRPr>
          </a:p>
          <a:p>
            <a:pPr algn="ctr">
              <a:buNone/>
            </a:pPr>
            <a:endParaRPr b="0" lang="en-PH" sz="2000" spc="-1" strike="noStrike">
              <a:latin typeface="Lato"/>
              <a:ea typeface="PingFang SC"/>
            </a:endParaRPr>
          </a:p>
          <a:p>
            <a:pPr algn="just">
              <a:buNone/>
            </a:pPr>
            <a:endParaRPr b="0" lang="en-PH" sz="2000" spc="-1" strike="noStrike">
              <a:latin typeface="Lato"/>
              <a:ea typeface="PingFang SC"/>
            </a:endParaRPr>
          </a:p>
          <a:p>
            <a:pPr algn="ctr">
              <a:buNone/>
            </a:pPr>
            <a:r>
              <a:rPr b="0" lang="en-PH" sz="2000" spc="-1" strike="noStrike">
                <a:latin typeface="Lato"/>
                <a:ea typeface="PingFang SC"/>
              </a:rPr>
              <a:t>                            </a:t>
            </a:r>
            <a:r>
              <a:rPr b="0" lang="en-PH" sz="2000" spc="-1" strike="noStrike">
                <a:latin typeface="Lato"/>
                <a:ea typeface="PingFang SC"/>
              </a:rPr>
              <a:t>x = 34</a:t>
            </a:r>
            <a:endParaRPr b="0" lang="en-PH" sz="2000" spc="-1" strike="noStrike">
              <a:latin typeface="Lato"/>
              <a:ea typeface="PingFang SC"/>
            </a:endParaRPr>
          </a:p>
          <a:p>
            <a:endParaRPr b="0" lang="en-PH" sz="2000" spc="-1" strike="noStrike">
              <a:latin typeface="Lato"/>
              <a:ea typeface="PingFang SC"/>
            </a:endParaRPr>
          </a:p>
          <a:p>
            <a:r>
              <a:rPr b="0" lang="en-PH" sz="2000" spc="-1" strike="noStrike">
                <a:latin typeface="Lato"/>
                <a:ea typeface="PingFang SC"/>
              </a:rPr>
              <a:t>Thus, the value of x is 34.</a:t>
            </a:r>
            <a:endParaRPr b="0" lang="en-PH" sz="2000" spc="-1" strike="noStrike">
              <a:latin typeface="Lato"/>
              <a:ea typeface="PingFang SC"/>
            </a:endParaRPr>
          </a:p>
        </p:txBody>
      </p:sp>
      <p:sp>
        <p:nvSpPr>
          <p:cNvPr id="164" name=""/>
          <p:cNvSpPr/>
          <p:nvPr/>
        </p:nvSpPr>
        <p:spPr>
          <a:xfrm>
            <a:off x="6516000" y="2893320"/>
            <a:ext cx="255240" cy="0"/>
          </a:xfrm>
          <a:prstGeom prst="line">
            <a:avLst/>
          </a:prstGeom>
          <a:ln w="11160">
            <a:solidFill>
              <a:srgbClr val="231f20"/>
            </a:solidFill>
            <a:miter/>
          </a:ln>
        </p:spPr>
        <p:style>
          <a:lnRef idx="0"/>
          <a:fillRef idx="0"/>
          <a:effectRef idx="0"/>
          <a:fontRef idx="minor"/>
        </p:style>
      </p:sp>
      <p:sp>
        <p:nvSpPr>
          <p:cNvPr id="165" name=""/>
          <p:cNvSpPr txBox="1"/>
          <p:nvPr/>
        </p:nvSpPr>
        <p:spPr>
          <a:xfrm>
            <a:off x="6516000" y="2589840"/>
            <a:ext cx="540360" cy="494640"/>
          </a:xfrm>
          <a:prstGeom prst="rect">
            <a:avLst/>
          </a:prstGeom>
          <a:noFill/>
          <a:ln w="0">
            <a:noFill/>
          </a:ln>
        </p:spPr>
        <p:txBody>
          <a:bodyPr lIns="0" rIns="0" tIns="0" bIns="0" anchor="t">
            <a:noAutofit/>
          </a:bodyPr>
          <a:p>
            <a:r>
              <a:rPr b="0" lang="en-PH" sz="2000" spc="-1" strike="noStrike">
                <a:solidFill>
                  <a:srgbClr val="231f20"/>
                </a:solidFill>
                <a:latin typeface="Lato"/>
              </a:rPr>
              <a:t>5</a:t>
            </a:r>
            <a:r>
              <a:rPr b="0" i="1" lang="en-PH" sz="2000" spc="-1" strike="noStrike">
                <a:solidFill>
                  <a:srgbClr val="231f20"/>
                </a:solidFill>
                <a:latin typeface="Lato"/>
              </a:rPr>
              <a:t>x</a:t>
            </a:r>
            <a:r>
              <a:rPr b="0" lang="en-PH" sz="2000" spc="-1" strike="noStrike">
                <a:solidFill>
                  <a:srgbClr val="231f20"/>
                </a:solidFill>
                <a:latin typeface="Lato"/>
              </a:rPr>
              <a:t> </a:t>
            </a:r>
            <a:endParaRPr b="0" lang="en-PH" sz="2000" spc="-1" strike="noStrike">
              <a:latin typeface="Lato"/>
            </a:endParaRPr>
          </a:p>
        </p:txBody>
      </p:sp>
      <p:sp>
        <p:nvSpPr>
          <p:cNvPr id="166" name=""/>
          <p:cNvSpPr txBox="1"/>
          <p:nvPr/>
        </p:nvSpPr>
        <p:spPr>
          <a:xfrm>
            <a:off x="6576480" y="2925360"/>
            <a:ext cx="241200" cy="494640"/>
          </a:xfrm>
          <a:prstGeom prst="rect">
            <a:avLst/>
          </a:prstGeom>
          <a:noFill/>
          <a:ln w="0">
            <a:noFill/>
          </a:ln>
        </p:spPr>
        <p:txBody>
          <a:bodyPr lIns="0" rIns="0" tIns="0" bIns="0" anchor="t">
            <a:noAutofit/>
          </a:bodyPr>
          <a:p>
            <a:r>
              <a:rPr b="0" lang="en-PH" sz="2000" spc="-1" strike="noStrike">
                <a:solidFill>
                  <a:srgbClr val="231f20"/>
                </a:solidFill>
                <a:latin typeface="Lato"/>
              </a:rPr>
              <a:t>5</a:t>
            </a:r>
            <a:endParaRPr b="0" lang="en-PH" sz="2000" spc="-1" strike="noStrike">
              <a:latin typeface="Lato"/>
            </a:endParaRPr>
          </a:p>
        </p:txBody>
      </p:sp>
      <p:sp>
        <p:nvSpPr>
          <p:cNvPr id="167" name=""/>
          <p:cNvSpPr/>
          <p:nvPr/>
        </p:nvSpPr>
        <p:spPr>
          <a:xfrm>
            <a:off x="7082640" y="2893320"/>
            <a:ext cx="403920" cy="0"/>
          </a:xfrm>
          <a:prstGeom prst="line">
            <a:avLst/>
          </a:prstGeom>
          <a:ln w="11160">
            <a:solidFill>
              <a:srgbClr val="231f20"/>
            </a:solidFill>
            <a:miter/>
          </a:ln>
        </p:spPr>
        <p:style>
          <a:lnRef idx="0"/>
          <a:fillRef idx="0"/>
          <a:effectRef idx="0"/>
          <a:fontRef idx="minor"/>
        </p:style>
      </p:sp>
      <p:sp>
        <p:nvSpPr>
          <p:cNvPr id="168" name=""/>
          <p:cNvSpPr txBox="1"/>
          <p:nvPr/>
        </p:nvSpPr>
        <p:spPr>
          <a:xfrm>
            <a:off x="6787440" y="2755440"/>
            <a:ext cx="443520" cy="494640"/>
          </a:xfrm>
          <a:prstGeom prst="rect">
            <a:avLst/>
          </a:prstGeom>
          <a:noFill/>
          <a:ln w="0">
            <a:noFill/>
          </a:ln>
        </p:spPr>
        <p:txBody>
          <a:bodyPr lIns="0" rIns="0" tIns="0" bIns="0" anchor="t">
            <a:noAutofit/>
          </a:bodyPr>
          <a:p>
            <a:r>
              <a:rPr b="0" lang="en-PH" sz="2000" spc="-1" strike="noStrike">
                <a:solidFill>
                  <a:srgbClr val="231f20"/>
                </a:solidFill>
                <a:latin typeface="Lato"/>
              </a:rPr>
              <a:t> </a:t>
            </a:r>
            <a:r>
              <a:rPr b="0" lang="en-PH" sz="2000" spc="-1" strike="noStrike">
                <a:solidFill>
                  <a:srgbClr val="231f20"/>
                </a:solidFill>
                <a:latin typeface="Lato"/>
              </a:rPr>
              <a:t>= </a:t>
            </a:r>
            <a:endParaRPr b="0" lang="en-PH" sz="2000" spc="-1" strike="noStrike">
              <a:latin typeface="Lato"/>
            </a:endParaRPr>
          </a:p>
        </p:txBody>
      </p:sp>
      <p:sp>
        <p:nvSpPr>
          <p:cNvPr id="169" name=""/>
          <p:cNvSpPr txBox="1"/>
          <p:nvPr/>
        </p:nvSpPr>
        <p:spPr>
          <a:xfrm>
            <a:off x="7083000" y="2589840"/>
            <a:ext cx="808920" cy="494640"/>
          </a:xfrm>
          <a:prstGeom prst="rect">
            <a:avLst/>
          </a:prstGeom>
          <a:noFill/>
          <a:ln w="0">
            <a:noFill/>
          </a:ln>
        </p:spPr>
        <p:txBody>
          <a:bodyPr lIns="0" rIns="0" tIns="0" bIns="0" anchor="t">
            <a:noAutofit/>
          </a:bodyPr>
          <a:p>
            <a:r>
              <a:rPr b="0" lang="en-PH" sz="2000" spc="-1" strike="noStrike">
                <a:solidFill>
                  <a:srgbClr val="231f20"/>
                </a:solidFill>
                <a:latin typeface="Lato"/>
              </a:rPr>
              <a:t>170 </a:t>
            </a:r>
            <a:endParaRPr b="0" lang="en-PH" sz="2000" spc="-1" strike="noStrike">
              <a:latin typeface="Lato"/>
            </a:endParaRPr>
          </a:p>
        </p:txBody>
      </p:sp>
      <p:sp>
        <p:nvSpPr>
          <p:cNvPr id="170" name=""/>
          <p:cNvSpPr txBox="1"/>
          <p:nvPr/>
        </p:nvSpPr>
        <p:spPr>
          <a:xfrm>
            <a:off x="7217280" y="2925360"/>
            <a:ext cx="241200" cy="494640"/>
          </a:xfrm>
          <a:prstGeom prst="rect">
            <a:avLst/>
          </a:prstGeom>
          <a:noFill/>
          <a:ln w="0">
            <a:noFill/>
          </a:ln>
        </p:spPr>
        <p:txBody>
          <a:bodyPr lIns="0" rIns="0" tIns="0" bIns="0" anchor="t">
            <a:noAutofit/>
          </a:bodyPr>
          <a:p>
            <a:r>
              <a:rPr b="0" lang="en-PH" sz="2000" spc="-1" strike="noStrike">
                <a:solidFill>
                  <a:srgbClr val="231f20"/>
                </a:solidFill>
                <a:latin typeface="Lato"/>
              </a:rPr>
              <a:t>5</a:t>
            </a:r>
            <a:endParaRPr b="0" lang="en-PH" sz="2000" spc="-1" strike="noStrike">
              <a:latin typeface="Lato"/>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4"/>
          <p:cNvSpPr txBox="1"/>
          <p:nvPr/>
        </p:nvSpPr>
        <p:spPr>
          <a:xfrm>
            <a:off x="609840" y="165600"/>
            <a:ext cx="10968120" cy="802080"/>
          </a:xfrm>
          <a:prstGeom prst="rect">
            <a:avLst/>
          </a:prstGeom>
          <a:noFill/>
          <a:ln w="0">
            <a:noFill/>
          </a:ln>
        </p:spPr>
        <p:txBody>
          <a:bodyPr lIns="0" rIns="0" tIns="0" bIns="0" anchor="ctr">
            <a:noAutofit/>
          </a:bodyPr>
          <a:p>
            <a:pPr>
              <a:lnSpc>
                <a:spcPct val="100000"/>
              </a:lnSpc>
              <a:buNone/>
            </a:pPr>
            <a:r>
              <a:rPr b="1" lang="en-PH" sz="3600" spc="-1" strike="noStrike">
                <a:latin typeface="Lato"/>
              </a:rPr>
              <a:t>Properties of Parallel Lines</a:t>
            </a:r>
            <a:endParaRPr b="0" lang="en-PH" sz="3600" spc="-1" strike="noStrike">
              <a:latin typeface="Arial"/>
            </a:endParaRPr>
          </a:p>
        </p:txBody>
      </p:sp>
      <p:sp>
        <p:nvSpPr>
          <p:cNvPr id="172" name=""/>
          <p:cNvSpPr txBox="1"/>
          <p:nvPr/>
        </p:nvSpPr>
        <p:spPr>
          <a:xfrm>
            <a:off x="609840" y="1075680"/>
            <a:ext cx="10972440" cy="2164320"/>
          </a:xfrm>
          <a:prstGeom prst="rect">
            <a:avLst/>
          </a:prstGeom>
          <a:noFill/>
          <a:ln w="0">
            <a:noFill/>
          </a:ln>
        </p:spPr>
        <p:txBody>
          <a:bodyPr lIns="0" rIns="0" tIns="0" bIns="0" anchor="t">
            <a:normAutofit/>
          </a:bodyPr>
          <a:p>
            <a:pPr algn="just">
              <a:buNone/>
            </a:pPr>
            <a:r>
              <a:rPr b="1" lang="en-PH" sz="2000" spc="-1" strike="noStrike">
                <a:latin typeface="Lato"/>
                <a:ea typeface="PingFang SC"/>
              </a:rPr>
              <a:t>Example 3:</a:t>
            </a:r>
            <a:r>
              <a:rPr b="0" lang="en-PH" sz="2000" spc="-1" strike="noStrike">
                <a:latin typeface="Lato"/>
                <a:ea typeface="PingFang SC"/>
              </a:rPr>
              <a:t> If m∠DHA = (6x + 15)° and m∠BGE = (4x + 33)°, what is m∠DHA?</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r>
              <a:rPr b="1" lang="en-PH" sz="2000" spc="-1" strike="noStrike">
                <a:latin typeface="Lato"/>
                <a:ea typeface="PingFang SC"/>
              </a:rPr>
              <a:t>Solution:</a:t>
            </a:r>
            <a:endParaRPr b="0" lang="en-PH" sz="2000" spc="-1" strike="noStrike">
              <a:latin typeface="Lato"/>
              <a:ea typeface="PingFang SC"/>
            </a:endParaRPr>
          </a:p>
          <a:p>
            <a:pPr algn="just">
              <a:buNone/>
            </a:pPr>
            <a:r>
              <a:rPr b="1" lang="en-PH" sz="2000" spc="-1" strike="noStrike">
                <a:latin typeface="Lato"/>
                <a:ea typeface="PingFang SC"/>
              </a:rPr>
              <a:t>∠</a:t>
            </a:r>
            <a:r>
              <a:rPr b="0" lang="en-PH" sz="2000" spc="-1" strike="noStrike">
                <a:latin typeface="Lato"/>
                <a:ea typeface="PingFang SC"/>
              </a:rPr>
              <a:t>DHA and ∠BGE are not interior angles and they are located on the opposite sides of the transversal; they do not form a linear pair. Thus, they are alternate interior angles. Note that alternate interior angles have equal angle measurements.</a:t>
            </a:r>
            <a:endParaRPr b="0" lang="en-PH" sz="2000" spc="-1" strike="noStrike">
              <a:latin typeface="Lato"/>
              <a:ea typeface="PingFang SC"/>
            </a:endParaRPr>
          </a:p>
          <a:p>
            <a:pPr algn="just">
              <a:buNone/>
            </a:pPr>
            <a:r>
              <a:rPr b="0" lang="en-PH" sz="2000" spc="-1" strike="noStrike">
                <a:latin typeface="Lato"/>
                <a:ea typeface="PingFang SC"/>
              </a:rPr>
              <a:t>Solving for the value of x,</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Substitute the value of x to solve for m</a:t>
            </a:r>
            <a:r>
              <a:rPr b="0" lang="en-PH" sz="2000" spc="-1" strike="noStrike">
                <a:latin typeface="Lato"/>
                <a:ea typeface="PingFang SC"/>
              </a:rPr>
              <a:t>∠</a:t>
            </a:r>
            <a:r>
              <a:rPr b="0" lang="en-PH" sz="2000" spc="-1" strike="noStrike">
                <a:latin typeface="Lato"/>
                <a:ea typeface="PingFang SC"/>
              </a:rPr>
              <a:t>DHA.</a:t>
            </a:r>
            <a:endParaRPr b="0" lang="en-PH" sz="2000" spc="-1" strike="noStrike">
              <a:latin typeface="Lato"/>
              <a:ea typeface="PingFang SC"/>
            </a:endParaRPr>
          </a:p>
        </p:txBody>
      </p:sp>
      <p:sp>
        <p:nvSpPr>
          <p:cNvPr id="173" name=""/>
          <p:cNvSpPr txBox="1"/>
          <p:nvPr/>
        </p:nvSpPr>
        <p:spPr>
          <a:xfrm>
            <a:off x="720000" y="3240000"/>
            <a:ext cx="4412880" cy="2234880"/>
          </a:xfrm>
          <a:prstGeom prst="rect">
            <a:avLst/>
          </a:prstGeom>
          <a:noFill/>
          <a:ln w="0">
            <a:noFill/>
          </a:ln>
        </p:spPr>
        <p:txBody>
          <a:bodyPr lIns="90000" rIns="90000" tIns="45000" bIns="45000" anchor="t">
            <a:noAutofit/>
          </a:bodyPr>
          <a:p>
            <a:pPr algn="ctr">
              <a:buNone/>
            </a:pPr>
            <a:r>
              <a:rPr b="0" lang="en-PH" sz="2000" spc="-1" strike="noStrike">
                <a:latin typeface="Lato"/>
              </a:rPr>
              <a:t>m∠DHA = m∠BGE</a:t>
            </a:r>
            <a:endParaRPr b="0" lang="en-PH" sz="2000" spc="-1" strike="noStrike">
              <a:latin typeface="Arial"/>
            </a:endParaRPr>
          </a:p>
          <a:p>
            <a:pPr algn="ctr">
              <a:buNone/>
            </a:pPr>
            <a:r>
              <a:rPr b="0" lang="en-PH" sz="2000" spc="-1" strike="noStrike">
                <a:latin typeface="Lato"/>
              </a:rPr>
              <a:t>6x + 15 = 4x + 33</a:t>
            </a:r>
            <a:endParaRPr b="0" lang="en-PH" sz="2000" spc="-1" strike="noStrike">
              <a:latin typeface="Arial"/>
            </a:endParaRPr>
          </a:p>
          <a:p>
            <a:pPr algn="ctr">
              <a:buNone/>
            </a:pPr>
            <a:r>
              <a:rPr b="0" lang="en-PH" sz="2000" spc="-1" strike="noStrike">
                <a:latin typeface="Lato"/>
              </a:rPr>
              <a:t>6x − 4x + 15 − 15 = 4x − 4x + 33 − 15</a:t>
            </a:r>
            <a:endParaRPr b="0" lang="en-PH" sz="2000" spc="-1" strike="noStrike">
              <a:latin typeface="Arial"/>
            </a:endParaRPr>
          </a:p>
          <a:p>
            <a:pPr algn="ctr">
              <a:buNone/>
            </a:pPr>
            <a:r>
              <a:rPr b="0" lang="en-PH" sz="2000" spc="-1" strike="noStrike">
                <a:latin typeface="Lato"/>
              </a:rPr>
              <a:t>2x = 18</a:t>
            </a:r>
            <a:endParaRPr b="0" lang="en-PH" sz="2000" spc="-1" strike="noStrike">
              <a:latin typeface="Arial"/>
            </a:endParaRPr>
          </a:p>
          <a:p>
            <a:pPr algn="ctr">
              <a:buNone/>
            </a:pPr>
            <a:endParaRPr b="0" lang="en-PH" sz="2000" spc="-1" strike="noStrike">
              <a:latin typeface="Arial"/>
            </a:endParaRPr>
          </a:p>
          <a:p>
            <a:pPr algn="ctr">
              <a:buNone/>
            </a:pPr>
            <a:endParaRPr b="0" lang="en-PH" sz="2000" spc="-1" strike="noStrike">
              <a:latin typeface="Arial"/>
            </a:endParaRPr>
          </a:p>
          <a:p>
            <a:pPr algn="ctr">
              <a:buNone/>
            </a:pPr>
            <a:r>
              <a:rPr b="0" lang="en-PH" sz="2000" spc="-1" strike="noStrike">
                <a:latin typeface="Lato"/>
              </a:rPr>
              <a:t>x = 9</a:t>
            </a:r>
            <a:endParaRPr b="0" lang="en-PH" sz="2000" spc="-1" strike="noStrike">
              <a:latin typeface="Arial"/>
            </a:endParaRPr>
          </a:p>
        </p:txBody>
      </p:sp>
      <p:sp>
        <p:nvSpPr>
          <p:cNvPr id="174" name=""/>
          <p:cNvSpPr/>
          <p:nvPr/>
        </p:nvSpPr>
        <p:spPr>
          <a:xfrm>
            <a:off x="2439720" y="4804920"/>
            <a:ext cx="298080" cy="0"/>
          </a:xfrm>
          <a:prstGeom prst="line">
            <a:avLst/>
          </a:prstGeom>
          <a:ln w="11160">
            <a:solidFill>
              <a:srgbClr val="231f20"/>
            </a:solidFill>
            <a:miter/>
          </a:ln>
        </p:spPr>
        <p:style>
          <a:lnRef idx="0"/>
          <a:fillRef idx="0"/>
          <a:effectRef idx="0"/>
          <a:fontRef idx="minor"/>
        </p:style>
      </p:sp>
      <p:sp>
        <p:nvSpPr>
          <p:cNvPr id="175" name=""/>
          <p:cNvSpPr txBox="1"/>
          <p:nvPr/>
        </p:nvSpPr>
        <p:spPr>
          <a:xfrm>
            <a:off x="2439720" y="4502880"/>
            <a:ext cx="630720" cy="491400"/>
          </a:xfrm>
          <a:prstGeom prst="rect">
            <a:avLst/>
          </a:prstGeom>
          <a:noFill/>
          <a:ln w="0">
            <a:noFill/>
          </a:ln>
        </p:spPr>
        <p:txBody>
          <a:bodyPr lIns="0" rIns="0" tIns="0" bIns="0" anchor="t">
            <a:noAutofit/>
          </a:bodyPr>
          <a:p>
            <a:r>
              <a:rPr b="0" lang="en-PH" sz="2000" spc="-1" strike="noStrike">
                <a:solidFill>
                  <a:srgbClr val="231f20"/>
                </a:solidFill>
                <a:latin typeface="Lato"/>
              </a:rPr>
              <a:t>2</a:t>
            </a:r>
            <a:r>
              <a:rPr b="0" i="1" lang="en-PH" sz="2000" spc="-1" strike="noStrike">
                <a:solidFill>
                  <a:srgbClr val="231f20"/>
                </a:solidFill>
                <a:latin typeface="Lato"/>
              </a:rPr>
              <a:t>x</a:t>
            </a:r>
            <a:r>
              <a:rPr b="0" lang="en-PH" sz="2000" spc="-1" strike="noStrike">
                <a:solidFill>
                  <a:srgbClr val="231f20"/>
                </a:solidFill>
                <a:latin typeface="Lato"/>
              </a:rPr>
              <a:t> </a:t>
            </a:r>
            <a:endParaRPr b="0" lang="en-PH" sz="2000" spc="-1" strike="noStrike">
              <a:latin typeface="Lato"/>
            </a:endParaRPr>
          </a:p>
        </p:txBody>
      </p:sp>
      <p:sp>
        <p:nvSpPr>
          <p:cNvPr id="176" name=""/>
          <p:cNvSpPr txBox="1"/>
          <p:nvPr/>
        </p:nvSpPr>
        <p:spPr>
          <a:xfrm>
            <a:off x="2510280" y="4836600"/>
            <a:ext cx="281520" cy="491400"/>
          </a:xfrm>
          <a:prstGeom prst="rect">
            <a:avLst/>
          </a:prstGeom>
          <a:noFill/>
          <a:ln w="0">
            <a:noFill/>
          </a:ln>
        </p:spPr>
        <p:txBody>
          <a:bodyPr lIns="0" rIns="0" tIns="0" bIns="0" anchor="t">
            <a:noAutofit/>
          </a:bodyPr>
          <a:p>
            <a:r>
              <a:rPr b="0" lang="en-PH" sz="2000" spc="-1" strike="noStrike">
                <a:solidFill>
                  <a:srgbClr val="231f20"/>
                </a:solidFill>
                <a:latin typeface="Lato"/>
              </a:rPr>
              <a:t>2</a:t>
            </a:r>
            <a:endParaRPr b="0" lang="en-PH" sz="2000" spc="-1" strike="noStrike">
              <a:latin typeface="Lato"/>
            </a:endParaRPr>
          </a:p>
        </p:txBody>
      </p:sp>
      <p:sp>
        <p:nvSpPr>
          <p:cNvPr id="177" name=""/>
          <p:cNvSpPr/>
          <p:nvPr/>
        </p:nvSpPr>
        <p:spPr>
          <a:xfrm>
            <a:off x="3109680" y="4804920"/>
            <a:ext cx="313920" cy="0"/>
          </a:xfrm>
          <a:prstGeom prst="line">
            <a:avLst/>
          </a:prstGeom>
          <a:ln w="11160">
            <a:solidFill>
              <a:srgbClr val="231f20"/>
            </a:solidFill>
            <a:miter/>
          </a:ln>
        </p:spPr>
        <p:style>
          <a:lnRef idx="0"/>
          <a:fillRef idx="0"/>
          <a:effectRef idx="0"/>
          <a:fontRef idx="minor"/>
        </p:style>
      </p:sp>
      <p:sp>
        <p:nvSpPr>
          <p:cNvPr id="178" name=""/>
          <p:cNvSpPr txBox="1"/>
          <p:nvPr/>
        </p:nvSpPr>
        <p:spPr>
          <a:xfrm>
            <a:off x="2756520" y="4667400"/>
            <a:ext cx="518760" cy="491040"/>
          </a:xfrm>
          <a:prstGeom prst="rect">
            <a:avLst/>
          </a:prstGeom>
          <a:noFill/>
          <a:ln w="0">
            <a:noFill/>
          </a:ln>
        </p:spPr>
        <p:txBody>
          <a:bodyPr lIns="0" rIns="0" tIns="0" bIns="0" anchor="t">
            <a:noAutofit/>
          </a:bodyPr>
          <a:p>
            <a:r>
              <a:rPr b="0" lang="en-PH" sz="2000" spc="-1" strike="noStrike">
                <a:solidFill>
                  <a:srgbClr val="231f20"/>
                </a:solidFill>
                <a:latin typeface="Lato"/>
              </a:rPr>
              <a:t> </a:t>
            </a:r>
            <a:r>
              <a:rPr b="0" lang="en-PH" sz="2000" spc="-1" strike="noStrike">
                <a:solidFill>
                  <a:srgbClr val="231f20"/>
                </a:solidFill>
                <a:latin typeface="Lato"/>
              </a:rPr>
              <a:t>= </a:t>
            </a:r>
            <a:endParaRPr b="0" lang="en-PH" sz="2000" spc="-1" strike="noStrike">
              <a:latin typeface="Lato"/>
            </a:endParaRPr>
          </a:p>
        </p:txBody>
      </p:sp>
      <p:sp>
        <p:nvSpPr>
          <p:cNvPr id="179" name=""/>
          <p:cNvSpPr txBox="1"/>
          <p:nvPr/>
        </p:nvSpPr>
        <p:spPr>
          <a:xfrm>
            <a:off x="3109680" y="4502880"/>
            <a:ext cx="670320" cy="491400"/>
          </a:xfrm>
          <a:prstGeom prst="rect">
            <a:avLst/>
          </a:prstGeom>
          <a:noFill/>
          <a:ln w="0">
            <a:noFill/>
          </a:ln>
        </p:spPr>
        <p:txBody>
          <a:bodyPr lIns="0" rIns="0" tIns="0" bIns="0" anchor="t">
            <a:noAutofit/>
          </a:bodyPr>
          <a:p>
            <a:r>
              <a:rPr b="0" lang="en-PH" sz="2000" spc="-1" strike="noStrike">
                <a:solidFill>
                  <a:srgbClr val="231f20"/>
                </a:solidFill>
                <a:latin typeface="Lato"/>
              </a:rPr>
              <a:t>18 </a:t>
            </a:r>
            <a:endParaRPr b="0" lang="en-PH" sz="2000" spc="-1" strike="noStrike">
              <a:latin typeface="Lato"/>
            </a:endParaRPr>
          </a:p>
        </p:txBody>
      </p:sp>
      <p:sp>
        <p:nvSpPr>
          <p:cNvPr id="180" name=""/>
          <p:cNvSpPr txBox="1"/>
          <p:nvPr/>
        </p:nvSpPr>
        <p:spPr>
          <a:xfrm>
            <a:off x="3188160" y="4836600"/>
            <a:ext cx="281520" cy="491400"/>
          </a:xfrm>
          <a:prstGeom prst="rect">
            <a:avLst/>
          </a:prstGeom>
          <a:noFill/>
          <a:ln w="0">
            <a:noFill/>
          </a:ln>
        </p:spPr>
        <p:txBody>
          <a:bodyPr lIns="0" rIns="0" tIns="0" bIns="0" anchor="t">
            <a:noAutofit/>
          </a:bodyPr>
          <a:p>
            <a:r>
              <a:rPr b="0" lang="en-PH" sz="2000" spc="-1" strike="noStrike">
                <a:solidFill>
                  <a:srgbClr val="231f20"/>
                </a:solidFill>
                <a:latin typeface="Lato"/>
              </a:rPr>
              <a:t>2</a:t>
            </a:r>
            <a:endParaRPr b="0" lang="en-PH" sz="2000" spc="-1" strike="noStrike">
              <a:latin typeface="Lato"/>
            </a:endParaRPr>
          </a:p>
        </p:txBody>
      </p:sp>
      <p:sp>
        <p:nvSpPr>
          <p:cNvPr id="181" name=""/>
          <p:cNvSpPr txBox="1"/>
          <p:nvPr/>
        </p:nvSpPr>
        <p:spPr>
          <a:xfrm>
            <a:off x="8136000" y="3240000"/>
            <a:ext cx="2841840" cy="1928520"/>
          </a:xfrm>
          <a:prstGeom prst="rect">
            <a:avLst/>
          </a:prstGeom>
          <a:noFill/>
          <a:ln w="0">
            <a:noFill/>
          </a:ln>
        </p:spPr>
        <p:txBody>
          <a:bodyPr lIns="90000" rIns="90000" tIns="45000" bIns="45000" anchor="t">
            <a:noAutofit/>
          </a:bodyPr>
          <a:p>
            <a:pPr algn="ctr">
              <a:buNone/>
            </a:pPr>
            <a:r>
              <a:rPr b="0" lang="en-PH" sz="2000" spc="-1" strike="noStrike">
                <a:latin typeface="Lato"/>
                <a:ea typeface="PingFang SC"/>
              </a:rPr>
              <a:t>m</a:t>
            </a:r>
            <a:r>
              <a:rPr b="0" lang="en-PH" sz="2000" spc="-1" strike="noStrike">
                <a:latin typeface="Lato"/>
                <a:ea typeface="PingFang SC"/>
              </a:rPr>
              <a:t>∠</a:t>
            </a:r>
            <a:r>
              <a:rPr b="0" lang="en-PH" sz="2000" spc="-1" strike="noStrike">
                <a:latin typeface="Lato"/>
              </a:rPr>
              <a:t>DHA = (6x + 15)°</a:t>
            </a:r>
            <a:endParaRPr b="0" lang="en-PH" sz="2000" spc="-1" strike="noStrike">
              <a:latin typeface="Arial"/>
            </a:endParaRPr>
          </a:p>
          <a:p>
            <a:pPr algn="ctr">
              <a:buNone/>
            </a:pPr>
            <a:r>
              <a:rPr b="0" lang="en-PH" sz="2000" spc="-1" strike="noStrike">
                <a:latin typeface="Lato"/>
              </a:rPr>
              <a:t>                  </a:t>
            </a:r>
            <a:r>
              <a:rPr b="0" lang="en-PH" sz="2000" spc="-1" strike="noStrike">
                <a:latin typeface="Lato"/>
              </a:rPr>
              <a:t>= [6(9) + 15]°</a:t>
            </a:r>
            <a:endParaRPr b="0" lang="en-PH" sz="2000" spc="-1" strike="noStrike">
              <a:latin typeface="Arial"/>
            </a:endParaRPr>
          </a:p>
          <a:p>
            <a:pPr algn="ctr">
              <a:buNone/>
            </a:pPr>
            <a:r>
              <a:rPr b="0" lang="en-PH" sz="2000" spc="-1" strike="noStrike">
                <a:latin typeface="Lato"/>
              </a:rPr>
              <a:t>                </a:t>
            </a:r>
            <a:r>
              <a:rPr b="0" lang="en-PH" sz="2000" spc="-1" strike="noStrike">
                <a:latin typeface="Lato"/>
              </a:rPr>
              <a:t>= (54 + 15)°</a:t>
            </a:r>
            <a:endParaRPr b="0" lang="en-PH" sz="2000" spc="-1" strike="noStrike">
              <a:latin typeface="Arial"/>
            </a:endParaRPr>
          </a:p>
          <a:p>
            <a:pPr algn="ctr">
              <a:buNone/>
            </a:pPr>
            <a:r>
              <a:rPr b="0" lang="en-PH" sz="2000" spc="-1" strike="noStrike">
                <a:latin typeface="Lato"/>
              </a:rPr>
              <a:t>     </a:t>
            </a:r>
            <a:r>
              <a:rPr b="0" lang="en-PH" sz="2000" spc="-1" strike="noStrike">
                <a:latin typeface="Lato"/>
              </a:rPr>
              <a:t>= 69°</a:t>
            </a:r>
            <a:endParaRPr b="0" lang="en-PH" sz="2000" spc="-1" strike="noStrike">
              <a:latin typeface="Arial"/>
            </a:endParaRPr>
          </a:p>
          <a:p>
            <a:endParaRPr b="0" lang="en-PH" sz="2000" spc="-1" strike="noStrike">
              <a:latin typeface="Arial"/>
            </a:endParaRPr>
          </a:p>
          <a:p>
            <a:r>
              <a:rPr b="0" lang="en-PH" sz="2000" spc="-1" strike="noStrike">
                <a:latin typeface="Lato"/>
                <a:ea typeface="PingFang SC"/>
              </a:rPr>
              <a:t>Hence, m</a:t>
            </a:r>
            <a:r>
              <a:rPr b="0" lang="en-PH" sz="2000" spc="-1" strike="noStrike">
                <a:latin typeface="Lato"/>
                <a:ea typeface="PingFang SC"/>
              </a:rPr>
              <a:t>∠</a:t>
            </a:r>
            <a:r>
              <a:rPr b="0" lang="en-PH" sz="2000" spc="-1" strike="noStrike">
                <a:latin typeface="Lato"/>
              </a:rPr>
              <a:t>DHA = 69°.</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165600"/>
            <a:ext cx="10968120" cy="802080"/>
          </a:xfrm>
          <a:prstGeom prst="rect">
            <a:avLst/>
          </a:prstGeom>
          <a:noFill/>
          <a:ln w="0">
            <a:noFill/>
          </a:ln>
        </p:spPr>
        <p:txBody>
          <a:bodyPr lIns="0" rIns="0" tIns="0" bIns="0" anchor="ctr">
            <a:noAutofit/>
          </a:bodyPr>
          <a:p>
            <a:pPr>
              <a:lnSpc>
                <a:spcPct val="100000"/>
              </a:lnSpc>
              <a:buNone/>
            </a:pPr>
            <a:r>
              <a:rPr b="1" lang="en-PH" sz="3600" spc="-1" strike="noStrike">
                <a:latin typeface="Lato"/>
              </a:rPr>
              <a:t>Properties of Parallel Lines</a:t>
            </a:r>
            <a:endParaRPr b="0" lang="en-PH" sz="3600" spc="-1" strike="noStrike">
              <a:latin typeface="Arial"/>
            </a:endParaRPr>
          </a:p>
        </p:txBody>
      </p:sp>
      <p:sp>
        <p:nvSpPr>
          <p:cNvPr id="126" name="PlaceHolder 2"/>
          <p:cNvSpPr>
            <a:spLocks noGrp="1"/>
          </p:cNvSpPr>
          <p:nvPr>
            <p:ph/>
          </p:nvPr>
        </p:nvSpPr>
        <p:spPr>
          <a:xfrm>
            <a:off x="609480" y="1080000"/>
            <a:ext cx="10907640" cy="5036760"/>
          </a:xfrm>
          <a:prstGeom prst="rect">
            <a:avLst/>
          </a:prstGeom>
          <a:noFill/>
          <a:ln w="0">
            <a:noFill/>
          </a:ln>
        </p:spPr>
        <p:txBody>
          <a:bodyPr lIns="0" rIns="0" tIns="0" bIns="0" anchor="t">
            <a:normAutofit/>
          </a:bodyPr>
          <a:p>
            <a:pPr algn="just">
              <a:lnSpc>
                <a:spcPct val="100000"/>
              </a:lnSpc>
              <a:buNone/>
            </a:pPr>
            <a:r>
              <a:rPr b="0" lang="en-PH" sz="2000" spc="-1" strike="noStrike">
                <a:latin typeface="Lato"/>
              </a:rPr>
              <a:t>Parallel lines are formed when two or more lines lying on the same plane do not intersect. They are represented by either single or double arrowheads pointing to the same direction. Below are some examples of parallel lines.</a:t>
            </a:r>
            <a:endParaRPr b="0" lang="en-PH" sz="2000" spc="-1" strike="noStrike">
              <a:latin typeface="Arial"/>
            </a:endParaRPr>
          </a:p>
        </p:txBody>
      </p:sp>
      <p:pic>
        <p:nvPicPr>
          <p:cNvPr id="127" name="" descr=""/>
          <p:cNvPicPr/>
          <p:nvPr/>
        </p:nvPicPr>
        <p:blipFill>
          <a:blip r:embed="rId1"/>
          <a:stretch/>
        </p:blipFill>
        <p:spPr>
          <a:xfrm>
            <a:off x="6688440" y="2040840"/>
            <a:ext cx="2486880" cy="2776680"/>
          </a:xfrm>
          <a:prstGeom prst="rect">
            <a:avLst/>
          </a:prstGeom>
          <a:ln w="0">
            <a:noFill/>
          </a:ln>
        </p:spPr>
      </p:pic>
      <p:pic>
        <p:nvPicPr>
          <p:cNvPr id="128" name="" descr=""/>
          <p:cNvPicPr/>
          <p:nvPr/>
        </p:nvPicPr>
        <p:blipFill>
          <a:blip r:embed="rId2"/>
          <a:stretch/>
        </p:blipFill>
        <p:spPr>
          <a:xfrm>
            <a:off x="3095280" y="3101040"/>
            <a:ext cx="3409200" cy="6562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165600"/>
            <a:ext cx="10968120" cy="802080"/>
          </a:xfrm>
          <a:prstGeom prst="rect">
            <a:avLst/>
          </a:prstGeom>
          <a:noFill/>
          <a:ln w="0">
            <a:noFill/>
          </a:ln>
        </p:spPr>
        <p:txBody>
          <a:bodyPr lIns="0" rIns="0" tIns="0" bIns="0" anchor="ctr">
            <a:noAutofit/>
          </a:bodyPr>
          <a:p>
            <a:pPr>
              <a:lnSpc>
                <a:spcPct val="100000"/>
              </a:lnSpc>
              <a:buNone/>
            </a:pPr>
            <a:r>
              <a:rPr b="1" lang="en-PH" sz="3600" spc="-1" strike="noStrike">
                <a:latin typeface="Lato"/>
              </a:rPr>
              <a:t>Properties of Parallel Lines</a:t>
            </a:r>
            <a:endParaRPr b="0" lang="en-PH" sz="3600" spc="-1" strike="noStrike">
              <a:latin typeface="Arial"/>
            </a:endParaRPr>
          </a:p>
        </p:txBody>
      </p:sp>
      <p:sp>
        <p:nvSpPr>
          <p:cNvPr id="130" name="PlaceHolder 2"/>
          <p:cNvSpPr>
            <a:spLocks noGrp="1"/>
          </p:cNvSpPr>
          <p:nvPr>
            <p:ph/>
          </p:nvPr>
        </p:nvSpPr>
        <p:spPr>
          <a:xfrm>
            <a:off x="609480" y="1080000"/>
            <a:ext cx="10907640" cy="5036760"/>
          </a:xfrm>
          <a:prstGeom prst="rect">
            <a:avLst/>
          </a:prstGeom>
          <a:noFill/>
          <a:ln w="0">
            <a:noFill/>
          </a:ln>
        </p:spPr>
        <p:txBody>
          <a:bodyPr lIns="0" rIns="0" tIns="0" bIns="0" anchor="t">
            <a:normAutofit/>
          </a:bodyPr>
          <a:p>
            <a:pPr algn="just">
              <a:lnSpc>
                <a:spcPct val="100000"/>
              </a:lnSpc>
              <a:buNone/>
            </a:pPr>
            <a:r>
              <a:rPr b="0" lang="en-PH" sz="2000" spc="-1" strike="noStrike">
                <a:latin typeface="Lato"/>
              </a:rPr>
              <a:t>The symbol “||” is used to denote two or more lines that are parallel. AB || CD is read as “line AB is parallel to line CD.” On the other hand, a </a:t>
            </a:r>
            <a:r>
              <a:rPr b="1" lang="en-PH" sz="2000" spc="-1" strike="noStrike">
                <a:latin typeface="Lato"/>
              </a:rPr>
              <a:t>transversal</a:t>
            </a:r>
            <a:r>
              <a:rPr b="0" lang="en-PH" sz="2000" spc="-1" strike="noStrike">
                <a:latin typeface="Lato"/>
              </a:rPr>
              <a:t> is a line that cuts two or more lines on the same plane at two or more distinct points. When a transversal cuts a pair of parallel lines, the following angle pairs are formed: corresponding angles; alternate interior angles; alternate exterior angles; same side interior angles; and same side exterior angles. The figures below show how the angles and regions are formed when a pair of parallel lines is cut by a transversal.</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p:txBody>
      </p:sp>
      <p:sp>
        <p:nvSpPr>
          <p:cNvPr id="131" name=""/>
          <p:cNvSpPr/>
          <p:nvPr/>
        </p:nvSpPr>
        <p:spPr>
          <a:xfrm>
            <a:off x="8244000" y="1080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32" name=""/>
          <p:cNvSpPr/>
          <p:nvPr/>
        </p:nvSpPr>
        <p:spPr>
          <a:xfrm>
            <a:off x="8820000" y="1080000"/>
            <a:ext cx="360000" cy="0"/>
          </a:xfrm>
          <a:prstGeom prst="line">
            <a:avLst/>
          </a:prstGeom>
          <a:ln w="0">
            <a:solidFill>
              <a:srgbClr val="000000"/>
            </a:solidFill>
            <a:headEnd len="med" type="triangle" w="med"/>
            <a:tailEnd len="med" type="triangle" w="med"/>
          </a:ln>
        </p:spPr>
        <p:style>
          <a:lnRef idx="0"/>
          <a:fillRef idx="0"/>
          <a:effectRef idx="0"/>
          <a:fontRef idx="minor"/>
        </p:style>
      </p:sp>
      <p:pic>
        <p:nvPicPr>
          <p:cNvPr id="133" name="" descr=""/>
          <p:cNvPicPr/>
          <p:nvPr/>
        </p:nvPicPr>
        <p:blipFill>
          <a:blip r:embed="rId1"/>
          <a:stretch/>
        </p:blipFill>
        <p:spPr>
          <a:xfrm>
            <a:off x="774360" y="3127320"/>
            <a:ext cx="5459400" cy="2403360"/>
          </a:xfrm>
          <a:prstGeom prst="rect">
            <a:avLst/>
          </a:prstGeom>
          <a:ln w="0">
            <a:noFill/>
          </a:ln>
        </p:spPr>
      </p:pic>
      <p:pic>
        <p:nvPicPr>
          <p:cNvPr id="134" name="" descr=""/>
          <p:cNvPicPr/>
          <p:nvPr/>
        </p:nvPicPr>
        <p:blipFill>
          <a:blip r:embed="rId2"/>
          <a:stretch/>
        </p:blipFill>
        <p:spPr>
          <a:xfrm>
            <a:off x="6460560" y="3206160"/>
            <a:ext cx="5175000" cy="28940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165600"/>
            <a:ext cx="10968120" cy="802080"/>
          </a:xfrm>
          <a:prstGeom prst="rect">
            <a:avLst/>
          </a:prstGeom>
          <a:noFill/>
          <a:ln w="0">
            <a:noFill/>
          </a:ln>
        </p:spPr>
        <p:txBody>
          <a:bodyPr lIns="0" rIns="0" tIns="0" bIns="0" anchor="ctr">
            <a:noAutofit/>
          </a:bodyPr>
          <a:p>
            <a:pPr>
              <a:lnSpc>
                <a:spcPct val="100000"/>
              </a:lnSpc>
              <a:buNone/>
            </a:pPr>
            <a:r>
              <a:rPr b="1" lang="en-PH" sz="3600" spc="-1" strike="noStrike">
                <a:latin typeface="Lato"/>
              </a:rPr>
              <a:t>Properties of Parallel Lines</a:t>
            </a:r>
            <a:endParaRPr b="0" lang="en-PH" sz="3600" spc="-1" strike="noStrike">
              <a:latin typeface="Arial"/>
            </a:endParaRPr>
          </a:p>
        </p:txBody>
      </p:sp>
      <p:sp>
        <p:nvSpPr>
          <p:cNvPr id="136" name="PlaceHolder 2"/>
          <p:cNvSpPr>
            <a:spLocks noGrp="1"/>
          </p:cNvSpPr>
          <p:nvPr>
            <p:ph/>
          </p:nvPr>
        </p:nvSpPr>
        <p:spPr>
          <a:xfrm>
            <a:off x="609480" y="1080000"/>
            <a:ext cx="10907640" cy="5036760"/>
          </a:xfrm>
          <a:prstGeom prst="rect">
            <a:avLst/>
          </a:prstGeom>
          <a:noFill/>
          <a:ln w="0">
            <a:noFill/>
          </a:ln>
        </p:spPr>
        <p:txBody>
          <a:bodyPr lIns="0" rIns="0" tIns="0" bIns="0" anchor="t">
            <a:normAutofit/>
          </a:bodyPr>
          <a:p>
            <a:pPr algn="just">
              <a:spcBef>
                <a:spcPts val="1417"/>
              </a:spcBef>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In the given figures above, AB || CD. AB and CD are cut by a transversal line, EF, thereby forming eight angles. ∠3, ∠4, ∠5, and ∠6 are located in the area bounded by the parallel lines; thus, they are considered as interior angles. While ∠1, ∠2, ∠7, and ∠8 are located in the area outside the area bounded by the parallel lines; thus, they are called exterior angles.</a:t>
            </a:r>
            <a:endParaRPr b="0" lang="en-PH" sz="2000" spc="-1" strike="noStrike">
              <a:latin typeface="Arial"/>
            </a:endParaRPr>
          </a:p>
          <a:p>
            <a:pPr algn="just">
              <a:buNone/>
            </a:pPr>
            <a:endParaRPr b="0" lang="en-PH" sz="2000" spc="-1" strike="noStrike">
              <a:latin typeface="Lato"/>
              <a:ea typeface="PingFang SC"/>
            </a:endParaRPr>
          </a:p>
          <a:p>
            <a:pPr algn="just">
              <a:buNone/>
            </a:pPr>
            <a:r>
              <a:rPr b="0" lang="en-PH" sz="2000" spc="-1" strike="noStrike">
                <a:latin typeface="Lato"/>
              </a:rPr>
              <a:t> </a:t>
            </a:r>
            <a:r>
              <a:rPr b="0" lang="en-PH" sz="2000" spc="-1" strike="noStrike">
                <a:latin typeface="Lato"/>
              </a:rPr>
              <a:t>	</a:t>
            </a:r>
            <a:r>
              <a:rPr b="0" lang="en-PH" sz="2000" spc="-1" strike="noStrike">
                <a:latin typeface="Lato"/>
              </a:rPr>
              <a:t>Let us now differentiate the angle pairs formed when a pair of parallel lines is cut by a transversal. Do the following tasks. Use the figures above where AB || CD is cut by a transversal line EF. Use a protractor to measure the angles and use the angle measurement to describe the relationship of the angle pair. Fill in the information in the third column based on the measurements you have got. In the fourth column, provide another example of the given angle pair. First one is done for you.</a:t>
            </a:r>
            <a:endParaRPr b="0" lang="en-PH" sz="2000" spc="-1" strike="noStrike">
              <a:latin typeface="Lato"/>
              <a:ea typeface="PingFang SC"/>
            </a:endParaRPr>
          </a:p>
        </p:txBody>
      </p:sp>
      <p:sp>
        <p:nvSpPr>
          <p:cNvPr id="137" name=""/>
          <p:cNvSpPr/>
          <p:nvPr/>
        </p:nvSpPr>
        <p:spPr>
          <a:xfrm>
            <a:off x="4248000" y="1080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38" name=""/>
          <p:cNvSpPr/>
          <p:nvPr/>
        </p:nvSpPr>
        <p:spPr>
          <a:xfrm>
            <a:off x="4932000" y="1080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39" name=""/>
          <p:cNvSpPr/>
          <p:nvPr/>
        </p:nvSpPr>
        <p:spPr>
          <a:xfrm>
            <a:off x="5436000" y="1080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40" name=""/>
          <p:cNvSpPr/>
          <p:nvPr/>
        </p:nvSpPr>
        <p:spPr>
          <a:xfrm>
            <a:off x="6372000" y="1080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41" name=""/>
          <p:cNvSpPr/>
          <p:nvPr/>
        </p:nvSpPr>
        <p:spPr>
          <a:xfrm>
            <a:off x="10188000" y="1080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42" name=""/>
          <p:cNvSpPr/>
          <p:nvPr/>
        </p:nvSpPr>
        <p:spPr>
          <a:xfrm>
            <a:off x="7956000" y="2916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43" name=""/>
          <p:cNvSpPr/>
          <p:nvPr/>
        </p:nvSpPr>
        <p:spPr>
          <a:xfrm>
            <a:off x="8604000" y="2916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44" name=""/>
          <p:cNvSpPr/>
          <p:nvPr/>
        </p:nvSpPr>
        <p:spPr>
          <a:xfrm>
            <a:off x="1044000" y="3240000"/>
            <a:ext cx="360000" cy="0"/>
          </a:xfrm>
          <a:prstGeom prst="line">
            <a:avLst/>
          </a:prstGeom>
          <a:ln w="0">
            <a:solidFill>
              <a:srgbClr val="000000"/>
            </a:solidFill>
            <a:headEnd len="med" type="triangle" w="me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165600"/>
            <a:ext cx="10968120" cy="802080"/>
          </a:xfrm>
          <a:prstGeom prst="rect">
            <a:avLst/>
          </a:prstGeom>
          <a:noFill/>
          <a:ln w="0">
            <a:noFill/>
          </a:ln>
        </p:spPr>
        <p:txBody>
          <a:bodyPr lIns="0" rIns="0" tIns="0" bIns="0" anchor="ctr">
            <a:noAutofit/>
          </a:bodyPr>
          <a:p>
            <a:pPr>
              <a:lnSpc>
                <a:spcPct val="100000"/>
              </a:lnSpc>
              <a:buNone/>
            </a:pPr>
            <a:r>
              <a:rPr b="1" lang="en-PH" sz="3600" spc="-1" strike="noStrike">
                <a:latin typeface="Lato"/>
              </a:rPr>
              <a:t>Properties of Parallel Lines</a:t>
            </a:r>
            <a:endParaRPr b="0" lang="en-PH" sz="3600" spc="-1" strike="noStrike">
              <a:latin typeface="Arial"/>
            </a:endParaRPr>
          </a:p>
        </p:txBody>
      </p:sp>
      <p:graphicFrame>
        <p:nvGraphicFramePr>
          <p:cNvPr id="146" name=""/>
          <p:cNvGraphicFramePr/>
          <p:nvPr/>
        </p:nvGraphicFramePr>
        <p:xfrm>
          <a:off x="720000" y="972000"/>
          <a:ext cx="10800000" cy="4860000"/>
        </p:xfrm>
        <a:graphic>
          <a:graphicData uri="http://schemas.openxmlformats.org/drawingml/2006/table">
            <a:tbl>
              <a:tblPr/>
              <a:tblGrid>
                <a:gridCol w="2698920"/>
                <a:gridCol w="2698920"/>
                <a:gridCol w="2698920"/>
                <a:gridCol w="2703240"/>
              </a:tblGrid>
              <a:tr h="582480">
                <a:tc>
                  <a:txBody>
                    <a:bodyPr lIns="90000" rIns="90000" tIns="46800" bIns="46800" anchor="ctr">
                      <a:noAutofit/>
                    </a:bodyPr>
                    <a:p>
                      <a:pPr algn="ctr">
                        <a:buNone/>
                      </a:pPr>
                      <a:r>
                        <a:rPr b="1" lang="en-PH" sz="1800" spc="-1" strike="noStrike">
                          <a:latin typeface="Lato"/>
                        </a:rPr>
                        <a:t>Angle Pairs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Examples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Relationships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Other Examples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618920">
                <a:tc>
                  <a:txBody>
                    <a:bodyPr lIns="90000" rIns="90000" tIns="46800" bIns="46800" anchor="t">
                      <a:noAutofit/>
                    </a:bodyPr>
                    <a:p>
                      <a:r>
                        <a:rPr b="1" lang="en-PH" sz="1800" spc="-1" strike="noStrike">
                          <a:latin typeface="Lato"/>
                        </a:rPr>
                        <a:t>1. Alternate Interior Angles</a:t>
                      </a:r>
                      <a:endParaRPr b="0" lang="en-PH" sz="1800" spc="-1" strike="noStrike">
                        <a:latin typeface="Lato"/>
                      </a:endParaRPr>
                    </a:p>
                    <a:p>
                      <a:r>
                        <a:rPr b="0" lang="en-PH" sz="1800" spc="-1" strike="noStrike">
                          <a:latin typeface="Lato"/>
                        </a:rPr>
                        <a:t>– </a:t>
                      </a:r>
                      <a:r>
                        <a:rPr b="0" lang="en-PH" sz="1800" spc="-1" strike="noStrike">
                          <a:latin typeface="Lato"/>
                        </a:rPr>
                        <a:t>interior angles are located on the opposite sides of the transversal</a:t>
                      </a:r>
                      <a:endParaRPr b="0" lang="en-PH" sz="1800" spc="-1" strike="noStrike">
                        <a:latin typeface="Lato"/>
                      </a:endParaRPr>
                    </a:p>
                    <a:p>
                      <a:r>
                        <a:rPr b="0" lang="en-PH" sz="1800" spc="-1" strike="noStrike">
                          <a:latin typeface="Lato"/>
                        </a:rPr>
                        <a:t>– </a:t>
                      </a:r>
                      <a:r>
                        <a:rPr b="0" lang="en-PH" sz="1800" spc="-1" strike="noStrike">
                          <a:latin typeface="Lato"/>
                        </a:rPr>
                        <a:t>do not form a linear pair</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a:t>
                      </a:r>
                      <a:r>
                        <a:rPr b="0" lang="en-PH" sz="1800" spc="-1" strike="noStrike">
                          <a:latin typeface="Lato"/>
                        </a:rPr>
                        <a:t>4 and ∠6</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pPr algn="ctr">
                        <a:buNone/>
                      </a:pPr>
                      <a:r>
                        <a:rPr b="0" lang="en-PH" sz="1800" spc="-1" strike="noStrike">
                          <a:latin typeface="Lato"/>
                          <a:ea typeface="PingFang SC"/>
                        </a:rPr>
                        <a:t>m</a:t>
                      </a:r>
                      <a:r>
                        <a:rPr b="0" lang="en-PH" sz="1800" spc="-1" strike="noStrike">
                          <a:latin typeface="Lato"/>
                        </a:rPr>
                        <a:t>∠</a:t>
                      </a:r>
                      <a:r>
                        <a:rPr b="0" lang="en-PH" sz="1800" spc="-1" strike="noStrike">
                          <a:latin typeface="Lato"/>
                        </a:rPr>
                        <a:t>4 = 70°</a:t>
                      </a:r>
                      <a:endParaRPr b="0" lang="en-PH" sz="1800" spc="-1" strike="noStrike">
                        <a:latin typeface="Arial"/>
                      </a:endParaRPr>
                    </a:p>
                    <a:p>
                      <a:pPr algn="ctr">
                        <a:buNone/>
                      </a:pPr>
                      <a:r>
                        <a:rPr b="0" lang="en-PH" sz="1800" spc="-1" strike="noStrike">
                          <a:latin typeface="Lato"/>
                          <a:ea typeface="PingFang SC"/>
                        </a:rPr>
                        <a:t>m</a:t>
                      </a:r>
                      <a:r>
                        <a:rPr b="0" lang="en-PH" sz="1800" spc="-1" strike="noStrike">
                          <a:latin typeface="Lato"/>
                        </a:rPr>
                        <a:t>∠</a:t>
                      </a:r>
                      <a:r>
                        <a:rPr b="0" lang="en-PH" sz="1800" spc="-1" strike="noStrike">
                          <a:latin typeface="Lato"/>
                        </a:rPr>
                        <a:t>6 = 70°</a:t>
                      </a:r>
                      <a:endParaRPr b="0" lang="en-PH" sz="1800" spc="-1" strike="noStrike">
                        <a:latin typeface="Arial"/>
                      </a:endParaRPr>
                    </a:p>
                    <a:p>
                      <a:pPr algn="ctr">
                        <a:buNone/>
                      </a:pPr>
                      <a:endParaRPr b="0" lang="en-PH" sz="1800" spc="-1" strike="noStrike">
                        <a:latin typeface="Lato"/>
                      </a:endParaRPr>
                    </a:p>
                    <a:p>
                      <a:pPr algn="ctr">
                        <a:buNone/>
                      </a:pPr>
                      <a:r>
                        <a:rPr b="0" lang="en-PH" sz="1800" spc="-1" strike="noStrike">
                          <a:latin typeface="Lato"/>
                        </a:rPr>
                        <a:t>Alternate interior angles have equal angle measurements. Hence, they are congruent.</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ea typeface="PingFang SC"/>
                        </a:rPr>
                        <a:t>∠</a:t>
                      </a:r>
                      <a:r>
                        <a:rPr b="0" lang="en-PH" sz="1800" spc="-1" strike="noStrike">
                          <a:latin typeface="Lato"/>
                          <a:ea typeface="PingFang SC"/>
                        </a:rPr>
                        <a:t>3 and </a:t>
                      </a:r>
                      <a:r>
                        <a:rPr b="0" lang="en-PH" sz="1800" spc="-1" strike="noStrike">
                          <a:latin typeface="Lato"/>
                        </a:rPr>
                        <a:t>∠</a:t>
                      </a:r>
                      <a:r>
                        <a:rPr b="0" lang="en-PH" sz="1800" spc="-1" strike="noStrike">
                          <a:latin typeface="Lato"/>
                        </a:rPr>
                        <a:t>5</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622160">
                <a:tc>
                  <a:txBody>
                    <a:bodyPr lIns="90000" rIns="90000" tIns="46800" bIns="46800" anchor="t">
                      <a:noAutofit/>
                    </a:bodyPr>
                    <a:p>
                      <a:r>
                        <a:rPr b="1" lang="en-PH" sz="1800" spc="-1" strike="noStrike">
                          <a:latin typeface="Lato"/>
                        </a:rPr>
                        <a:t>2. Alternate Exterior Angles</a:t>
                      </a:r>
                      <a:endParaRPr b="0" lang="en-PH" sz="1800" spc="-1" strike="noStrike">
                        <a:latin typeface="Lato"/>
                      </a:endParaRPr>
                    </a:p>
                    <a:p>
                      <a:r>
                        <a:rPr b="0" lang="en-PH" sz="1800" spc="-1" strike="noStrike">
                          <a:latin typeface="Lato"/>
                        </a:rPr>
                        <a:t>– </a:t>
                      </a:r>
                      <a:r>
                        <a:rPr b="0" lang="en-PH" sz="1800" spc="-1" strike="noStrike">
                          <a:latin typeface="Lato"/>
                        </a:rPr>
                        <a:t>exterior angles are located on the opposite sides of the transversal</a:t>
                      </a:r>
                      <a:endParaRPr b="0" lang="en-PH" sz="1800" spc="-1" strike="noStrike">
                        <a:latin typeface="Lato"/>
                      </a:endParaRPr>
                    </a:p>
                    <a:p>
                      <a:r>
                        <a:rPr b="0" lang="en-PH" sz="1800" spc="-1" strike="noStrike">
                          <a:latin typeface="Lato"/>
                        </a:rPr>
                        <a:t>– </a:t>
                      </a:r>
                      <a:r>
                        <a:rPr b="0" lang="en-PH" sz="1800" spc="-1" strike="noStrike">
                          <a:latin typeface="Lato"/>
                        </a:rPr>
                        <a:t>do not form a linear pair</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ea typeface="PingFang SC"/>
                        </a:rPr>
                        <a:t>∠</a:t>
                      </a:r>
                      <a:r>
                        <a:rPr b="0" lang="en-PH" sz="1800" spc="-1" strike="noStrike">
                          <a:latin typeface="Lato"/>
                          <a:ea typeface="PingFang SC"/>
                        </a:rPr>
                        <a:t>1 and </a:t>
                      </a:r>
                      <a:r>
                        <a:rPr b="0" lang="en-PH" sz="1800" spc="-1" strike="noStrike">
                          <a:latin typeface="Lato"/>
                        </a:rPr>
                        <a:t>∠</a:t>
                      </a:r>
                      <a:r>
                        <a:rPr b="0" lang="en-PH" sz="1800" spc="-1" strike="noStrike">
                          <a:latin typeface="Lato"/>
                        </a:rPr>
                        <a:t>7</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lnSpc>
                          <a:spcPct val="100000"/>
                        </a:lnSpc>
                        <a:buNone/>
                      </a:pPr>
                      <a:r>
                        <a:rPr b="0" lang="en-PH" sz="1800" spc="-1" strike="noStrike">
                          <a:latin typeface="Lato"/>
                          <a:ea typeface="PingFang SC"/>
                        </a:rPr>
                        <a:t>m</a:t>
                      </a:r>
                      <a:r>
                        <a:rPr b="0" lang="en-PH" sz="1800" spc="-1" strike="noStrike">
                          <a:latin typeface="Lato"/>
                          <a:ea typeface="PingFang SC"/>
                        </a:rPr>
                        <a:t>∠</a:t>
                      </a:r>
                      <a:r>
                        <a:rPr b="0" lang="en-PH" sz="1800" spc="-1" strike="noStrike">
                          <a:latin typeface="Lato"/>
                          <a:ea typeface="PingFang SC"/>
                        </a:rPr>
                        <a:t>1 = </a:t>
                      </a:r>
                      <a:r>
                        <a:rPr b="0" lang="en-PH" sz="1800" spc="-1" strike="noStrike">
                          <a:latin typeface="Times New Roman"/>
                        </a:rPr>
                        <a:t>______</a:t>
                      </a:r>
                      <a:endParaRPr b="0" lang="en-PH" sz="1800" spc="-1" strike="noStrike">
                        <a:latin typeface="Arial"/>
                      </a:endParaRPr>
                    </a:p>
                    <a:p>
                      <a:pPr algn="ctr">
                        <a:buNone/>
                      </a:pPr>
                      <a:r>
                        <a:rPr b="0" lang="en-PH" sz="1800" spc="-1" strike="noStrike">
                          <a:latin typeface="Lato"/>
                          <a:ea typeface="PingFang SC"/>
                        </a:rPr>
                        <a:t>m</a:t>
                      </a:r>
                      <a:r>
                        <a:rPr b="0" lang="en-PH" sz="1800" spc="-1" strike="noStrike">
                          <a:latin typeface="Lato"/>
                          <a:ea typeface="PingFang SC"/>
                        </a:rPr>
                        <a:t>∠</a:t>
                      </a:r>
                      <a:r>
                        <a:rPr b="0" lang="en-PH" sz="1800" spc="-1" strike="noStrike">
                          <a:latin typeface="Lato"/>
                          <a:ea typeface="PingFang SC"/>
                        </a:rPr>
                        <a:t>7 = </a:t>
                      </a:r>
                      <a:r>
                        <a:rPr b="0" lang="en-PH" sz="1800" spc="-1" strike="noStrike">
                          <a:latin typeface="Times New Roman"/>
                        </a:rPr>
                        <a:t>______</a:t>
                      </a:r>
                      <a:endParaRPr b="0" lang="en-PH" sz="1800" spc="-1" strike="noStrike">
                        <a:latin typeface="Arial"/>
                      </a:endParaRPr>
                    </a:p>
                    <a:p>
                      <a:pPr algn="ctr">
                        <a:buNone/>
                      </a:pPr>
                      <a:endParaRPr b="0" lang="en-PH" sz="1800" spc="-1" strike="noStrike">
                        <a:latin typeface="Arial"/>
                      </a:endParaRPr>
                    </a:p>
                    <a:p>
                      <a:pPr algn="ctr">
                        <a:buNone/>
                      </a:pPr>
                      <a:r>
                        <a:rPr b="0" lang="en-PH" sz="1800" spc="-1" strike="noStrike">
                          <a:latin typeface="Lato"/>
                        </a:rPr>
                        <a:t>Alternate exterior angles have </a:t>
                      </a:r>
                      <a:r>
                        <a:rPr b="0" lang="en-PH" sz="1800" spc="-1" strike="noStrike">
                          <a:latin typeface="Times New Roman"/>
                        </a:rPr>
                        <a:t>______</a:t>
                      </a:r>
                      <a:r>
                        <a:rPr b="0" lang="en-PH" sz="1800" spc="-1" strike="noStrike">
                          <a:latin typeface="Lato"/>
                        </a:rPr>
                        <a:t> angle measurements. </a:t>
                      </a:r>
                      <a:r>
                        <a:rPr b="0" lang="en-PH" sz="1800" spc="-1" strike="noStrike">
                          <a:latin typeface="Lato"/>
                          <a:ea typeface="PingFang SC"/>
                        </a:rPr>
                        <a:t>Hence, they are </a:t>
                      </a:r>
                      <a:r>
                        <a:rPr b="0" lang="en-PH" sz="1800" spc="-1" strike="noStrike">
                          <a:latin typeface="Times New Roman"/>
                        </a:rPr>
                        <a:t>______</a:t>
                      </a:r>
                      <a:r>
                        <a:rPr b="0" lang="en-PH" sz="1800" spc="-1" strike="noStrike">
                          <a:latin typeface="Lato"/>
                        </a:rPr>
                        <a: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b">
                      <a:noAutofit/>
                    </a:bodyPr>
                    <a:p>
                      <a:pPr algn="ctr">
                        <a:buNone/>
                      </a:pPr>
                      <a:r>
                        <a:rPr b="0" lang="en-PH" sz="1800" spc="-1" strike="noStrike">
                          <a:latin typeface="Times New Roman"/>
                        </a:rPr>
                        <a:t>______</a:t>
                      </a:r>
                      <a:endParaRPr b="0" lang="en-PH" sz="1800" spc="-1" strike="noStrike">
                        <a:latin typeface="Times New Roman"/>
                      </a:endParaRPr>
                    </a:p>
                  </a:txBody>
                  <a:tcPr anchor="b"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165600"/>
            <a:ext cx="10968120" cy="802080"/>
          </a:xfrm>
          <a:prstGeom prst="rect">
            <a:avLst/>
          </a:prstGeom>
          <a:noFill/>
          <a:ln w="0">
            <a:noFill/>
          </a:ln>
        </p:spPr>
        <p:txBody>
          <a:bodyPr lIns="0" rIns="0" tIns="0" bIns="0" anchor="ctr">
            <a:noAutofit/>
          </a:bodyPr>
          <a:p>
            <a:pPr>
              <a:lnSpc>
                <a:spcPct val="100000"/>
              </a:lnSpc>
              <a:buNone/>
            </a:pPr>
            <a:r>
              <a:rPr b="1" lang="en-PH" sz="3600" spc="-1" strike="noStrike">
                <a:latin typeface="Lato"/>
              </a:rPr>
              <a:t>Properties of Parallel Lines</a:t>
            </a:r>
            <a:endParaRPr b="0" lang="en-PH" sz="3600" spc="-1" strike="noStrike">
              <a:latin typeface="Arial"/>
            </a:endParaRPr>
          </a:p>
        </p:txBody>
      </p:sp>
      <p:graphicFrame>
        <p:nvGraphicFramePr>
          <p:cNvPr id="148" name=""/>
          <p:cNvGraphicFramePr/>
          <p:nvPr/>
        </p:nvGraphicFramePr>
        <p:xfrm>
          <a:off x="720000" y="895680"/>
          <a:ext cx="10799640" cy="5203800"/>
        </p:xfrm>
        <a:graphic>
          <a:graphicData uri="http://schemas.openxmlformats.org/drawingml/2006/table">
            <a:tbl>
              <a:tblPr/>
              <a:tblGrid>
                <a:gridCol w="2698920"/>
                <a:gridCol w="2698920"/>
                <a:gridCol w="2698920"/>
                <a:gridCol w="2703240"/>
              </a:tblGrid>
              <a:tr h="1618920">
                <a:tc>
                  <a:txBody>
                    <a:bodyPr lIns="90000" rIns="90000" tIns="46800" bIns="46800" anchor="t">
                      <a:noAutofit/>
                    </a:bodyPr>
                    <a:p>
                      <a:r>
                        <a:rPr b="1" lang="en-PH" sz="1800" spc="-1" strike="noStrike">
                          <a:latin typeface="Lato"/>
                        </a:rPr>
                        <a:t>3. Same Side Interior Angles</a:t>
                      </a:r>
                      <a:endParaRPr b="0" lang="en-PH" sz="1800" spc="-1" strike="noStrike">
                        <a:latin typeface="Lato"/>
                      </a:endParaRPr>
                    </a:p>
                    <a:p>
                      <a:r>
                        <a:rPr b="0" lang="en-PH" sz="1600" spc="-1" strike="noStrike">
                          <a:latin typeface="Lato"/>
                        </a:rPr>
                        <a:t>– </a:t>
                      </a:r>
                      <a:r>
                        <a:rPr b="0" lang="en-PH" sz="1600" spc="-1" strike="noStrike">
                          <a:latin typeface="Lato"/>
                        </a:rPr>
                        <a:t>interior angles are located on the same side of the transversal</a:t>
                      </a:r>
                      <a:endParaRPr b="0" lang="en-PH" sz="16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a:t>
                      </a:r>
                      <a:r>
                        <a:rPr b="0" lang="en-PH" sz="1800" spc="-1" strike="noStrike">
                          <a:latin typeface="Lato"/>
                        </a:rPr>
                        <a:t>3 and ∠6</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m∠3 = </a:t>
                      </a:r>
                      <a:r>
                        <a:rPr b="0" lang="en-PH" sz="1800" spc="-1" strike="noStrike">
                          <a:latin typeface="Times New Roman"/>
                        </a:rPr>
                        <a:t>______</a:t>
                      </a:r>
                      <a:endParaRPr b="0" lang="en-PH" sz="1800" spc="-1" strike="noStrike">
                        <a:latin typeface="Lato"/>
                      </a:endParaRPr>
                    </a:p>
                    <a:p>
                      <a:pPr algn="ctr">
                        <a:buNone/>
                      </a:pPr>
                      <a:r>
                        <a:rPr b="0" lang="en-PH" sz="1800" spc="-1" strike="noStrike">
                          <a:latin typeface="Lato"/>
                          <a:ea typeface="PingFang SC"/>
                        </a:rPr>
                        <a:t>m∠6 = </a:t>
                      </a:r>
                      <a:r>
                        <a:rPr b="0" lang="en-PH" sz="1800" spc="-1" strike="noStrike">
                          <a:latin typeface="Times New Roman"/>
                        </a:rPr>
                        <a:t>______</a:t>
                      </a:r>
                      <a:endParaRPr b="0" lang="en-PH" sz="1800" spc="-1" strike="noStrike">
                        <a:latin typeface="Arial"/>
                      </a:endParaRPr>
                    </a:p>
                    <a:p>
                      <a:pPr algn="ctr">
                        <a:buNone/>
                      </a:pPr>
                      <a:r>
                        <a:rPr b="0" lang="en-PH" sz="1800" spc="-1" strike="noStrike">
                          <a:latin typeface="Lato"/>
                          <a:ea typeface="PingFang SC"/>
                        </a:rPr>
                        <a:t>m</a:t>
                      </a:r>
                      <a:r>
                        <a:rPr b="0" lang="en-PH" sz="1800" spc="-1" strike="noStrike">
                          <a:latin typeface="Lato"/>
                          <a:ea typeface="PingFang SC"/>
                        </a:rPr>
                        <a:t>∠</a:t>
                      </a:r>
                      <a:r>
                        <a:rPr b="0" lang="en-PH" sz="1800" spc="-1" strike="noStrike">
                          <a:latin typeface="Lato"/>
                          <a:ea typeface="PingFang SC"/>
                        </a:rPr>
                        <a:t>3 + m</a:t>
                      </a:r>
                      <a:r>
                        <a:rPr b="0" lang="en-PH" sz="1800" spc="-1" strike="noStrike">
                          <a:latin typeface="Lato"/>
                          <a:ea typeface="PingFang SC"/>
                        </a:rPr>
                        <a:t>∠</a:t>
                      </a:r>
                      <a:r>
                        <a:rPr b="0" lang="en-PH" sz="1800" spc="-1" strike="noStrike">
                          <a:latin typeface="Lato"/>
                        </a:rPr>
                        <a:t>6 = </a:t>
                      </a:r>
                      <a:r>
                        <a:rPr b="0" lang="en-PH" sz="1800" spc="-1" strike="noStrike">
                          <a:latin typeface="Times New Roman"/>
                        </a:rPr>
                        <a:t>______</a:t>
                      </a:r>
                      <a:endParaRPr b="0" lang="en-PH" sz="1800" spc="-1" strike="noStrike">
                        <a:latin typeface="Arial"/>
                      </a:endParaRPr>
                    </a:p>
                    <a:p>
                      <a:pPr algn="ctr">
                        <a:buNone/>
                      </a:pPr>
                      <a:r>
                        <a:rPr b="0" lang="en-PH" sz="1800" spc="-1" strike="noStrike">
                          <a:latin typeface="Times New Roman"/>
                        </a:rPr>
                        <a:t>_____________________ _____________________.</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b">
                      <a:noAutofit/>
                    </a:bodyPr>
                    <a:p>
                      <a:pPr algn="ctr">
                        <a:buNone/>
                      </a:pPr>
                      <a:r>
                        <a:rPr b="0" lang="en-PH" sz="1800" spc="-1" strike="noStrike">
                          <a:latin typeface="Times New Roman"/>
                        </a:rPr>
                        <a:t>______</a:t>
                      </a:r>
                      <a:endParaRPr b="0" lang="en-PH" sz="1800" spc="-1" strike="noStrike">
                        <a:latin typeface="Times New Roman"/>
                      </a:endParaRPr>
                    </a:p>
                  </a:txBody>
                  <a:tcPr anchor="b"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622160">
                <a:tc>
                  <a:txBody>
                    <a:bodyPr lIns="90000" rIns="90000" tIns="46800" bIns="46800" anchor="t">
                      <a:noAutofit/>
                    </a:bodyPr>
                    <a:p>
                      <a:r>
                        <a:rPr b="1" lang="en-PH" sz="1800" spc="-1" strike="noStrike">
                          <a:latin typeface="Lato"/>
                        </a:rPr>
                        <a:t>4. Same Side Exterior Angles</a:t>
                      </a:r>
                      <a:endParaRPr b="0" lang="en-PH" sz="1800" spc="-1" strike="noStrike">
                        <a:latin typeface="Lato"/>
                      </a:endParaRPr>
                    </a:p>
                    <a:p>
                      <a:r>
                        <a:rPr b="0" lang="en-PH" sz="1600" spc="-1" strike="noStrike">
                          <a:latin typeface="Lato"/>
                        </a:rPr>
                        <a:t>– </a:t>
                      </a:r>
                      <a:r>
                        <a:rPr b="0" lang="en-PH" sz="1600" spc="-1" strike="noStrike">
                          <a:latin typeface="Lato"/>
                        </a:rPr>
                        <a:t>exterior angles are located on the same side of the transversal</a:t>
                      </a:r>
                      <a:endParaRPr b="0" lang="en-PH" sz="16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a:t>
                      </a:r>
                      <a:r>
                        <a:rPr b="0" lang="en-PH" sz="1800" spc="-1" strike="noStrike">
                          <a:latin typeface="Lato"/>
                        </a:rPr>
                        <a:t>1 and ∠8</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ea typeface="PingFang SC"/>
                        </a:rPr>
                        <a:t>m∠1 = </a:t>
                      </a:r>
                      <a:r>
                        <a:rPr b="0" lang="en-PH" sz="1800" spc="-1" strike="noStrike">
                          <a:latin typeface="Times New Roman"/>
                        </a:rPr>
                        <a:t>______</a:t>
                      </a:r>
                      <a:endParaRPr b="0" lang="en-PH" sz="1800" spc="-1" strike="noStrike">
                        <a:latin typeface="Arial"/>
                      </a:endParaRPr>
                    </a:p>
                    <a:p>
                      <a:pPr algn="ctr">
                        <a:buNone/>
                      </a:pPr>
                      <a:r>
                        <a:rPr b="0" lang="en-PH" sz="1800" spc="-1" strike="noStrike">
                          <a:latin typeface="Lato"/>
                          <a:ea typeface="PingFang SC"/>
                        </a:rPr>
                        <a:t>m∠8 = </a:t>
                      </a:r>
                      <a:r>
                        <a:rPr b="0" lang="en-PH" sz="1800" spc="-1" strike="noStrike">
                          <a:latin typeface="Times New Roman"/>
                        </a:rPr>
                        <a:t>______</a:t>
                      </a:r>
                      <a:endParaRPr b="0" lang="en-PH" sz="1800" spc="-1" strike="noStrike">
                        <a:latin typeface="Arial"/>
                      </a:endParaRPr>
                    </a:p>
                    <a:p>
                      <a:pPr algn="ctr">
                        <a:buNone/>
                      </a:pPr>
                      <a:r>
                        <a:rPr b="0" lang="en-PH" sz="1800" spc="-1" strike="noStrike">
                          <a:latin typeface="Lato"/>
                          <a:ea typeface="PingFang SC"/>
                        </a:rPr>
                        <a:t>m∠1 + m∠8 = </a:t>
                      </a:r>
                      <a:r>
                        <a:rPr b="0" lang="en-PH" sz="1800" spc="-1" strike="noStrike">
                          <a:latin typeface="Times New Roman"/>
                        </a:rPr>
                        <a:t>______</a:t>
                      </a:r>
                      <a:endParaRPr b="0" lang="en-PH" sz="1800" spc="-1" strike="noStrike">
                        <a:latin typeface="Arial"/>
                      </a:endParaRPr>
                    </a:p>
                    <a:p>
                      <a:pPr algn="ctr">
                        <a:buNone/>
                      </a:pPr>
                      <a:r>
                        <a:rPr b="0" lang="en-PH" sz="1800" spc="-1" strike="noStrike">
                          <a:latin typeface="Times New Roman"/>
                          <a:ea typeface="PingFang SC"/>
                        </a:rPr>
                        <a:t>_____________________</a:t>
                      </a:r>
                      <a:r>
                        <a:rPr b="0" lang="en-PH" sz="1800" spc="-1" strike="noStrike">
                          <a:latin typeface="Lato"/>
                          <a:ea typeface="PingFang SC"/>
                        </a:rPr>
                        <a:t> </a:t>
                      </a:r>
                      <a:r>
                        <a:rPr b="0" lang="en-PH" sz="1800" spc="-1" strike="noStrike">
                          <a:latin typeface="Times New Roman"/>
                        </a:rPr>
                        <a:t>_____________________</a:t>
                      </a:r>
                      <a:r>
                        <a:rPr b="0" lang="en-PH" sz="1800" spc="-1" strike="noStrike">
                          <a:latin typeface="Lato"/>
                        </a:rPr>
                        <a: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b">
                      <a:noAutofit/>
                    </a:bodyPr>
                    <a:p>
                      <a:pPr algn="ctr">
                        <a:buNone/>
                      </a:pPr>
                      <a:r>
                        <a:rPr b="0" lang="en-PH" sz="1800" spc="-1" strike="noStrike">
                          <a:latin typeface="Times New Roman"/>
                        </a:rPr>
                        <a:t>______</a:t>
                      </a:r>
                      <a:endParaRPr b="0" lang="en-PH" sz="1800" spc="-1" strike="noStrike">
                        <a:latin typeface="Arial"/>
                      </a:endParaRPr>
                    </a:p>
                  </a:txBody>
                  <a:tcPr anchor="b"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2066760">
                <a:tc>
                  <a:txBody>
                    <a:bodyPr lIns="90000" rIns="90000" tIns="46800" bIns="46800" anchor="t">
                      <a:noAutofit/>
                    </a:bodyPr>
                    <a:p>
                      <a:r>
                        <a:rPr b="1" lang="en-PH" sz="1800" spc="-1" strike="noStrike">
                          <a:latin typeface="Lato"/>
                        </a:rPr>
                        <a:t>5. Corresponding Angles</a:t>
                      </a:r>
                      <a:endParaRPr b="0" lang="en-PH" sz="1800" spc="-1" strike="noStrike">
                        <a:latin typeface="Lato"/>
                      </a:endParaRPr>
                    </a:p>
                    <a:p>
                      <a:r>
                        <a:rPr b="0" lang="en-PH" sz="1600" spc="-1" strike="noStrike">
                          <a:latin typeface="Lato"/>
                        </a:rPr>
                        <a:t>– </a:t>
                      </a:r>
                      <a:r>
                        <a:rPr b="0" lang="en-PH" sz="1600" spc="-1" strike="noStrike">
                          <a:latin typeface="Lato"/>
                        </a:rPr>
                        <a:t>two angles that lie on the same side of the transversal</a:t>
                      </a:r>
                      <a:endParaRPr b="0" lang="en-PH" sz="1600" spc="-1" strike="noStrike">
                        <a:latin typeface="Lato"/>
                      </a:endParaRPr>
                    </a:p>
                    <a:p>
                      <a:r>
                        <a:rPr b="0" lang="en-PH" sz="1600" spc="-1" strike="noStrike">
                          <a:latin typeface="Lato"/>
                        </a:rPr>
                        <a:t>– </a:t>
                      </a:r>
                      <a:r>
                        <a:rPr b="0" lang="en-PH" sz="1600" spc="-1" strike="noStrike">
                          <a:latin typeface="Lato"/>
                        </a:rPr>
                        <a:t>one angle lies in the exterior region and the other angle lies in the interior region</a:t>
                      </a:r>
                      <a:endParaRPr b="0" lang="en-PH" sz="1600" spc="-1" strike="noStrike">
                        <a:latin typeface="Lato"/>
                      </a:endParaRPr>
                    </a:p>
                    <a:p>
                      <a:r>
                        <a:rPr b="0" lang="en-PH" sz="1600" spc="-1" strike="noStrike">
                          <a:latin typeface="Lato"/>
                        </a:rPr>
                        <a:t>– </a:t>
                      </a:r>
                      <a:r>
                        <a:rPr b="0" lang="en-PH" sz="1600" spc="-1" strike="noStrike">
                          <a:latin typeface="Lato"/>
                        </a:rPr>
                        <a:t>do not form a linear pair</a:t>
                      </a:r>
                      <a:endParaRPr b="0" lang="en-PH" sz="16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a:t>
                      </a:r>
                      <a:r>
                        <a:rPr b="0" lang="en-PH" sz="1800" spc="-1" strike="noStrike">
                          <a:latin typeface="Lato"/>
                        </a:rPr>
                        <a:t>1 and ∠5</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ea typeface="PingFang SC"/>
                        </a:rPr>
                        <a:t>m∠1 = </a:t>
                      </a:r>
                      <a:r>
                        <a:rPr b="0" lang="en-PH" sz="1800" spc="-1" strike="noStrike">
                          <a:latin typeface="Times New Roman"/>
                        </a:rPr>
                        <a:t>______</a:t>
                      </a:r>
                      <a:endParaRPr b="0" lang="en-PH" sz="1800" spc="-1" strike="noStrike">
                        <a:latin typeface="Arial"/>
                      </a:endParaRPr>
                    </a:p>
                    <a:p>
                      <a:pPr algn="ctr">
                        <a:buNone/>
                      </a:pPr>
                      <a:r>
                        <a:rPr b="0" lang="en-PH" sz="1800" spc="-1" strike="noStrike">
                          <a:latin typeface="Lato"/>
                          <a:ea typeface="PingFang SC"/>
                        </a:rPr>
                        <a:t>m∠5 = </a:t>
                      </a:r>
                      <a:r>
                        <a:rPr b="0" lang="en-PH" sz="1800" spc="-1" strike="noStrike">
                          <a:latin typeface="Times New Roman"/>
                        </a:rPr>
                        <a:t>______</a:t>
                      </a:r>
                      <a:endParaRPr b="0" lang="en-PH" sz="1800" spc="-1" strike="noStrike">
                        <a:latin typeface="Arial"/>
                      </a:endParaRPr>
                    </a:p>
                    <a:p>
                      <a:pPr algn="ctr">
                        <a:buNone/>
                      </a:pPr>
                      <a:r>
                        <a:rPr b="0" lang="en-PH" sz="1800" spc="-1" strike="noStrike">
                          <a:latin typeface="Lato"/>
                          <a:ea typeface="PingFang SC"/>
                        </a:rPr>
                        <a:t>m∠1 + m∠5 = </a:t>
                      </a:r>
                      <a:r>
                        <a:rPr b="0" lang="en-PH" sz="1800" spc="-1" strike="noStrike">
                          <a:latin typeface="Times New Roman"/>
                        </a:rPr>
                        <a:t>______</a:t>
                      </a:r>
                      <a:endParaRPr b="0" lang="en-PH" sz="1800" spc="-1" strike="noStrike">
                        <a:latin typeface="Arial"/>
                      </a:endParaRPr>
                    </a:p>
                    <a:p>
                      <a:pPr algn="ctr">
                        <a:buNone/>
                      </a:pPr>
                      <a:r>
                        <a:rPr b="0" lang="en-PH" sz="1800" spc="-1" strike="noStrike">
                          <a:latin typeface="Times New Roman"/>
                          <a:ea typeface="PingFang SC"/>
                        </a:rPr>
                        <a:t>_____________________</a:t>
                      </a:r>
                      <a:r>
                        <a:rPr b="0" lang="en-PH" sz="1800" spc="-1" strike="noStrike">
                          <a:latin typeface="Lato"/>
                          <a:ea typeface="PingFang SC"/>
                        </a:rPr>
                        <a:t> </a:t>
                      </a:r>
                      <a:r>
                        <a:rPr b="0" lang="en-PH" sz="1800" spc="-1" strike="noStrike">
                          <a:latin typeface="Times New Roman"/>
                        </a:rPr>
                        <a:t>_____________________</a:t>
                      </a:r>
                      <a:r>
                        <a:rPr b="0" lang="en-PH" sz="1800" spc="-1" strike="noStrike">
                          <a:latin typeface="Lato"/>
                        </a:rPr>
                        <a: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b">
                      <a:noAutofit/>
                    </a:bodyPr>
                    <a:p>
                      <a:pPr algn="ctr">
                        <a:buNone/>
                      </a:pPr>
                      <a:r>
                        <a:rPr b="0" lang="en-PH" sz="1800" spc="-1" strike="noStrike">
                          <a:latin typeface="Times New Roman"/>
                        </a:rPr>
                        <a:t>______</a:t>
                      </a:r>
                      <a:endParaRPr b="0" lang="en-PH" sz="1800" spc="-1" strike="noStrike">
                        <a:latin typeface="Arial"/>
                      </a:endParaRPr>
                    </a:p>
                  </a:txBody>
                  <a:tcPr anchor="b"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p:nvPr>
        </p:nvSpPr>
        <p:spPr>
          <a:xfrm>
            <a:off x="609480" y="967680"/>
            <a:ext cx="10972440" cy="5332320"/>
          </a:xfrm>
          <a:prstGeom prst="rect">
            <a:avLst/>
          </a:prstGeom>
          <a:noFill/>
          <a:ln w="0">
            <a:noFill/>
          </a:ln>
        </p:spPr>
        <p:txBody>
          <a:bodyPr lIns="0" rIns="0" tIns="0" bIns="0" anchor="t">
            <a:normAutofit/>
          </a:bodyPr>
          <a:p>
            <a:r>
              <a:rPr b="0" lang="en-PH" sz="2000" spc="-1" strike="noStrike">
                <a:latin typeface="Lato"/>
              </a:rPr>
              <a:t>The activity above teaches you the definition and measurement of the angle pairs formed when a pair of parallel lines is cut by a transversal. Using this information, answer the questions below about the postulate and theorems involving parallel lines.</a:t>
            </a:r>
            <a:endParaRPr b="0" lang="en-PH" sz="2000" spc="-1" strike="noStrike">
              <a:latin typeface="Lato"/>
              <a:ea typeface="PingFang SC"/>
            </a:endParaRPr>
          </a:p>
          <a:p>
            <a:r>
              <a:rPr b="0" lang="en-PH" sz="2000" spc="-1" strike="noStrike">
                <a:latin typeface="Lato"/>
              </a:rPr>
              <a:t>1. What can you say about the measurement of the corresponding angles in the given activity?</a:t>
            </a:r>
            <a:endParaRPr b="0" lang="en-PH" sz="2000" spc="-1" strike="noStrike">
              <a:latin typeface="Lato"/>
              <a:ea typeface="PingFang SC"/>
            </a:endParaRPr>
          </a:p>
          <a:p>
            <a:r>
              <a:rPr b="0" lang="en-PH" sz="2000" spc="-1" strike="noStrike">
                <a:latin typeface="Times New Roman"/>
              </a:rPr>
              <a:t>_______________________________________________________</a:t>
            </a:r>
            <a:endParaRPr b="0" lang="en-PH" sz="2000" spc="-1" strike="noStrike">
              <a:latin typeface="Lato"/>
              <a:ea typeface="PingFang SC"/>
            </a:endParaRPr>
          </a:p>
          <a:p>
            <a:endParaRPr b="0" lang="en-PH" sz="2000" spc="-1" strike="noStrike">
              <a:latin typeface="Lato"/>
              <a:ea typeface="PingFang SC"/>
            </a:endParaRPr>
          </a:p>
          <a:p>
            <a:r>
              <a:rPr b="0" lang="en-PH" sz="2000" spc="-1" strike="noStrike">
                <a:latin typeface="Lato"/>
              </a:rPr>
              <a:t>2. Are corresponding angles congruent or supplementary? </a:t>
            </a:r>
            <a:r>
              <a:rPr b="0" lang="en-PH" sz="2000" spc="-1" strike="noStrike">
                <a:latin typeface="Times New Roman"/>
              </a:rPr>
              <a:t>____________________</a:t>
            </a:r>
            <a:endParaRPr b="0" lang="en-PH" sz="2000" spc="-1" strike="noStrike">
              <a:latin typeface="Lato"/>
              <a:ea typeface="PingFang SC"/>
            </a:endParaRPr>
          </a:p>
          <a:p>
            <a:endParaRPr b="0" lang="en-PH" sz="2000" spc="-1" strike="noStrike">
              <a:latin typeface="Lato"/>
              <a:ea typeface="PingFang SC"/>
            </a:endParaRPr>
          </a:p>
          <a:p>
            <a:r>
              <a:rPr b="0" lang="en-PH" sz="2000" spc="-1" strike="noStrike">
                <a:latin typeface="Lato"/>
              </a:rPr>
              <a:t>3. Complete the following sentence:</a:t>
            </a:r>
            <a:endParaRPr b="0" lang="en-PH" sz="2000" spc="-1" strike="noStrike">
              <a:latin typeface="Lato"/>
              <a:ea typeface="PingFang SC"/>
            </a:endParaRPr>
          </a:p>
          <a:p>
            <a:endParaRPr b="0" lang="en-PH" sz="2000" spc="-1" strike="noStrike">
              <a:latin typeface="Lato"/>
              <a:ea typeface="PingFang SC"/>
            </a:endParaRPr>
          </a:p>
          <a:p>
            <a:r>
              <a:rPr b="1" lang="en-PH" sz="2000" spc="-1" strike="noStrike">
                <a:latin typeface="Lato"/>
              </a:rPr>
              <a:t>Corresponding Angle Postulate</a:t>
            </a:r>
            <a:endParaRPr b="0" lang="en-PH" sz="2000" spc="-1" strike="noStrike">
              <a:latin typeface="Lato"/>
              <a:ea typeface="PingFang SC"/>
            </a:endParaRPr>
          </a:p>
          <a:p>
            <a:pPr marL="432000" indent="-324000">
              <a:buClr>
                <a:srgbClr val="000000"/>
              </a:buClr>
              <a:buSzPct val="45000"/>
              <a:buFont typeface="Wingdings" charset="2"/>
              <a:buChar char=""/>
            </a:pPr>
            <a:r>
              <a:rPr b="0" lang="en-PH" sz="2000" spc="-1" strike="noStrike">
                <a:latin typeface="Lato"/>
              </a:rPr>
              <a:t>If a pair of parallel lines is cut by a transversal, then the corresponding angles are </a:t>
            </a:r>
            <a:r>
              <a:rPr b="0" lang="en-PH" sz="2000" spc="-1" strike="noStrike">
                <a:latin typeface="Times New Roman"/>
              </a:rPr>
              <a:t>__________</a:t>
            </a:r>
            <a:r>
              <a:rPr b="0" lang="en-PH" sz="2000" spc="-1" strike="noStrike">
                <a:latin typeface="Lato"/>
              </a:rPr>
              <a:t>.</a:t>
            </a:r>
            <a:endParaRPr b="0" lang="en-PH" sz="2000" spc="-1" strike="noStrike">
              <a:latin typeface="Lato"/>
              <a:ea typeface="PingFang SC"/>
            </a:endParaRPr>
          </a:p>
          <a:p>
            <a:endParaRPr b="0" lang="en-PH" sz="2000" spc="-1" strike="noStrike">
              <a:latin typeface="Lato"/>
              <a:ea typeface="PingFang SC"/>
            </a:endParaRPr>
          </a:p>
          <a:p>
            <a:r>
              <a:rPr b="0" lang="en-PH" sz="2000" spc="-1" strike="noStrike">
                <a:latin typeface="Lato"/>
              </a:rPr>
              <a:t>4. What can you say about the measurement of the alternate interior/exterior angles in the given activity? </a:t>
            </a:r>
            <a:r>
              <a:rPr b="0" lang="en-PH" sz="2000" spc="-1" strike="noStrike">
                <a:latin typeface="Times New Roman"/>
              </a:rPr>
              <a:t>____________________________________________</a:t>
            </a:r>
            <a:endParaRPr b="0" lang="en-PH" sz="2000" spc="-1" strike="noStrike">
              <a:latin typeface="Lato"/>
              <a:ea typeface="PingFang SC"/>
            </a:endParaRPr>
          </a:p>
          <a:p>
            <a:endParaRPr b="0" lang="en-PH" sz="2000" spc="-1" strike="noStrike">
              <a:latin typeface="Lato"/>
              <a:ea typeface="PingFang SC"/>
            </a:endParaRPr>
          </a:p>
          <a:p>
            <a:r>
              <a:rPr b="0" lang="en-PH" sz="2000" spc="-1" strike="noStrike">
                <a:latin typeface="Lato"/>
              </a:rPr>
              <a:t>5. Are alternate angles congruent or supplementary? </a:t>
            </a:r>
            <a:r>
              <a:rPr b="0" lang="en-PH" sz="2000" spc="-1" strike="noStrike">
                <a:latin typeface="Times New Roman"/>
              </a:rPr>
              <a:t>________________________</a:t>
            </a:r>
            <a:endParaRPr b="0" lang="en-PH" sz="2000" spc="-1" strike="noStrike">
              <a:latin typeface="Lato"/>
              <a:ea typeface="PingFang SC"/>
            </a:endParaRPr>
          </a:p>
        </p:txBody>
      </p:sp>
      <p:sp>
        <p:nvSpPr>
          <p:cNvPr id="150" name="PlaceHolder 10"/>
          <p:cNvSpPr txBox="1"/>
          <p:nvPr/>
        </p:nvSpPr>
        <p:spPr>
          <a:xfrm>
            <a:off x="609840" y="165600"/>
            <a:ext cx="10968120" cy="802080"/>
          </a:xfrm>
          <a:prstGeom prst="rect">
            <a:avLst/>
          </a:prstGeom>
          <a:noFill/>
          <a:ln w="0">
            <a:noFill/>
          </a:ln>
        </p:spPr>
        <p:txBody>
          <a:bodyPr lIns="0" rIns="0" tIns="0" bIns="0" anchor="ctr">
            <a:noAutofit/>
          </a:bodyPr>
          <a:p>
            <a:pPr>
              <a:lnSpc>
                <a:spcPct val="100000"/>
              </a:lnSpc>
              <a:buNone/>
            </a:pPr>
            <a:r>
              <a:rPr b="1" lang="en-PH" sz="3600" spc="-1" strike="noStrike">
                <a:latin typeface="Lato"/>
              </a:rPr>
              <a:t>Properties of Parallel Lines</a:t>
            </a:r>
            <a:endParaRPr b="0" lang="en-PH" sz="3600" spc="-1" strike="noStrike">
              <a:latin typeface="Arial"/>
            </a:endParaRPr>
          </a:p>
        </p:txBody>
      </p:sp>
      <p:sp>
        <p:nvSpPr>
          <p:cNvPr id="151" name=""/>
          <p:cNvSpPr/>
          <p:nvPr/>
        </p:nvSpPr>
        <p:spPr>
          <a:xfrm>
            <a:off x="540000" y="3960000"/>
            <a:ext cx="10980000" cy="720000"/>
          </a:xfrm>
          <a:prstGeom prst="rect">
            <a:avLst/>
          </a:prstGeom>
          <a:noFill/>
          <a:ln w="38160">
            <a:solidFill>
              <a:srgbClr val="000000"/>
            </a:solidFill>
            <a:prstDash val="sysDot"/>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p:nvPr>
        </p:nvSpPr>
        <p:spPr>
          <a:xfrm>
            <a:off x="609480" y="967680"/>
            <a:ext cx="10972440" cy="5332320"/>
          </a:xfrm>
          <a:prstGeom prst="rect">
            <a:avLst/>
          </a:prstGeom>
          <a:noFill/>
          <a:ln w="0">
            <a:noFill/>
          </a:ln>
        </p:spPr>
        <p:txBody>
          <a:bodyPr lIns="0" rIns="0" tIns="0" bIns="0" anchor="t">
            <a:normAutofit/>
          </a:bodyPr>
          <a:p>
            <a:r>
              <a:rPr b="0" lang="en-PH" sz="2000" spc="-1" strike="noStrike">
                <a:latin typeface="Lato"/>
              </a:rPr>
              <a:t>6. Complete the following sentence:</a:t>
            </a:r>
            <a:endParaRPr b="0" lang="en-PH" sz="2000" spc="-1" strike="noStrike">
              <a:latin typeface="Lato"/>
              <a:ea typeface="PingFang SC"/>
            </a:endParaRPr>
          </a:p>
          <a:p>
            <a:endParaRPr b="0" lang="en-PH" sz="2000" spc="-1" strike="noStrike">
              <a:latin typeface="Lato"/>
              <a:ea typeface="PingFang SC"/>
            </a:endParaRPr>
          </a:p>
          <a:p>
            <a:r>
              <a:rPr b="1" lang="en-PH" sz="2000" spc="-1" strike="noStrike">
                <a:latin typeface="Lato"/>
              </a:rPr>
              <a:t>Alternate Angle Theorem</a:t>
            </a:r>
            <a:endParaRPr b="0" lang="en-PH" sz="2000" spc="-1" strike="noStrike">
              <a:latin typeface="Lato"/>
              <a:ea typeface="PingFang SC"/>
            </a:endParaRPr>
          </a:p>
          <a:p>
            <a:pPr marL="432000" indent="-324000">
              <a:buClr>
                <a:srgbClr val="000000"/>
              </a:buClr>
              <a:buSzPct val="45000"/>
              <a:buFont typeface="Wingdings" charset="2"/>
              <a:buChar char=""/>
            </a:pPr>
            <a:r>
              <a:rPr b="0" lang="en-PH" sz="2000" spc="-1" strike="noStrike">
                <a:latin typeface="Lato"/>
              </a:rPr>
              <a:t>If a pair of parallel lines is cut by a transversal, then the alternate angles are </a:t>
            </a:r>
            <a:r>
              <a:rPr b="0" lang="en-PH" sz="2000" spc="-1" strike="noStrike">
                <a:latin typeface="Times New Roman"/>
              </a:rPr>
              <a:t>__________</a:t>
            </a:r>
            <a:r>
              <a:rPr b="0" lang="en-PH" sz="2000" spc="-1" strike="noStrike">
                <a:latin typeface="Lato"/>
              </a:rPr>
              <a:t>.</a:t>
            </a:r>
            <a:endParaRPr b="0" lang="en-PH" sz="2000" spc="-1" strike="noStrike">
              <a:latin typeface="Lato"/>
              <a:ea typeface="PingFang SC"/>
            </a:endParaRPr>
          </a:p>
          <a:p>
            <a:endParaRPr b="0" lang="en-PH" sz="2000" spc="-1" strike="noStrike">
              <a:latin typeface="Lato"/>
              <a:ea typeface="PingFang SC"/>
            </a:endParaRPr>
          </a:p>
          <a:p>
            <a:r>
              <a:rPr b="0" lang="en-PH" sz="2000" spc="-1" strike="noStrike">
                <a:latin typeface="Lato"/>
              </a:rPr>
              <a:t>7. What can you say about the measurement of the same side interior/exterior angles in</a:t>
            </a:r>
            <a:endParaRPr b="0" lang="en-PH" sz="2000" spc="-1" strike="noStrike">
              <a:latin typeface="Lato"/>
              <a:ea typeface="PingFang SC"/>
            </a:endParaRPr>
          </a:p>
          <a:p>
            <a:r>
              <a:rPr b="0" lang="en-PH" sz="2000" spc="-1" strike="noStrike">
                <a:latin typeface="Lato"/>
              </a:rPr>
              <a:t>the given activity? </a:t>
            </a:r>
            <a:r>
              <a:rPr b="0" lang="en-PH" sz="2000" spc="-1" strike="noStrike">
                <a:latin typeface="Times New Roman"/>
              </a:rPr>
              <a:t>____________________________________________</a:t>
            </a:r>
            <a:endParaRPr b="0" lang="en-PH" sz="2000" spc="-1" strike="noStrike">
              <a:latin typeface="Lato"/>
              <a:ea typeface="PingFang SC"/>
            </a:endParaRPr>
          </a:p>
          <a:p>
            <a:r>
              <a:rPr b="0" lang="en-PH" sz="2000" spc="-1" strike="noStrike">
                <a:latin typeface="Lato"/>
              </a:rPr>
              <a:t>8. Are the same side angles congruent or supplementary? </a:t>
            </a:r>
            <a:r>
              <a:rPr b="0" lang="en-PH" sz="2000" spc="-1" strike="noStrike">
                <a:latin typeface="Times New Roman"/>
              </a:rPr>
              <a:t>_______________________</a:t>
            </a:r>
            <a:endParaRPr b="0" lang="en-PH" sz="2000" spc="-1" strike="noStrike">
              <a:latin typeface="Lato"/>
              <a:ea typeface="PingFang SC"/>
            </a:endParaRPr>
          </a:p>
          <a:p>
            <a:r>
              <a:rPr b="0" lang="en-PH" sz="2000" spc="-1" strike="noStrike">
                <a:latin typeface="Lato"/>
              </a:rPr>
              <a:t>9. Complete the following sentence:</a:t>
            </a:r>
            <a:endParaRPr b="0" lang="en-PH" sz="2000" spc="-1" strike="noStrike">
              <a:latin typeface="Lato"/>
              <a:ea typeface="PingFang SC"/>
            </a:endParaRPr>
          </a:p>
          <a:p>
            <a:endParaRPr b="0" lang="en-PH" sz="2000" spc="-1" strike="noStrike">
              <a:latin typeface="Lato"/>
              <a:ea typeface="PingFang SC"/>
            </a:endParaRPr>
          </a:p>
          <a:p>
            <a:r>
              <a:rPr b="1" lang="en-PH" sz="2000" spc="-1" strike="noStrike">
                <a:latin typeface="Lato"/>
              </a:rPr>
              <a:t>Same Side Angle Theorem</a:t>
            </a:r>
            <a:endParaRPr b="0" lang="en-PH" sz="2000" spc="-1" strike="noStrike">
              <a:latin typeface="Lato"/>
              <a:ea typeface="PingFang SC"/>
            </a:endParaRPr>
          </a:p>
          <a:p>
            <a:pPr marL="432000" indent="-324000">
              <a:buClr>
                <a:srgbClr val="000000"/>
              </a:buClr>
              <a:buSzPct val="45000"/>
              <a:buFont typeface="Wingdings" charset="2"/>
              <a:buChar char=""/>
            </a:pPr>
            <a:r>
              <a:rPr b="0" lang="en-PH" sz="2000" spc="-1" strike="noStrike">
                <a:latin typeface="Lato"/>
              </a:rPr>
              <a:t>If a pair of parallel lines is cut by a transversal, then the same side angles are </a:t>
            </a:r>
            <a:r>
              <a:rPr b="0" lang="en-PH" sz="2000" spc="-1" strike="noStrike">
                <a:latin typeface="Times New Roman"/>
              </a:rPr>
              <a:t>__________</a:t>
            </a:r>
            <a:r>
              <a:rPr b="0" lang="en-PH" sz="2000" spc="-1" strike="noStrike">
                <a:latin typeface="Lato"/>
              </a:rPr>
              <a:t>.</a:t>
            </a:r>
            <a:endParaRPr b="0" lang="en-PH" sz="2000" spc="-1" strike="noStrike">
              <a:latin typeface="Lato"/>
              <a:ea typeface="PingFang SC"/>
            </a:endParaRPr>
          </a:p>
        </p:txBody>
      </p:sp>
      <p:sp>
        <p:nvSpPr>
          <p:cNvPr id="153" name="PlaceHolder 11"/>
          <p:cNvSpPr txBox="1"/>
          <p:nvPr/>
        </p:nvSpPr>
        <p:spPr>
          <a:xfrm>
            <a:off x="609840" y="165600"/>
            <a:ext cx="10968120" cy="802080"/>
          </a:xfrm>
          <a:prstGeom prst="rect">
            <a:avLst/>
          </a:prstGeom>
          <a:noFill/>
          <a:ln w="0">
            <a:noFill/>
          </a:ln>
        </p:spPr>
        <p:txBody>
          <a:bodyPr lIns="0" rIns="0" tIns="0" bIns="0" anchor="ctr">
            <a:noAutofit/>
          </a:bodyPr>
          <a:p>
            <a:pPr>
              <a:lnSpc>
                <a:spcPct val="100000"/>
              </a:lnSpc>
              <a:buNone/>
            </a:pPr>
            <a:r>
              <a:rPr b="1" lang="en-PH" sz="3600" spc="-1" strike="noStrike">
                <a:latin typeface="Lato"/>
              </a:rPr>
              <a:t>Properties of Parallel Lines</a:t>
            </a:r>
            <a:endParaRPr b="0" lang="en-PH" sz="3600" spc="-1" strike="noStrike">
              <a:latin typeface="Arial"/>
            </a:endParaRPr>
          </a:p>
        </p:txBody>
      </p:sp>
      <p:sp>
        <p:nvSpPr>
          <p:cNvPr id="154" name=""/>
          <p:cNvSpPr/>
          <p:nvPr/>
        </p:nvSpPr>
        <p:spPr>
          <a:xfrm>
            <a:off x="540000" y="3960000"/>
            <a:ext cx="10980000" cy="720000"/>
          </a:xfrm>
          <a:prstGeom prst="rect">
            <a:avLst/>
          </a:prstGeom>
          <a:noFill/>
          <a:ln w="38160">
            <a:solidFill>
              <a:srgbClr val="000000"/>
            </a:solidFill>
            <a:prstDash val="sysDot"/>
            <a:round/>
          </a:ln>
        </p:spPr>
        <p:style>
          <a:lnRef idx="0"/>
          <a:fillRef idx="0"/>
          <a:effectRef idx="0"/>
          <a:fontRef idx="minor"/>
        </p:style>
      </p:sp>
      <p:sp>
        <p:nvSpPr>
          <p:cNvPr id="155" name=""/>
          <p:cNvSpPr/>
          <p:nvPr/>
        </p:nvSpPr>
        <p:spPr>
          <a:xfrm>
            <a:off x="540000" y="1548000"/>
            <a:ext cx="10980000" cy="720000"/>
          </a:xfrm>
          <a:prstGeom prst="rect">
            <a:avLst/>
          </a:prstGeom>
          <a:noFill/>
          <a:ln w="38160">
            <a:solidFill>
              <a:srgbClr val="000000"/>
            </a:solidFill>
            <a:prstDash val="sysDot"/>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p:nvPr>
        </p:nvSpPr>
        <p:spPr>
          <a:xfrm>
            <a:off x="609480" y="967680"/>
            <a:ext cx="10972440" cy="2632320"/>
          </a:xfrm>
          <a:prstGeom prst="rect">
            <a:avLst/>
          </a:prstGeom>
          <a:noFill/>
          <a:ln w="0">
            <a:noFill/>
          </a:ln>
        </p:spPr>
        <p:txBody>
          <a:bodyPr lIns="0" rIns="0" tIns="0" bIns="0" anchor="t">
            <a:normAutofit/>
          </a:bodyPr>
          <a:p>
            <a:r>
              <a:rPr b="0" lang="en-PH" sz="2000" spc="-1" strike="noStrike">
                <a:latin typeface="Lato"/>
              </a:rPr>
              <a:t>Let us now solve the missing angles of parallel lines cut by a transversal in Figure 1. Suppose CE || DF.</a:t>
            </a:r>
            <a:endParaRPr b="0" lang="en-PH" sz="2000" spc="-1" strike="noStrike">
              <a:latin typeface="Lato"/>
              <a:ea typeface="PingFang SC"/>
            </a:endParaRPr>
          </a:p>
          <a:p>
            <a:endParaRPr b="0" lang="en-PH" sz="2000" spc="-1" strike="noStrike">
              <a:latin typeface="Lato"/>
              <a:ea typeface="PingFang SC"/>
            </a:endParaRPr>
          </a:p>
          <a:p>
            <a:r>
              <a:rPr b="1" lang="en-PH" sz="2000" spc="-1" strike="noStrike">
                <a:latin typeface="Lato"/>
                <a:ea typeface="PingFang SC"/>
              </a:rPr>
              <a:t>Example 1:</a:t>
            </a:r>
            <a:r>
              <a:rPr b="0" lang="en-PH" sz="2000" spc="-1" strike="noStrike">
                <a:latin typeface="Lato"/>
                <a:ea typeface="PingFang SC"/>
              </a:rPr>
              <a:t> If m∠AGE = 135°, what is the measure of </a:t>
            </a:r>
            <a:r>
              <a:rPr b="0" lang="en-PH" sz="1800" spc="-1" strike="noStrike">
                <a:latin typeface="Lato"/>
                <a:ea typeface="PingFang SC"/>
              </a:rPr>
              <a:t>∠</a:t>
            </a:r>
            <a:r>
              <a:rPr b="0" lang="en-PH" sz="2000" spc="-1" strike="noStrike">
                <a:latin typeface="Lato"/>
                <a:ea typeface="PingFang SC"/>
              </a:rPr>
              <a:t>FHA?</a:t>
            </a:r>
            <a:endParaRPr b="0" lang="en-PH" sz="2000" spc="-1" strike="noStrike">
              <a:latin typeface="Lato"/>
              <a:ea typeface="PingFang SC"/>
            </a:endParaRPr>
          </a:p>
          <a:p>
            <a:endParaRPr b="0" lang="en-PH" sz="2000" spc="-1" strike="noStrike">
              <a:latin typeface="Lato"/>
              <a:ea typeface="PingFang SC"/>
            </a:endParaRPr>
          </a:p>
          <a:p>
            <a:r>
              <a:rPr b="0" lang="en-PH" sz="2000" spc="-1" strike="noStrike">
                <a:latin typeface="Lato"/>
              </a:rPr>
              <a:t>Solution:</a:t>
            </a:r>
            <a:endParaRPr b="0" lang="en-PH" sz="2000" spc="-1" strike="noStrike">
              <a:latin typeface="Lato"/>
              <a:ea typeface="PingFang SC"/>
            </a:endParaRPr>
          </a:p>
          <a:p>
            <a:r>
              <a:rPr b="0" lang="en-PH" sz="2000" spc="-1" strike="noStrike">
                <a:latin typeface="Lato"/>
                <a:ea typeface="PingFang SC"/>
              </a:rPr>
              <a:t>Notice that ∠AGE and </a:t>
            </a:r>
            <a:r>
              <a:rPr b="0" lang="en-PH" sz="1800" spc="-1" strike="noStrike">
                <a:latin typeface="Lato"/>
                <a:ea typeface="PingFang SC"/>
              </a:rPr>
              <a:t>∠</a:t>
            </a:r>
            <a:r>
              <a:rPr b="0" lang="en-PH" sz="2000" spc="-1" strike="noStrike">
                <a:latin typeface="Lato"/>
                <a:ea typeface="PingFang SC"/>
              </a:rPr>
              <a:t>FHA are corresponding angles and</a:t>
            </a:r>
            <a:endParaRPr b="0" lang="en-PH" sz="2000" spc="-1" strike="noStrike">
              <a:latin typeface="Lato"/>
              <a:ea typeface="PingFang SC"/>
            </a:endParaRPr>
          </a:p>
          <a:p>
            <a:r>
              <a:rPr b="0" lang="en-PH" sz="2000" spc="-1" strike="noStrike">
                <a:latin typeface="Lato"/>
                <a:ea typeface="PingFang SC"/>
              </a:rPr>
              <a:t>corresponding angles have equal measurements. Thus, m</a:t>
            </a:r>
            <a:r>
              <a:rPr b="0" lang="en-PH" sz="1800" spc="-1" strike="noStrike">
                <a:latin typeface="Lato"/>
                <a:ea typeface="PingFang SC"/>
              </a:rPr>
              <a:t>∠</a:t>
            </a:r>
            <a:r>
              <a:rPr b="0" lang="en-PH" sz="2000" spc="-1" strike="noStrike">
                <a:latin typeface="Lato"/>
                <a:ea typeface="PingFang SC"/>
              </a:rPr>
              <a:t>FHA = 135°.</a:t>
            </a:r>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p:txBody>
      </p:sp>
      <p:sp>
        <p:nvSpPr>
          <p:cNvPr id="157" name="PlaceHolder 12"/>
          <p:cNvSpPr txBox="1"/>
          <p:nvPr/>
        </p:nvSpPr>
        <p:spPr>
          <a:xfrm>
            <a:off x="609840" y="165600"/>
            <a:ext cx="10968120" cy="802080"/>
          </a:xfrm>
          <a:prstGeom prst="rect">
            <a:avLst/>
          </a:prstGeom>
          <a:noFill/>
          <a:ln w="0">
            <a:noFill/>
          </a:ln>
        </p:spPr>
        <p:txBody>
          <a:bodyPr lIns="0" rIns="0" tIns="0" bIns="0" anchor="ctr">
            <a:noAutofit/>
          </a:bodyPr>
          <a:p>
            <a:pPr>
              <a:lnSpc>
                <a:spcPct val="100000"/>
              </a:lnSpc>
              <a:buNone/>
            </a:pPr>
            <a:r>
              <a:rPr b="1" lang="en-PH" sz="3600" spc="-1" strike="noStrike">
                <a:latin typeface="Lato"/>
              </a:rPr>
              <a:t>Properties of Parallel Lines</a:t>
            </a:r>
            <a:endParaRPr b="0" lang="en-PH" sz="3600" spc="-1" strike="noStrike">
              <a:latin typeface="Arial"/>
            </a:endParaRPr>
          </a:p>
        </p:txBody>
      </p:sp>
      <p:pic>
        <p:nvPicPr>
          <p:cNvPr id="158" name="" descr=""/>
          <p:cNvPicPr/>
          <p:nvPr/>
        </p:nvPicPr>
        <p:blipFill>
          <a:blip r:embed="rId1"/>
          <a:stretch/>
        </p:blipFill>
        <p:spPr>
          <a:xfrm>
            <a:off x="9468000" y="1440000"/>
            <a:ext cx="1980000" cy="2054160"/>
          </a:xfrm>
          <a:prstGeom prst="rect">
            <a:avLst/>
          </a:prstGeom>
          <a:ln w="0">
            <a:noFill/>
          </a:ln>
        </p:spPr>
      </p:pic>
      <p:sp>
        <p:nvSpPr>
          <p:cNvPr id="159" name=""/>
          <p:cNvSpPr/>
          <p:nvPr/>
        </p:nvSpPr>
        <p:spPr>
          <a:xfrm>
            <a:off x="10872000" y="972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60" name=""/>
          <p:cNvSpPr/>
          <p:nvPr/>
        </p:nvSpPr>
        <p:spPr>
          <a:xfrm>
            <a:off x="612000" y="1296000"/>
            <a:ext cx="360000" cy="0"/>
          </a:xfrm>
          <a:prstGeom prst="line">
            <a:avLst/>
          </a:prstGeom>
          <a:ln w="0">
            <a:solidFill>
              <a:srgbClr val="000000"/>
            </a:solidFill>
            <a:headEnd len="med" type="triangle" w="med"/>
            <a:tailEnd len="med" type="triangle" w="med"/>
          </a:ln>
        </p:spPr>
        <p:style>
          <a:lnRef idx="0"/>
          <a:fillRef idx="0"/>
          <a:effectRef idx="0"/>
          <a:fontRef idx="minor"/>
        </p:style>
      </p:sp>
      <p:sp>
        <p:nvSpPr>
          <p:cNvPr id="161" name=""/>
          <p:cNvSpPr txBox="1"/>
          <p:nvPr/>
        </p:nvSpPr>
        <p:spPr>
          <a:xfrm>
            <a:off x="609840" y="3631680"/>
            <a:ext cx="10972440" cy="2632320"/>
          </a:xfrm>
          <a:prstGeom prst="rect">
            <a:avLst/>
          </a:prstGeom>
          <a:noFill/>
          <a:ln w="0">
            <a:noFill/>
          </a:ln>
        </p:spPr>
        <p:txBody>
          <a:bodyPr lIns="0" rIns="0" tIns="0" bIns="0" anchor="t">
            <a:normAutofit/>
          </a:bodyPr>
          <a:p>
            <a:pPr algn="just">
              <a:buNone/>
            </a:pPr>
            <a:r>
              <a:rPr b="1" lang="en-PH" sz="2000" spc="-1" strike="noStrike">
                <a:latin typeface="Lato"/>
                <a:ea typeface="PingFang SC"/>
              </a:rPr>
              <a:t>Example 2:</a:t>
            </a:r>
            <a:r>
              <a:rPr b="0" lang="en-PH" sz="2000" spc="-1" strike="noStrike">
                <a:latin typeface="Lato"/>
                <a:ea typeface="PingFang SC"/>
              </a:rPr>
              <a:t> If m∠BHD = (2x + 3)° and m</a:t>
            </a:r>
            <a:r>
              <a:rPr b="0" lang="en-PH" sz="1800" spc="-1" strike="noStrike">
                <a:latin typeface="Lato"/>
                <a:ea typeface="PingFang SC"/>
              </a:rPr>
              <a:t>∠</a:t>
            </a:r>
            <a:r>
              <a:rPr b="0" lang="en-PH" sz="2000" spc="-1" strike="noStrike">
                <a:latin typeface="Lato"/>
                <a:ea typeface="PingFang SC"/>
              </a:rPr>
              <a:t>CGA = (3x + 7)°, what is the value of x?</a:t>
            </a:r>
            <a:endParaRPr b="0" lang="en-PH" sz="2000" spc="-1" strike="noStrike">
              <a:latin typeface="Lato"/>
              <a:ea typeface="PingFang SC"/>
            </a:endParaRPr>
          </a:p>
          <a:p>
            <a:pPr algn="just">
              <a:buNone/>
            </a:pPr>
            <a:endParaRPr b="0" lang="en-PH" sz="2000" spc="-1" strike="noStrike">
              <a:latin typeface="Lato"/>
              <a:ea typeface="PingFang SC"/>
            </a:endParaRPr>
          </a:p>
          <a:p>
            <a:pPr algn="just">
              <a:buNone/>
            </a:pPr>
            <a:r>
              <a:rPr b="0" lang="en-PH" sz="2000" spc="-1" strike="noStrike">
                <a:latin typeface="Lato"/>
                <a:ea typeface="PingFang SC"/>
              </a:rPr>
              <a:t>Solution: ∠BHD and ∠CGA both exterior angles and they are located on the same side of the transversal; therefore, ∠BHD and </a:t>
            </a:r>
            <a:r>
              <a:rPr b="0" lang="en-PH" sz="1800" spc="-1" strike="noStrike">
                <a:latin typeface="Lato"/>
                <a:ea typeface="PingFang SC"/>
              </a:rPr>
              <a:t>∠</a:t>
            </a:r>
            <a:r>
              <a:rPr b="0" lang="en-PH" sz="2000" spc="-1" strike="noStrike">
                <a:latin typeface="Lato"/>
                <a:ea typeface="PingFang SC"/>
              </a:rPr>
              <a:t>CGA are same side exterior angles. Note that the sum of the measures of same side exterior angles is 180°. With this information, you can now solve for the value of x.</a:t>
            </a:r>
            <a:endParaRPr b="0" lang="en-PH" sz="2000" spc="-1" strike="noStrike">
              <a:latin typeface="Lato"/>
              <a:ea typeface="PingFang SC"/>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14651</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2023-08-11T14:03:42Z</dcterms:modified>
  <cp:revision>5684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