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18"/>
  </p:notesMasterIdLst>
  <p:sldIdLst>
    <p:sldId id="256" r:id="rId4"/>
    <p:sldId id="277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7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0000"/>
    <a:srgbClr val="DE9000"/>
    <a:srgbClr val="F2C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918"/>
    <p:restoredTop sz="93076"/>
  </p:normalViewPr>
  <p:slideViewPr>
    <p:cSldViewPr snapToGrid="0" snapToObjects="1">
      <p:cViewPr varScale="1">
        <p:scale>
          <a:sx n="73" d="100"/>
          <a:sy n="73" d="100"/>
        </p:scale>
        <p:origin x="192" y="1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4/25/23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3446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3883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4551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514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5873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166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032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1414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5203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6725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1264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985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4/25/23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4/25/23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4/25/23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4/25/23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4/25/23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4/25/23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4/25/23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4/25/23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4/25/23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4/25/23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723236" y="2828835"/>
            <a:ext cx="6657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Factoring the Sum and Difference of Two Cubes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the Sum and Difference of Two Cubes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E3F01939-7C9E-F44D-AE3F-0D20B5AA199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3467344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PH" dirty="0"/>
                  <a:t>Factor each completely.</a:t>
                </a:r>
              </a:p>
              <a:p>
                <a:pPr marL="0" indent="0" algn="just">
                  <a:buNone/>
                </a:pPr>
                <a:endParaRPr lang="en-PH" dirty="0"/>
              </a:p>
              <a:p>
                <a:pPr marL="0" indent="0" algn="just">
                  <a:buNone/>
                </a:pPr>
                <a:endParaRPr lang="en-PH" dirty="0"/>
              </a:p>
              <a:p>
                <a:pPr marL="514350" indent="-514350" algn="just">
                  <a:buFont typeface="+mj-lt"/>
                  <a:buAutoNum type="alphaL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PH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27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c</m:t>
                        </m:r>
                      </m:e>
                      <m:sup>
                        <m:r>
                          <a:rPr lang="en-US" i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d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/>
                  <a:t>		b.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0" smtClean="0">
                            <a:latin typeface="Cambria Math" panose="02040503050406030204" pitchFamily="18" charset="0"/>
                          </a:rPr>
                          <m:t> 8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p>
                        <m:r>
                          <a:rPr lang="en-US" i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f</m:t>
                        </m:r>
                      </m:e>
                      <m:sup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PH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125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g</m:t>
                        </m:r>
                      </m:e>
                      <m:sup>
                        <m:r>
                          <a:rPr lang="en-US" i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	 	c. 64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PH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p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</m:oMath>
                </a14:m>
                <a:endParaRPr lang="en-US" dirty="0"/>
              </a:p>
              <a:p>
                <a:pPr marL="0" indent="0" algn="just">
                  <a:buNone/>
                </a:pPr>
                <a:endParaRPr lang="en-PH" dirty="0"/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E3F01939-7C9E-F44D-AE3F-0D20B5AA199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3467344"/>
              </a:xfrm>
              <a:blipFill>
                <a:blip r:embed="rId3"/>
                <a:stretch>
                  <a:fillRect l="-1086" t="-32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9131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the Sum and Difference of Two Cubes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E3F01939-7C9E-F44D-AE3F-0D20B5AA199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515600" cy="453426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PH" dirty="0"/>
                  <a:t>Factor each completely.</a:t>
                </a:r>
              </a:p>
              <a:p>
                <a:pPr marL="0" indent="0" algn="just">
                  <a:buNone/>
                </a:pPr>
                <a:r>
                  <a:rPr lang="en-PH" b="1" dirty="0"/>
                  <a:t>Solution:</a:t>
                </a:r>
              </a:p>
              <a:p>
                <a:pPr marL="1428750" lvl="2" indent="-514350" algn="just">
                  <a:buFont typeface="+mj-lt"/>
                  <a:buAutoNum type="alphaL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PH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27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c</m:t>
                        </m:r>
                      </m:e>
                      <m:sup>
                        <m:r>
                          <a:rPr lang="en-US" i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d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PH" dirty="0"/>
              </a:p>
              <a:p>
                <a:pPr marL="914400" lvl="2" indent="0" algn="just">
                  <a:buNone/>
                </a:pPr>
                <a:endParaRPr lang="en-PH" dirty="0"/>
              </a:p>
              <a:p>
                <a:pPr marL="0" indent="0" algn="just">
                  <a:buNone/>
                </a:pPr>
                <a:r>
                  <a:rPr lang="en-US" dirty="0"/>
                  <a:t>	</a:t>
                </a:r>
                <a:r>
                  <a:rPr lang="en-PH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27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d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/>
                  <a:t> can be written 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(3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d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/>
                  <a:t>.</a:t>
                </a:r>
              </a:p>
              <a:p>
                <a:pPr marL="0" indent="0" algn="just">
                  <a:buNone/>
                </a:pPr>
                <a:r>
                  <a:rPr lang="en-US" dirty="0"/>
                  <a:t>	</a:t>
                </a:r>
                <a:r>
                  <a:rPr lang="en-PH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(3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d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=(3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c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)[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c</m:t>
                            </m:r>
                          </m:e>
                        </m:d>
                      </m:e>
                      <m:sup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c</m:t>
                        </m:r>
                      </m:e>
                    </m:d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d</m:t>
                        </m:r>
                      </m:e>
                      <m:sup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:pPr marL="0" indent="0" algn="just">
                  <a:buNone/>
                </a:pPr>
                <a:r>
                  <a:rPr lang="en-US" dirty="0"/>
                  <a:t>		   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=(3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c</m:t>
                            </m:r>
                          </m:e>
                        </m:d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c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d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E3F01939-7C9E-F44D-AE3F-0D20B5AA199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515600" cy="4534266"/>
              </a:xfrm>
              <a:blipFill>
                <a:blip r:embed="rId3"/>
                <a:stretch>
                  <a:fillRect l="-1086" t="-22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48222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the Sum and Difference of Two Cubes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E3F01939-7C9E-F44D-AE3F-0D20B5AA199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515600" cy="453426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PH" dirty="0"/>
                  <a:t>Factor each completely.</a:t>
                </a:r>
              </a:p>
              <a:p>
                <a:pPr marL="0" indent="0" algn="just">
                  <a:buNone/>
                </a:pPr>
                <a:r>
                  <a:rPr lang="en-PH" b="1" dirty="0"/>
                  <a:t>Solution:</a:t>
                </a:r>
              </a:p>
              <a:p>
                <a:pPr marL="1428750" lvl="2" indent="-514350" algn="just">
                  <a:buFont typeface="+mj-lt"/>
                  <a:buAutoNum type="alphaLcPeriod" startAt="2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PH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p>
                        <m:r>
                          <a:rPr lang="en-US" i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sSup>
                      <m:sSupPr>
                        <m:ctrlPr>
                          <a:rPr lang="en-PH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f</m:t>
                        </m:r>
                      </m:e>
                      <m:sup>
                        <m:r>
                          <a:rPr lang="en-US" i="0"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  <m:r>
                      <a:rPr lang="en-US" i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PH" dirty="0"/>
                      <m:t> </m:t>
                    </m:r>
                    <m:sSup>
                      <m:sSupPr>
                        <m:ctrlPr>
                          <a:rPr lang="en-PH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0">
                            <a:latin typeface="Cambria Math" panose="02040503050406030204" pitchFamily="18" charset="0"/>
                          </a:rPr>
                          <m:t> 125</m:t>
                        </m:r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g</m:t>
                        </m:r>
                      </m:e>
                      <m:sup>
                        <m:r>
                          <a:rPr lang="en-US" i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PH" dirty="0"/>
              </a:p>
              <a:p>
                <a:pPr marL="914400" lvl="2" indent="0" algn="just">
                  <a:buNone/>
                </a:pPr>
                <a:endParaRPr lang="en-PH" dirty="0"/>
              </a:p>
              <a:p>
                <a:pPr marL="0" indent="0" algn="just">
                  <a:buNone/>
                </a:pPr>
                <a:r>
                  <a:rPr lang="en-US" dirty="0"/>
                  <a:t>	</a:t>
                </a:r>
                <a:r>
                  <a:rPr lang="en-PH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 8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f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  <m:r>
                      <a:rPr lang="en-US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PH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 125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g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/>
                  <a:t> can be written 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e</m:t>
                        </m:r>
                        <m:sSup>
                          <m:sSupPr>
                            <m:ctrlPr>
                              <a:rPr lang="en-PH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f</m:t>
                            </m:r>
                          </m:e>
                          <m:sup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(5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g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dirty="0"/>
              </a:p>
              <a:p>
                <a:pPr marL="0" indent="0" algn="just">
                  <a:buNone/>
                </a:pPr>
                <a:r>
                  <a:rPr lang="en-US" dirty="0"/>
                  <a:t>	 </a:t>
                </a:r>
                <a:r>
                  <a:rPr lang="en-PH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e</m:t>
                        </m:r>
                        <m:sSup>
                          <m:sSupPr>
                            <m:ctrlPr>
                              <a:rPr lang="en-PH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f</m:t>
                            </m:r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g</m:t>
                            </m:r>
                          </m:e>
                        </m:d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e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f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5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g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)[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e</m:t>
                            </m:r>
                            <m:sSup>
                              <m:sSupPr>
                                <m:ctrlPr>
                                  <a:rPr lang="en-PH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f</m:t>
                                </m:r>
                              </m:e>
                              <m:sup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e</m:t>
                        </m:r>
                        <m:sSup>
                          <m:sSupPr>
                            <m:ctrlPr>
                              <a:rPr lang="en-PH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f</m:t>
                            </m:r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d>
                      <m:d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g</m:t>
                        </m: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PH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(5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g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b="0" dirty="0"/>
              </a:p>
              <a:p>
                <a:pPr marL="0" indent="0" algn="just">
                  <a:buNone/>
                </a:pPr>
                <a:r>
                  <a:rPr lang="en-US" dirty="0"/>
                  <a:t>			   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e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f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5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g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en-PH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e</m:t>
                            </m:r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PH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f</m:t>
                            </m:r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+10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e</m:t>
                        </m:r>
                        <m:sSup>
                          <m:sSupPr>
                            <m:ctrlPr>
                              <a:rPr lang="en-PH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f</m:t>
                            </m:r>
                          </m:e>
                          <m:sup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g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5</m:t>
                        </m:r>
                        <m:sSup>
                          <m:sSupPr>
                            <m:ctrlPr>
                              <a:rPr lang="en-PH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g</m:t>
                            </m:r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E3F01939-7C9E-F44D-AE3F-0D20B5AA199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515600" cy="4534266"/>
              </a:xfrm>
              <a:blipFill>
                <a:blip r:embed="rId3"/>
                <a:stretch>
                  <a:fillRect l="-1086" t="-2235" r="-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23287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the Sum and Difference of Two Cubes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E3F01939-7C9E-F44D-AE3F-0D20B5AA199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1353800" cy="453426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PH" dirty="0"/>
                  <a:t>Factor each completely.</a:t>
                </a:r>
              </a:p>
              <a:p>
                <a:pPr marL="0" indent="0" algn="just">
                  <a:buNone/>
                </a:pPr>
                <a:r>
                  <a:rPr lang="en-PH" b="1" dirty="0"/>
                  <a:t>Solution:</a:t>
                </a:r>
              </a:p>
              <a:p>
                <a:pPr marL="1428750" lvl="2" indent="-514350" algn="just">
                  <a:buFont typeface="+mj-lt"/>
                  <a:buAutoNum type="alphaLcPeriod" startAt="3"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dirty="0"/>
                      <m:t>64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PH" dirty="0"/>
                      <m:t> 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</m:oMath>
                </a14:m>
                <a:endParaRPr lang="en-PH" dirty="0"/>
              </a:p>
              <a:p>
                <a:pPr marL="0" indent="0" algn="just">
                  <a:buNone/>
                </a:pPr>
                <a:r>
                  <a:rPr lang="en-US" dirty="0"/>
                  <a:t>	</a:t>
                </a:r>
                <a:r>
                  <a:rPr lang="en-PH" dirty="0"/>
                  <a:t> </a:t>
                </a:r>
                <a:r>
                  <a:rPr lang="en-US" dirty="0"/>
                  <a:t>64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PH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PH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PH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p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dirty="0"/>
              </a:p>
              <a:p>
                <a:pPr marL="0" indent="0" algn="just">
                  <a:buNone/>
                </a:pPr>
                <a:r>
                  <a:rPr lang="en-US" dirty="0"/>
                  <a:t>		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PH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(4−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p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PH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16+4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PH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p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/>
                    </m:sSup>
                  </m:oMath>
                </a14:m>
                <a:r>
                  <a:rPr lang="en-US" dirty="0"/>
                  <a:t> </a:t>
                </a:r>
              </a:p>
              <a:p>
                <a:pPr marL="0" indent="0" algn="just">
                  <a:buNone/>
                </a:pPr>
                <a:r>
                  <a:rPr lang="en-US" dirty="0"/>
                  <a:t>		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(2+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p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(2−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p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16+4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dirty="0"/>
                  <a:t>)		Factor out 4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PH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p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E3F01939-7C9E-F44D-AE3F-0D20B5AA199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1353800" cy="4534266"/>
              </a:xfrm>
              <a:blipFill>
                <a:blip r:embed="rId3"/>
                <a:stretch>
                  <a:fillRect l="-1006" t="-22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45062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7776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the Sum and Difference of Two Cubes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6FE196FF-EC4F-9243-8C25-3826CD032B7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321119"/>
                <a:ext cx="10515600" cy="364211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PH" dirty="0"/>
                  <a:t>If x and y are real numbers, variables, or algebraic expressions, then,</a:t>
                </a:r>
              </a:p>
              <a:p>
                <a:pPr marL="0" indent="0">
                  <a:buNone/>
                </a:pPr>
                <a:endParaRPr lang="en-PH" dirty="0"/>
              </a:p>
              <a:p>
                <a:r>
                  <a:rPr lang="en-PH" dirty="0"/>
                  <a:t>Factoring Sum of Two Cubes		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PH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= (x + y)(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– </a:t>
                </a:r>
                <a:r>
                  <a:rPr lang="en-PH" dirty="0" err="1">
                    <a:latin typeface="Cambria Math" panose="02040503050406030204" pitchFamily="18" charset="0"/>
                  </a:rPr>
                  <a:t>xy</a:t>
                </a:r>
                <a:r>
                  <a:rPr lang="en-PH" dirty="0">
                    <a:latin typeface="Cambria Math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)</a:t>
                </a:r>
              </a:p>
              <a:p>
                <a:r>
                  <a:rPr lang="en-PH" dirty="0"/>
                  <a:t>Factoring Difference of Two Cubes 	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PH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= (x – y)(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+ </a:t>
                </a:r>
                <a:r>
                  <a:rPr lang="en-PH" dirty="0" err="1">
                    <a:latin typeface="Cambria Math" panose="02040503050406030204" pitchFamily="18" charset="0"/>
                  </a:rPr>
                  <a:t>xy</a:t>
                </a:r>
                <a:r>
                  <a:rPr lang="en-PH" dirty="0">
                    <a:latin typeface="Cambria Math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)</a:t>
                </a:r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6FE196FF-EC4F-9243-8C25-3826CD032B7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321119"/>
                <a:ext cx="10515600" cy="3642114"/>
              </a:xfrm>
              <a:blipFill>
                <a:blip r:embed="rId3"/>
                <a:stretch>
                  <a:fillRect l="-1086" t="-2778" r="-8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0111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the Sum and Difference of Two Cubes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6FE196FF-EC4F-9243-8C25-3826CD032B7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321119"/>
                <a:ext cx="10515600" cy="364211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PH" dirty="0"/>
                  <a:t>	If we think of the sum of two cubes as the cube of the first term (x) plus the cube of the last term (y), we have the formula:</a:t>
                </a:r>
              </a:p>
              <a:p>
                <a:pPr marL="0" indent="0">
                  <a:buNone/>
                </a:pPr>
                <a:endParaRPr lang="en-PH" dirty="0"/>
              </a:p>
              <a:p>
                <a:pPr marL="0" indent="0">
                  <a:buNone/>
                </a:pPr>
                <a:r>
                  <a:rPr lang="en-PH" dirty="0"/>
                  <a:t>			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= (x + y)(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– </a:t>
                </a:r>
                <a:r>
                  <a:rPr lang="en-PH" dirty="0" err="1">
                    <a:latin typeface="Cambria Math" panose="02040503050406030204" pitchFamily="18" charset="0"/>
                  </a:rPr>
                  <a:t>xy</a:t>
                </a:r>
                <a:r>
                  <a:rPr lang="en-PH" dirty="0">
                    <a:latin typeface="Cambria Math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)</a:t>
                </a:r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6FE196FF-EC4F-9243-8C25-3826CD032B7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321119"/>
                <a:ext cx="10515600" cy="3642114"/>
              </a:xfrm>
              <a:blipFill>
                <a:blip r:embed="rId3"/>
                <a:stretch>
                  <a:fillRect l="-1086" t="-2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8683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the Sum and Difference of Two Cubes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8CFE2E0-FAE8-4E4D-8C2D-E3F84AD172E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PH" dirty="0"/>
                  <a:t>	That is, to factor the cube of the first term plus the cube of the last term, we multiply the sum of the first and the last terms by:</a:t>
                </a:r>
              </a:p>
              <a:p>
                <a:pPr marL="0" indent="0">
                  <a:buNone/>
                </a:pPr>
                <a:endParaRPr lang="en-PH" dirty="0"/>
              </a:p>
              <a:p>
                <a:r>
                  <a:rPr lang="en-PH" dirty="0"/>
                  <a:t>the square of the first term;</a:t>
                </a:r>
              </a:p>
              <a:p>
                <a:r>
                  <a:rPr lang="en-PH" dirty="0"/>
                  <a:t>minus the product of the first and last terms; and</a:t>
                </a:r>
              </a:p>
              <a:p>
                <a:r>
                  <a:rPr lang="en-PH" dirty="0"/>
                  <a:t>plus the square of the last term.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PH" b="1" dirty="0"/>
                  <a:t>Note</a:t>
                </a:r>
                <a:r>
                  <a:rPr lang="en-PH" dirty="0"/>
                  <a:t>: An expression like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p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</m:oMath>
                </a14:m>
                <a:r>
                  <a:rPr lang="en-PH" dirty="0"/>
                  <a:t> is also a perfect cube because it can be written 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PH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a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PH" dirty="0"/>
                  <a:t>.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8CFE2E0-FAE8-4E4D-8C2D-E3F84AD172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 b="-29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4837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the Sum and Difference of Two Cubes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8CFE2E0-FAE8-4E4D-8C2D-E3F84AD172E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Factor each completely.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1428750" lvl="2" indent="-514350">
                  <a:buFont typeface="+mj-lt"/>
                  <a:buAutoNum type="alphaL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PH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US" i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+64</m:t>
                    </m:r>
                  </m:oMath>
                </a14:m>
                <a:r>
                  <a:rPr lang="en-US" dirty="0"/>
                  <a:t>				b.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 8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PH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27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c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	</a:t>
                </a:r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8CFE2E0-FAE8-4E4D-8C2D-E3F84AD172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6946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the Sum and Difference of Two Cubes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8CFE2E0-FAE8-4E4D-8C2D-E3F84AD172E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82235"/>
                <a:ext cx="10515600" cy="492271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Factor each completely.</a:t>
                </a:r>
              </a:p>
              <a:p>
                <a:pPr marL="0" indent="0">
                  <a:buNone/>
                </a:pPr>
                <a:r>
                  <a:rPr lang="en-US" b="1" dirty="0"/>
                  <a:t>SOLUTION:		a.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>
                            <a:latin typeface="Cambria Math" panose="02040503050406030204" pitchFamily="18" charset="0"/>
                          </a:rPr>
                          <m:t>𝐚</m:t>
                        </m:r>
                      </m:e>
                      <m: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b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𝟔𝟒</m:t>
                    </m:r>
                  </m:oMath>
                </a14:m>
                <a:endParaRPr lang="en-US" b="1" dirty="0"/>
              </a:p>
              <a:p>
                <a:pPr marL="0" indent="0">
                  <a:buNone/>
                </a:pPr>
                <a:r>
                  <a:rPr lang="en-US" dirty="0"/>
                  <a:t>	Because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+64</m:t>
                    </m:r>
                  </m:oMath>
                </a14:m>
                <a:r>
                  <a:rPr lang="en-US" dirty="0"/>
                  <a:t> can be written 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dirty="0"/>
                  <a:t>, we have the sum of two cubes and can be factored as: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=(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+4)(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·4+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		    </a:t>
                </a:r>
                <a14:m>
                  <m:oMath xmlns:m="http://schemas.openxmlformats.org/officeDocument/2006/math">
                    <m:r>
                      <a:rPr lang="en-US" b="1" smtClean="0"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𝐚</m:t>
                    </m:r>
                    <m:r>
                      <a:rPr lang="en-US" b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b="1">
                        <a:latin typeface="Cambria Math" panose="02040503050406030204" pitchFamily="18" charset="0"/>
                      </a:rPr>
                      <m:t>)(</m:t>
                    </m:r>
                    <m:sSup>
                      <m:sSupPr>
                        <m:ctrlPr>
                          <a:rPr lang="en-PH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>
                            <a:latin typeface="Cambria Math" panose="02040503050406030204" pitchFamily="18" charset="0"/>
                          </a:rPr>
                          <m:t>𝐚</m:t>
                        </m:r>
                      </m:e>
                      <m: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𝟒𝐚</m:t>
                    </m:r>
                    <m:r>
                      <a:rPr lang="en-US" b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𝟏𝟔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1" dirty="0"/>
              </a:p>
              <a:p>
                <a:pPr marL="0" indent="0">
                  <a:buNone/>
                </a:pPr>
                <a:r>
                  <a:rPr lang="en-US" dirty="0"/>
                  <a:t>Check: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+4</m:t>
                          </m:r>
                        </m:e>
                      </m:d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PH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</m:e>
                            <m:sup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16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+4</m:t>
                          </m:r>
                        </m:e>
                      </m:d>
                      <m:sSup>
                        <m:sSupPr>
                          <m:ctrlPr>
                            <a:rPr lang="en-PH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p>
                          <m:r>
                            <a:rPr lang="en-US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+4</m:t>
                          </m:r>
                        </m:e>
                      </m:d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b="0" i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+4</m:t>
                          </m:r>
                        </m:e>
                      </m:d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16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			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= 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PH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−16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+16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+64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			        </a:t>
                </a:r>
                <a:r>
                  <a:rPr lang="en-PH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=  </m:t>
                        </m:r>
                        <m:r>
                          <a:rPr lang="en-US" b="1" i="0">
                            <a:latin typeface="Cambria Math" panose="02040503050406030204" pitchFamily="18" charset="0"/>
                          </a:rPr>
                          <m:t>𝐚</m:t>
                        </m:r>
                      </m:e>
                      <m: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𝟔𝟒</m:t>
                    </m:r>
                  </m:oMath>
                </a14:m>
                <a:endParaRPr lang="en-US" b="1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8CFE2E0-FAE8-4E4D-8C2D-E3F84AD172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82235"/>
                <a:ext cx="10515600" cy="4922715"/>
              </a:xfrm>
              <a:blipFill>
                <a:blip r:embed="rId3"/>
                <a:stretch>
                  <a:fillRect l="-1086" t="-2062" b="-7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8447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the Sum and Difference of Two Cubes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8CFE2E0-FAE8-4E4D-8C2D-E3F84AD172E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82235"/>
                <a:ext cx="10515600" cy="4922715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dirty="0"/>
                  <a:t>Factor each completely.</a:t>
                </a:r>
              </a:p>
              <a:p>
                <a:pPr marL="0" indent="0" algn="just">
                  <a:buNone/>
                </a:pPr>
                <a:r>
                  <a:rPr lang="en-US" b="1" dirty="0"/>
                  <a:t>SOLUTION:</a:t>
                </a:r>
              </a:p>
              <a:p>
                <a:pPr marL="0" indent="0" algn="just">
                  <a:buNone/>
                </a:pPr>
                <a:r>
                  <a:rPr lang="en-US" b="1" dirty="0"/>
                  <a:t>		b.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b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1" i="0">
                            <a:latin typeface="Cambria Math" panose="02040503050406030204" pitchFamily="18" charset="0"/>
                          </a:rPr>
                          <m:t>𝟖𝐛</m:t>
                        </m:r>
                      </m:e>
                      <m:sup>
                        <m:r>
                          <a:rPr lang="en-US" b="1" i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b="1" i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PH" b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b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1" i="0">
                            <a:latin typeface="Cambria Math" panose="02040503050406030204" pitchFamily="18" charset="0"/>
                          </a:rPr>
                          <m:t>𝟐𝟕𝐜</m:t>
                        </m:r>
                      </m:e>
                      <m:sup>
                        <m:r>
                          <a:rPr lang="en-US" b="1" i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b="1" i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b="1" dirty="0"/>
              </a:p>
              <a:p>
                <a:pPr marL="0" indent="0" algn="just">
                  <a:buNone/>
                </a:pPr>
                <a:r>
                  <a:rPr lang="en-US" b="1" dirty="0"/>
                  <a:t>	</a:t>
                </a:r>
                <a:r>
                  <a:rPr lang="en-US" dirty="0"/>
                  <a:t>Because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27</m:t>
                        </m:r>
                        <m:r>
                          <m:rPr>
                            <m:sty m:val="p"/>
                          </m:rPr>
                          <a:rPr lang="en-US" b="0" i="1">
                            <a:latin typeface="Cambria Math" panose="02040503050406030204" pitchFamily="18" charset="0"/>
                          </a:rPr>
                          <m:t>c</m:t>
                        </m:r>
                      </m:e>
                      <m:sup>
                        <m:r>
                          <a:rPr lang="en-US" b="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/>
                  <a:t>can be written as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(2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(3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c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/>
                  <a:t>, we have the sum of two cubes and can be factored as:</a:t>
                </a:r>
              </a:p>
              <a:p>
                <a:pPr marL="0" indent="0" algn="just">
                  <a:buNone/>
                </a:pPr>
                <a:endParaRPr lang="en-US" dirty="0"/>
              </a:p>
              <a:p>
                <a:pPr marL="0" indent="0" algn="just">
                  <a:buNone/>
                </a:pPr>
                <a:r>
                  <a:rPr lang="en-US" b="1" dirty="0"/>
                  <a:t>	</a:t>
                </a:r>
                <a:r>
                  <a:rPr lang="en-PH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0">
                            <a:latin typeface="Cambria Math" panose="02040503050406030204" pitchFamily="18" charset="0"/>
                          </a:rPr>
                          <m:t>(2</m:t>
                        </m:r>
                        <m:r>
                          <m:rPr>
                            <m:sty m:val="p"/>
                          </m:rPr>
                          <a:rPr lang="en-US" b="0" i="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b="0" i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PH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0">
                            <a:latin typeface="Cambria Math" panose="02040503050406030204" pitchFamily="18" charset="0"/>
                          </a:rPr>
                          <m:t>(3</m:t>
                        </m:r>
                        <m:r>
                          <m:rPr>
                            <m:sty m:val="p"/>
                          </m:rPr>
                          <a:rPr lang="en-US" b="0" i="0">
                            <a:latin typeface="Cambria Math" panose="02040503050406030204" pitchFamily="18" charset="0"/>
                          </a:rPr>
                          <m:t>c</m:t>
                        </m:r>
                        <m:r>
                          <a:rPr lang="en-US" b="0" i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+3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c</m:t>
                        </m: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[</m:t>
                    </m:r>
                    <m:sSup>
                      <m:sSupPr>
                        <m:ctrlPr>
                          <a:rPr lang="en-PH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b="0" i="0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</m:d>
                      </m:e>
                      <m:sup>
                        <m:r>
                          <a:rPr lang="en-US" b="0" i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en-US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b</m:t>
                        </m:r>
                      </m:e>
                    </m:d>
                    <m:d>
                      <m:dPr>
                        <m:ctrlPr>
                          <a:rPr lang="en-US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c</m:t>
                        </m: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PH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c</m:t>
                            </m:r>
                          </m:e>
                        </m:d>
                      </m:e>
                      <m:sup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:pPr marL="0" indent="0" algn="just">
                  <a:buNone/>
                </a:pPr>
                <a:r>
                  <a:rPr lang="en-US" dirty="0"/>
                  <a:t>		    	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+3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</m:t>
                        </m:r>
                      </m:e>
                    </m:d>
                    <m:sSup>
                      <m:sSupPr>
                        <m:ctrlPr>
                          <a:rPr lang="en-PH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(4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p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bc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c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marL="0" indent="0" algn="just">
                  <a:buNone/>
                </a:pPr>
                <a:r>
                  <a:rPr lang="en-US" dirty="0"/>
                  <a:t>	</a:t>
                </a:r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8CFE2E0-FAE8-4E4D-8C2D-E3F84AD172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82235"/>
                <a:ext cx="10515600" cy="4922715"/>
              </a:xfrm>
              <a:blipFill>
                <a:blip r:embed="rId3"/>
                <a:stretch>
                  <a:fillRect l="-1086" t="-2062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3282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the Sum and Difference of Two Cubes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E3F01939-7C9E-F44D-AE3F-0D20B5AA199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346734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	</a:t>
                </a:r>
              </a:p>
              <a:p>
                <a:pPr marL="0" indent="0">
                  <a:buNone/>
                </a:pPr>
                <a:r>
                  <a:rPr lang="en-US" dirty="0"/>
                  <a:t>	If we think of the difference of two cube of the first item (x) minus the cube of the term (y), we have the formula:</a:t>
                </a:r>
              </a:p>
              <a:p>
                <a:pPr marL="0" indent="0">
                  <a:buNone/>
                </a:pPr>
                <a:r>
                  <a:rPr lang="en-PH" dirty="0"/>
                  <a:t>			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= (x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y)(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+ </a:t>
                </a:r>
                <a:r>
                  <a:rPr lang="en-PH" dirty="0" err="1">
                    <a:latin typeface="Cambria Math" panose="02040503050406030204" pitchFamily="18" charset="0"/>
                  </a:rPr>
                  <a:t>xy</a:t>
                </a:r>
                <a:r>
                  <a:rPr lang="en-PH" dirty="0">
                    <a:latin typeface="Cambria Math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p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)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E3F01939-7C9E-F44D-AE3F-0D20B5AA199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3467344"/>
              </a:xfrm>
              <a:blipFill>
                <a:blip r:embed="rId3"/>
                <a:stretch>
                  <a:fillRect l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82224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the Sum and Difference of Two Cubes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F01939-7C9E-F44D-AE3F-0D20B5AA19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4673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PH" dirty="0"/>
              <a:t>	This indicates that to factor the cube of the first term minus the cube of the last term, we multiply the difference between the first and the last terms by:</a:t>
            </a:r>
          </a:p>
          <a:p>
            <a:pPr marL="0" indent="0" algn="just">
              <a:buNone/>
            </a:pPr>
            <a:endParaRPr lang="en-PH" dirty="0"/>
          </a:p>
          <a:p>
            <a:pPr algn="just"/>
            <a:r>
              <a:rPr lang="en-PH" dirty="0"/>
              <a:t>the square of the first term;</a:t>
            </a:r>
          </a:p>
          <a:p>
            <a:pPr algn="just"/>
            <a:r>
              <a:rPr lang="en-PH" dirty="0"/>
              <a:t>plus the product of the first and last terms; and</a:t>
            </a:r>
          </a:p>
          <a:p>
            <a:pPr algn="just"/>
            <a:r>
              <a:rPr lang="en-PH" dirty="0"/>
              <a:t>plus the square of the last term.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444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4974</TotalTime>
  <Words>191</Words>
  <Application>Microsoft Macintosh PowerPoint</Application>
  <PresentationFormat>Widescreen</PresentationFormat>
  <Paragraphs>93</Paragraphs>
  <Slides>14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Factoring the Sum and Difference of Two Cubes</vt:lpstr>
      <vt:lpstr>Factoring the Sum and Difference of Two Cubes</vt:lpstr>
      <vt:lpstr>Factoring the Sum and Difference of Two Cubes</vt:lpstr>
      <vt:lpstr>Factoring the Sum and Difference of Two Cubes</vt:lpstr>
      <vt:lpstr>Factoring the Sum and Difference of Two Cubes</vt:lpstr>
      <vt:lpstr>Factoring the Sum and Difference of Two Cubes</vt:lpstr>
      <vt:lpstr>Factoring the Sum and Difference of Two Cubes</vt:lpstr>
      <vt:lpstr>Factoring the Sum and Difference of Two Cubes</vt:lpstr>
      <vt:lpstr>Factoring the Sum and Difference of Two Cubes</vt:lpstr>
      <vt:lpstr>Factoring the Sum and Difference of Two Cubes</vt:lpstr>
      <vt:lpstr>Factoring the Sum and Difference of Two Cubes</vt:lpstr>
      <vt:lpstr>Factoring the Sum and Difference of Two Cubes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486</cp:revision>
  <cp:lastPrinted>2023-03-16T03:23:03Z</cp:lastPrinted>
  <dcterms:created xsi:type="dcterms:W3CDTF">2019-04-16T02:10:14Z</dcterms:created>
  <dcterms:modified xsi:type="dcterms:W3CDTF">2023-04-25T02:14:52Z</dcterms:modified>
</cp:coreProperties>
</file>