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000" cy="6851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880" cy="2792880"/>
          </a:xfrm>
          <a:prstGeom prst="rect">
            <a:avLst/>
          </a:prstGeom>
          <a:ln w="0">
            <a:noFill/>
          </a:ln>
        </p:spPr>
      </p:pic>
      <p:sp>
        <p:nvSpPr>
          <p:cNvPr id="2" name="Rectangle 5"/>
          <p:cNvSpPr/>
          <p:nvPr/>
        </p:nvSpPr>
        <p:spPr>
          <a:xfrm>
            <a:off x="3487320" y="1475280"/>
            <a:ext cx="8698320" cy="3856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8320" cy="378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000" cy="628920"/>
          </a:xfrm>
          <a:prstGeom prst="rect">
            <a:avLst/>
          </a:prstGeom>
          <a:ln w="0">
            <a:noFill/>
          </a:ln>
        </p:spPr>
      </p:pic>
      <p:sp>
        <p:nvSpPr>
          <p:cNvPr id="43" name="Rectangle 7"/>
          <p:cNvSpPr/>
          <p:nvPr/>
        </p:nvSpPr>
        <p:spPr>
          <a:xfrm>
            <a:off x="10868760" y="0"/>
            <a:ext cx="964440" cy="964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520" cy="1028520"/>
          </a:xfrm>
          <a:prstGeom prst="rect">
            <a:avLst/>
          </a:prstGeom>
          <a:ln w="0">
            <a:noFill/>
          </a:ln>
        </p:spPr>
      </p:pic>
      <p:sp>
        <p:nvSpPr>
          <p:cNvPr id="45" name="TextBox 9"/>
          <p:cNvSpPr/>
          <p:nvPr/>
        </p:nvSpPr>
        <p:spPr>
          <a:xfrm>
            <a:off x="185400" y="6362280"/>
            <a:ext cx="468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0320" cy="3378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210560" y="2700000"/>
            <a:ext cx="748908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ffffff"/>
                </a:solidFill>
                <a:latin typeface="Montserrat Medium"/>
                <a:ea typeface="DejaVu Sans"/>
              </a:rPr>
              <a:t>Uses of Different Mixtures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80000" y="180000"/>
            <a:ext cx="10619640" cy="600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1" lang="en-US" sz="2800" spc="-1" strike="noStrike">
                <a:solidFill>
                  <a:srgbClr val="000000"/>
                </a:solidFill>
                <a:latin typeface="Lato"/>
                <a:ea typeface="Lato"/>
              </a:rPr>
              <a:t>Uses of Different Mixtures</a:t>
            </a:r>
            <a:endParaRPr b="0" lang="en-PH" sz="2800" spc="-1" strike="noStrike">
              <a:latin typeface="Arial"/>
            </a:endParaRPr>
          </a:p>
        </p:txBody>
      </p:sp>
      <p:sp>
        <p:nvSpPr>
          <p:cNvPr id="126" name=""/>
          <p:cNvSpPr/>
          <p:nvPr/>
        </p:nvSpPr>
        <p:spPr>
          <a:xfrm>
            <a:off x="551880" y="1800000"/>
            <a:ext cx="15467760" cy="1439280"/>
          </a:xfrm>
          <a:prstGeom prst="rect">
            <a:avLst/>
          </a:prstGeom>
          <a:noFill/>
          <a:ln w="180000">
            <a:noFill/>
          </a:ln>
        </p:spPr>
        <p:style>
          <a:lnRef idx="0"/>
          <a:fillRef idx="0"/>
          <a:effectRef idx="0"/>
          <a:fontRef idx="minor"/>
        </p:style>
      </p:sp>
      <p:sp>
        <p:nvSpPr>
          <p:cNvPr id="127" name=""/>
          <p:cNvSpPr/>
          <p:nvPr/>
        </p:nvSpPr>
        <p:spPr>
          <a:xfrm>
            <a:off x="1080000" y="2909160"/>
            <a:ext cx="9464400" cy="1590120"/>
          </a:xfrm>
          <a:prstGeom prst="rect">
            <a:avLst/>
          </a:prstGeom>
          <a:noFill/>
          <a:ln w="180000">
            <a:noFill/>
          </a:ln>
        </p:spPr>
        <p:style>
          <a:lnRef idx="0"/>
          <a:fillRef idx="0"/>
          <a:effectRef idx="0"/>
          <a:fontRef idx="minor"/>
        </p:style>
      </p:sp>
      <p:sp>
        <p:nvSpPr>
          <p:cNvPr id="128" name=""/>
          <p:cNvSpPr/>
          <p:nvPr/>
        </p:nvSpPr>
        <p:spPr>
          <a:xfrm>
            <a:off x="180000" y="180000"/>
            <a:ext cx="10619640" cy="600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1" lang="en-US" sz="2800" spc="-1" strike="noStrike">
                <a:solidFill>
                  <a:srgbClr val="000000"/>
                </a:solidFill>
                <a:latin typeface="Lato"/>
                <a:ea typeface="Lato"/>
              </a:rPr>
              <a:t>Uses of Different Mixtures</a:t>
            </a:r>
            <a:endParaRPr b="0" lang="en-PH" sz="2800" spc="-1" strike="noStrike">
              <a:latin typeface="Arial"/>
            </a:endParaRPr>
          </a:p>
        </p:txBody>
      </p:sp>
      <p:sp>
        <p:nvSpPr>
          <p:cNvPr id="129" name=""/>
          <p:cNvSpPr/>
          <p:nvPr/>
        </p:nvSpPr>
        <p:spPr>
          <a:xfrm>
            <a:off x="777600" y="1080000"/>
            <a:ext cx="8762040" cy="465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Ðù 'EBþ"/>
              </a:rPr>
              <a:t>Mixtures are beneficial in our daily lives.They are used in many ways.</a:t>
            </a:r>
            <a:endParaRPr b="0" lang="en-PH" sz="2200" spc="-1" strike="noStrike">
              <a:latin typeface="Arial"/>
            </a:endParaRPr>
          </a:p>
        </p:txBody>
      </p:sp>
      <p:sp>
        <p:nvSpPr>
          <p:cNvPr id="130" name=""/>
          <p:cNvSpPr/>
          <p:nvPr/>
        </p:nvSpPr>
        <p:spPr>
          <a:xfrm>
            <a:off x="720000" y="2160000"/>
            <a:ext cx="2550240" cy="483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Mixture as food</a:t>
            </a:r>
            <a:endParaRPr b="0" lang="en-PH" sz="2200" spc="-1" strike="noStrike">
              <a:latin typeface="Arial"/>
            </a:endParaRPr>
          </a:p>
        </p:txBody>
      </p:sp>
      <p:sp>
        <p:nvSpPr>
          <p:cNvPr id="131" name=""/>
          <p:cNvSpPr/>
          <p:nvPr/>
        </p:nvSpPr>
        <p:spPr>
          <a:xfrm>
            <a:off x="720000" y="2905920"/>
            <a:ext cx="10081800" cy="1233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To wake you up in the morning, you prepare hot milk or hot coffee for breakfast.</a:t>
            </a:r>
            <a:endParaRPr b="0" lang="en-PH" sz="2200" spc="-1" strike="noStrike">
              <a:latin typeface="Arial"/>
            </a:endParaRPr>
          </a:p>
          <a:p>
            <a:pPr>
              <a:lnSpc>
                <a:spcPct val="100000"/>
              </a:lnSpc>
              <a:buNone/>
            </a:pPr>
            <a:r>
              <a:rPr b="0" lang="en-PH" sz="2200" spc="-1" strike="noStrike">
                <a:latin typeface="Lato"/>
              </a:rPr>
              <a:t>During snack time, you may opt to consume fruit juice, fruit shake, halo-halo, ice</a:t>
            </a:r>
            <a:endParaRPr b="0" lang="en-PH" sz="2200" spc="-1" strike="noStrike">
              <a:latin typeface="Arial"/>
            </a:endParaRPr>
          </a:p>
          <a:p>
            <a:pPr>
              <a:lnSpc>
                <a:spcPct val="100000"/>
              </a:lnSpc>
              <a:buNone/>
            </a:pPr>
            <a:r>
              <a:rPr b="0" lang="en-PH" sz="2200" spc="-1" strike="noStrike">
                <a:latin typeface="Lato"/>
              </a:rPr>
              <a:t>cream, sandwich, or salad. All these delicious foods are </a:t>
            </a:r>
            <a:r>
              <a:rPr b="1" lang="en-PH" sz="2200" spc="-1" strike="noStrike">
                <a:latin typeface="Lato"/>
              </a:rPr>
              <a:t>mixtures</a:t>
            </a:r>
            <a:r>
              <a:rPr b="0" lang="en-PH" sz="2200" spc="-1" strike="noStrike">
                <a:latin typeface="Lato"/>
              </a:rPr>
              <a:t>.</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180000" y="180000"/>
            <a:ext cx="10619640" cy="600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1" lang="en-US" sz="2800" spc="-1" strike="noStrike">
                <a:solidFill>
                  <a:srgbClr val="000000"/>
                </a:solidFill>
                <a:latin typeface="Lato"/>
                <a:ea typeface="Lato"/>
              </a:rPr>
              <a:t>Uses of Different Mixtures</a:t>
            </a:r>
            <a:endParaRPr b="0" lang="en-PH" sz="2800" spc="-1" strike="noStrike">
              <a:latin typeface="Arial"/>
            </a:endParaRPr>
          </a:p>
        </p:txBody>
      </p:sp>
      <p:sp>
        <p:nvSpPr>
          <p:cNvPr id="133" name=""/>
          <p:cNvSpPr/>
          <p:nvPr/>
        </p:nvSpPr>
        <p:spPr>
          <a:xfrm>
            <a:off x="551880" y="1800000"/>
            <a:ext cx="15467760" cy="1439280"/>
          </a:xfrm>
          <a:prstGeom prst="rect">
            <a:avLst/>
          </a:prstGeom>
          <a:noFill/>
          <a:ln w="180000">
            <a:noFill/>
          </a:ln>
        </p:spPr>
        <p:style>
          <a:lnRef idx="0"/>
          <a:fillRef idx="0"/>
          <a:effectRef idx="0"/>
          <a:fontRef idx="minor"/>
        </p:style>
      </p:sp>
      <p:sp>
        <p:nvSpPr>
          <p:cNvPr id="134" name=""/>
          <p:cNvSpPr/>
          <p:nvPr/>
        </p:nvSpPr>
        <p:spPr>
          <a:xfrm>
            <a:off x="1080000" y="2909160"/>
            <a:ext cx="9464400" cy="1590120"/>
          </a:xfrm>
          <a:prstGeom prst="rect">
            <a:avLst/>
          </a:prstGeom>
          <a:noFill/>
          <a:ln w="180000">
            <a:noFill/>
          </a:ln>
        </p:spPr>
        <p:style>
          <a:lnRef idx="0"/>
          <a:fillRef idx="0"/>
          <a:effectRef idx="0"/>
          <a:fontRef idx="minor"/>
        </p:style>
      </p:sp>
      <p:sp>
        <p:nvSpPr>
          <p:cNvPr id="135" name=""/>
          <p:cNvSpPr/>
          <p:nvPr/>
        </p:nvSpPr>
        <p:spPr>
          <a:xfrm>
            <a:off x="180000" y="180000"/>
            <a:ext cx="10619640" cy="600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1" lang="en-US" sz="2800" spc="-1" strike="noStrike">
                <a:solidFill>
                  <a:srgbClr val="000000"/>
                </a:solidFill>
                <a:latin typeface="Lato"/>
                <a:ea typeface="Lato"/>
              </a:rPr>
              <a:t>Uses of Different Mixtures</a:t>
            </a:r>
            <a:endParaRPr b="0" lang="en-PH" sz="2800" spc="-1" strike="noStrike">
              <a:latin typeface="Arial"/>
            </a:endParaRPr>
          </a:p>
        </p:txBody>
      </p:sp>
      <p:sp>
        <p:nvSpPr>
          <p:cNvPr id="136" name=""/>
          <p:cNvSpPr/>
          <p:nvPr/>
        </p:nvSpPr>
        <p:spPr>
          <a:xfrm>
            <a:off x="720000" y="1080000"/>
            <a:ext cx="4593960" cy="483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Mixtures in Food Preparation</a:t>
            </a:r>
            <a:endParaRPr b="0" lang="en-PH" sz="2200" spc="-1" strike="noStrike">
              <a:latin typeface="Arial"/>
            </a:endParaRPr>
          </a:p>
        </p:txBody>
      </p:sp>
      <p:sp>
        <p:nvSpPr>
          <p:cNvPr id="137" name=""/>
          <p:cNvSpPr/>
          <p:nvPr/>
        </p:nvSpPr>
        <p:spPr>
          <a:xfrm>
            <a:off x="551880" y="1994040"/>
            <a:ext cx="10979640" cy="1965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latin typeface="Lato"/>
              </a:rPr>
              <a:t>	</a:t>
            </a:r>
            <a:r>
              <a:rPr b="0" lang="en-PH" sz="2200" spc="-1" strike="noStrike">
                <a:latin typeface="Lato"/>
              </a:rPr>
              <a:t>Adding mixtures such as vinegar, soy sauce, sinigang mix, breading mix, bagoong, </a:t>
            </a:r>
            <a:r>
              <a:rPr b="0" lang="en-PH" sz="2200" spc="-1" strike="noStrike">
                <a:latin typeface="Lato"/>
                <a:ea typeface="Ðù 'EBþ"/>
              </a:rPr>
              <a:t>fish sauce (patis), tomato sauce, or ketchup will increase your family’s love or food. However, using these to make your food tastier should be done in moderation to avoid health problems such as kidney-related diseases.</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180000" y="180000"/>
            <a:ext cx="10619640" cy="600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1" lang="en-US" sz="2800" spc="-1" strike="noStrike">
                <a:solidFill>
                  <a:srgbClr val="000000"/>
                </a:solidFill>
                <a:latin typeface="Lato"/>
                <a:ea typeface="Lato"/>
              </a:rPr>
              <a:t>Uses of Different Mixtures</a:t>
            </a:r>
            <a:endParaRPr b="0" lang="en-PH" sz="2800" spc="-1" strike="noStrike">
              <a:latin typeface="Arial"/>
            </a:endParaRPr>
          </a:p>
        </p:txBody>
      </p:sp>
      <p:sp>
        <p:nvSpPr>
          <p:cNvPr id="139" name=""/>
          <p:cNvSpPr/>
          <p:nvPr/>
        </p:nvSpPr>
        <p:spPr>
          <a:xfrm>
            <a:off x="551880" y="1800000"/>
            <a:ext cx="15467760" cy="1439280"/>
          </a:xfrm>
          <a:prstGeom prst="rect">
            <a:avLst/>
          </a:prstGeom>
          <a:noFill/>
          <a:ln w="180000">
            <a:noFill/>
          </a:ln>
        </p:spPr>
        <p:style>
          <a:lnRef idx="0"/>
          <a:fillRef idx="0"/>
          <a:effectRef idx="0"/>
          <a:fontRef idx="minor"/>
        </p:style>
      </p:sp>
      <p:sp>
        <p:nvSpPr>
          <p:cNvPr id="140" name=""/>
          <p:cNvSpPr/>
          <p:nvPr/>
        </p:nvSpPr>
        <p:spPr>
          <a:xfrm>
            <a:off x="1080000" y="2909160"/>
            <a:ext cx="9464400" cy="1590120"/>
          </a:xfrm>
          <a:prstGeom prst="rect">
            <a:avLst/>
          </a:prstGeom>
          <a:noFill/>
          <a:ln w="180000">
            <a:noFill/>
          </a:ln>
        </p:spPr>
        <p:style>
          <a:lnRef idx="0"/>
          <a:fillRef idx="0"/>
          <a:effectRef idx="0"/>
          <a:fontRef idx="minor"/>
        </p:style>
      </p:sp>
      <p:sp>
        <p:nvSpPr>
          <p:cNvPr id="141" name=""/>
          <p:cNvSpPr/>
          <p:nvPr/>
        </p:nvSpPr>
        <p:spPr>
          <a:xfrm>
            <a:off x="180000" y="180000"/>
            <a:ext cx="10619640" cy="600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1" lang="en-US" sz="2800" spc="-1" strike="noStrike">
                <a:solidFill>
                  <a:srgbClr val="000000"/>
                </a:solidFill>
                <a:latin typeface="Lato"/>
                <a:ea typeface="Lato"/>
              </a:rPr>
              <a:t>Uses of Different Mixtures</a:t>
            </a:r>
            <a:endParaRPr b="0" lang="en-PH" sz="2800" spc="-1" strike="noStrike">
              <a:latin typeface="Arial"/>
            </a:endParaRPr>
          </a:p>
        </p:txBody>
      </p:sp>
      <p:sp>
        <p:nvSpPr>
          <p:cNvPr id="142" name=""/>
          <p:cNvSpPr/>
          <p:nvPr/>
        </p:nvSpPr>
        <p:spPr>
          <a:xfrm>
            <a:off x="720000" y="899640"/>
            <a:ext cx="9898920" cy="53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A </a:t>
            </a:r>
            <a:r>
              <a:rPr b="1" lang="en-PH" sz="2200" spc="-1" strike="noStrike">
                <a:solidFill>
                  <a:srgbClr val="000000"/>
                </a:solidFill>
                <a:latin typeface="Lato"/>
                <a:ea typeface="DejaVu Sans"/>
              </a:rPr>
              <a:t>compound</a:t>
            </a:r>
            <a:r>
              <a:rPr b="0" lang="en-PH" sz="2200" spc="-1" strike="noStrike">
                <a:solidFill>
                  <a:srgbClr val="000000"/>
                </a:solidFill>
                <a:latin typeface="Lato"/>
                <a:ea typeface="DejaVu Sans"/>
              </a:rPr>
              <a:t> is a substance formed when elements combine chemically.</a:t>
            </a:r>
            <a:endParaRPr b="0" lang="en-PH" sz="2200" spc="-1" strike="noStrike">
              <a:latin typeface="Arial"/>
            </a:endParaRPr>
          </a:p>
        </p:txBody>
      </p:sp>
      <p:sp>
        <p:nvSpPr>
          <p:cNvPr id="143" name=""/>
          <p:cNvSpPr/>
          <p:nvPr/>
        </p:nvSpPr>
        <p:spPr>
          <a:xfrm>
            <a:off x="720000" y="1559160"/>
            <a:ext cx="10560240" cy="4020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2200" spc="-1" strike="noStrike">
                <a:solidFill>
                  <a:srgbClr val="000000"/>
                </a:solidFill>
                <a:latin typeface="Lato"/>
                <a:ea typeface="DejaVu Sans"/>
              </a:rPr>
              <a:t>Mixtures Used for Personal Grooming</a:t>
            </a:r>
            <a:endParaRPr b="0" lang="en-PH" sz="2200" spc="-1" strike="noStrike">
              <a:latin typeface="Arial"/>
            </a:endParaRPr>
          </a:p>
          <a:p>
            <a:pPr algn="just">
              <a:lnSpc>
                <a:spcPct val="100000"/>
              </a:lnSpc>
              <a:buNone/>
            </a:pP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When you enter a bathroom, you will most likely find mixtures such as bath soap, shampoo, conditioner, facial wash, and feminine wash, which are used to clean the body and hair. Mixtures such as lotion, cologne, perfume, face powder, facial cleanser, moisturizer, lipstick, and other cosmetics are also used for hygienic and grooming purposes.</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180000" y="180000"/>
            <a:ext cx="10619640" cy="600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1" lang="en-US" sz="2800" spc="-1" strike="noStrike">
                <a:solidFill>
                  <a:srgbClr val="000000"/>
                </a:solidFill>
                <a:latin typeface="Lato"/>
                <a:ea typeface="Lato"/>
              </a:rPr>
              <a:t>Uses of Different Mixtures</a:t>
            </a:r>
            <a:endParaRPr b="0" lang="en-PH" sz="2800" spc="-1" strike="noStrike">
              <a:latin typeface="Arial"/>
            </a:endParaRPr>
          </a:p>
        </p:txBody>
      </p:sp>
      <p:sp>
        <p:nvSpPr>
          <p:cNvPr id="145" name=""/>
          <p:cNvSpPr/>
          <p:nvPr/>
        </p:nvSpPr>
        <p:spPr>
          <a:xfrm>
            <a:off x="551880" y="1800000"/>
            <a:ext cx="15467760" cy="1439280"/>
          </a:xfrm>
          <a:prstGeom prst="rect">
            <a:avLst/>
          </a:prstGeom>
          <a:noFill/>
          <a:ln w="180000">
            <a:noFill/>
          </a:ln>
        </p:spPr>
        <p:style>
          <a:lnRef idx="0"/>
          <a:fillRef idx="0"/>
          <a:effectRef idx="0"/>
          <a:fontRef idx="minor"/>
        </p:style>
      </p:sp>
      <p:sp>
        <p:nvSpPr>
          <p:cNvPr id="146" name=""/>
          <p:cNvSpPr/>
          <p:nvPr/>
        </p:nvSpPr>
        <p:spPr>
          <a:xfrm>
            <a:off x="1080000" y="2909160"/>
            <a:ext cx="9464400" cy="1590120"/>
          </a:xfrm>
          <a:prstGeom prst="rect">
            <a:avLst/>
          </a:prstGeom>
          <a:noFill/>
          <a:ln w="180000">
            <a:noFill/>
          </a:ln>
        </p:spPr>
        <p:style>
          <a:lnRef idx="0"/>
          <a:fillRef idx="0"/>
          <a:effectRef idx="0"/>
          <a:fontRef idx="minor"/>
        </p:style>
      </p:sp>
      <p:sp>
        <p:nvSpPr>
          <p:cNvPr id="147" name=""/>
          <p:cNvSpPr/>
          <p:nvPr/>
        </p:nvSpPr>
        <p:spPr>
          <a:xfrm>
            <a:off x="180000" y="180000"/>
            <a:ext cx="10619640" cy="600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1" lang="en-US" sz="2800" spc="-1" strike="noStrike">
                <a:solidFill>
                  <a:srgbClr val="000000"/>
                </a:solidFill>
                <a:latin typeface="Lato"/>
                <a:ea typeface="Lato"/>
              </a:rPr>
              <a:t>Uses of Different Mixtures</a:t>
            </a:r>
            <a:endParaRPr b="0" lang="en-PH" sz="2800" spc="-1" strike="noStrike">
              <a:latin typeface="Arial"/>
            </a:endParaRPr>
          </a:p>
        </p:txBody>
      </p:sp>
      <p:sp>
        <p:nvSpPr>
          <p:cNvPr id="148" name=""/>
          <p:cNvSpPr/>
          <p:nvPr/>
        </p:nvSpPr>
        <p:spPr>
          <a:xfrm>
            <a:off x="360000" y="1080000"/>
            <a:ext cx="3604680" cy="483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Mixtures as Medicines</a:t>
            </a:r>
            <a:endParaRPr b="0" lang="en-PH" sz="2200" spc="-1" strike="noStrike">
              <a:latin typeface="Arial"/>
            </a:endParaRPr>
          </a:p>
        </p:txBody>
      </p:sp>
      <p:sp>
        <p:nvSpPr>
          <p:cNvPr id="149" name=""/>
          <p:cNvSpPr/>
          <p:nvPr/>
        </p:nvSpPr>
        <p:spPr>
          <a:xfrm>
            <a:off x="360000" y="1563840"/>
            <a:ext cx="11159640" cy="84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	</a:t>
            </a:r>
            <a:r>
              <a:rPr b="0" lang="en-PH" sz="2200" spc="-1" strike="noStrike">
                <a:latin typeface="Lato"/>
              </a:rPr>
              <a:t>Herbal medicines and other medicines in capsules, tablets, syrups, and suspensions are all mixtures.</a:t>
            </a:r>
            <a:endParaRPr b="0" lang="en-PH" sz="2200" spc="-1" strike="noStrike">
              <a:latin typeface="Arial"/>
            </a:endParaRPr>
          </a:p>
        </p:txBody>
      </p:sp>
      <p:sp>
        <p:nvSpPr>
          <p:cNvPr id="150" name=""/>
          <p:cNvSpPr/>
          <p:nvPr/>
        </p:nvSpPr>
        <p:spPr>
          <a:xfrm>
            <a:off x="360000" y="2404800"/>
            <a:ext cx="11268360" cy="1983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2200" spc="-1" strike="noStrike">
                <a:solidFill>
                  <a:srgbClr val="000000"/>
                </a:solidFill>
                <a:latin typeface="Lato"/>
                <a:ea typeface="DejaVu Sans"/>
              </a:rPr>
              <a:t>Mixtures as Cleaning Agents</a:t>
            </a:r>
            <a:endParaRPr b="0" lang="en-PH" sz="2200" spc="-1" strike="noStrike">
              <a:latin typeface="Arial"/>
            </a:endParaRPr>
          </a:p>
          <a:p>
            <a:pPr algn="just">
              <a:lnSpc>
                <a:spcPct val="100000"/>
              </a:lnSpc>
              <a:buNone/>
            </a:pP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It is always good to enter a house that is clean and homey. We can use mixtures such as dishwashing soap, muriatic acid, liquid detergents, and alcohol to achieve this.</a:t>
            </a:r>
            <a:endParaRPr b="0" lang="en-PH" sz="2200" spc="-1" strike="noStrike">
              <a:latin typeface="Arial"/>
            </a:endParaRPr>
          </a:p>
        </p:txBody>
      </p:sp>
      <p:sp>
        <p:nvSpPr>
          <p:cNvPr id="151" name=""/>
          <p:cNvSpPr/>
          <p:nvPr/>
        </p:nvSpPr>
        <p:spPr>
          <a:xfrm>
            <a:off x="360000" y="4320000"/>
            <a:ext cx="4223520" cy="483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Mixtures in Life Processes</a:t>
            </a:r>
            <a:endParaRPr b="0" lang="en-PH" sz="2200" spc="-1" strike="noStrike">
              <a:latin typeface="Arial"/>
            </a:endParaRPr>
          </a:p>
        </p:txBody>
      </p:sp>
      <p:sp>
        <p:nvSpPr>
          <p:cNvPr id="152" name=""/>
          <p:cNvSpPr/>
          <p:nvPr/>
        </p:nvSpPr>
        <p:spPr>
          <a:xfrm>
            <a:off x="517680" y="4919040"/>
            <a:ext cx="11181960" cy="84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Mixtures in the environment such as soil, organic fertilizer, air, and clouds are important in life processes.</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180000" y="180000"/>
            <a:ext cx="10619640" cy="600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1" lang="en-US" sz="2800" spc="-1" strike="noStrike">
                <a:solidFill>
                  <a:srgbClr val="000000"/>
                </a:solidFill>
                <a:latin typeface="Lato"/>
                <a:ea typeface="Lato"/>
              </a:rPr>
              <a:t>Uses of Different Mixtures</a:t>
            </a:r>
            <a:endParaRPr b="0" lang="en-PH" sz="2800" spc="-1" strike="noStrike">
              <a:latin typeface="Arial"/>
            </a:endParaRPr>
          </a:p>
        </p:txBody>
      </p:sp>
      <p:sp>
        <p:nvSpPr>
          <p:cNvPr id="154" name=""/>
          <p:cNvSpPr/>
          <p:nvPr/>
        </p:nvSpPr>
        <p:spPr>
          <a:xfrm>
            <a:off x="551880" y="1800000"/>
            <a:ext cx="15467760" cy="1439280"/>
          </a:xfrm>
          <a:prstGeom prst="rect">
            <a:avLst/>
          </a:prstGeom>
          <a:noFill/>
          <a:ln w="180000">
            <a:noFill/>
          </a:ln>
        </p:spPr>
        <p:style>
          <a:lnRef idx="0"/>
          <a:fillRef idx="0"/>
          <a:effectRef idx="0"/>
          <a:fontRef idx="minor"/>
        </p:style>
      </p:sp>
      <p:sp>
        <p:nvSpPr>
          <p:cNvPr id="155" name=""/>
          <p:cNvSpPr/>
          <p:nvPr/>
        </p:nvSpPr>
        <p:spPr>
          <a:xfrm>
            <a:off x="1080000" y="2909160"/>
            <a:ext cx="9464400" cy="1590120"/>
          </a:xfrm>
          <a:prstGeom prst="rect">
            <a:avLst/>
          </a:prstGeom>
          <a:noFill/>
          <a:ln w="180000">
            <a:noFill/>
          </a:ln>
        </p:spPr>
        <p:style>
          <a:lnRef idx="0"/>
          <a:fillRef idx="0"/>
          <a:effectRef idx="0"/>
          <a:fontRef idx="minor"/>
        </p:style>
      </p:sp>
      <p:sp>
        <p:nvSpPr>
          <p:cNvPr id="156" name=""/>
          <p:cNvSpPr/>
          <p:nvPr/>
        </p:nvSpPr>
        <p:spPr>
          <a:xfrm>
            <a:off x="180000" y="180000"/>
            <a:ext cx="10619640" cy="600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1" lang="en-US" sz="2800" spc="-1" strike="noStrike">
                <a:solidFill>
                  <a:srgbClr val="000000"/>
                </a:solidFill>
                <a:latin typeface="Lato"/>
                <a:ea typeface="Lato"/>
              </a:rPr>
              <a:t>Uses of Different Mixtures</a:t>
            </a:r>
            <a:endParaRPr b="0" lang="en-PH" sz="2800" spc="-1" strike="noStrike">
              <a:latin typeface="Arial"/>
            </a:endParaRPr>
          </a:p>
        </p:txBody>
      </p:sp>
      <p:sp>
        <p:nvSpPr>
          <p:cNvPr id="157" name=""/>
          <p:cNvSpPr/>
          <p:nvPr/>
        </p:nvSpPr>
        <p:spPr>
          <a:xfrm>
            <a:off x="614880" y="1080000"/>
            <a:ext cx="10904760" cy="1233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latin typeface="Lato"/>
              </a:rPr>
              <a:t>Directions</a:t>
            </a:r>
            <a:r>
              <a:rPr b="0" lang="en-PH" sz="2200" spc="-1" strike="noStrike">
                <a:latin typeface="Lato"/>
              </a:rPr>
              <a:t>: Identify the uses of the following groups of mixtures. Write your answer</a:t>
            </a:r>
            <a:endParaRPr b="0" lang="en-PH" sz="2200" spc="-1" strike="noStrike">
              <a:latin typeface="Arial"/>
            </a:endParaRPr>
          </a:p>
          <a:p>
            <a:pPr>
              <a:lnSpc>
                <a:spcPct val="100000"/>
              </a:lnSpc>
              <a:buNone/>
            </a:pPr>
            <a:r>
              <a:rPr b="0" lang="en-PH" sz="2200" spc="-1" strike="noStrike">
                <a:latin typeface="Lato"/>
              </a:rPr>
              <a:t>                      </a:t>
            </a:r>
            <a:r>
              <a:rPr b="0" lang="en-PH" sz="2200" spc="-1" strike="noStrike">
                <a:latin typeface="Lato"/>
              </a:rPr>
              <a:t>on the blank.</a:t>
            </a:r>
            <a:endParaRPr b="0" lang="en-PH" sz="2200" spc="-1" strike="noStrike">
              <a:latin typeface="Arial"/>
            </a:endParaRPr>
          </a:p>
          <a:p>
            <a:pPr>
              <a:lnSpc>
                <a:spcPct val="100000"/>
              </a:lnSpc>
              <a:buNone/>
            </a:pPr>
            <a:endParaRPr b="0" lang="en-PH" sz="2200" spc="-1" strike="noStrike">
              <a:latin typeface="Arial"/>
            </a:endParaRPr>
          </a:p>
        </p:txBody>
      </p:sp>
      <p:sp>
        <p:nvSpPr>
          <p:cNvPr id="158" name=""/>
          <p:cNvSpPr/>
          <p:nvPr/>
        </p:nvSpPr>
        <p:spPr>
          <a:xfrm>
            <a:off x="857520" y="2353680"/>
            <a:ext cx="10662120" cy="196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Times New Roman"/>
              </a:rPr>
              <a:t>______________</a:t>
            </a:r>
            <a:r>
              <a:rPr b="0" lang="en-PH" sz="2200" spc="-1" strike="noStrike">
                <a:latin typeface="Lato"/>
              </a:rPr>
              <a:t>1. detergent powder, dishwashing soap, toilet bowl cleaner</a:t>
            </a:r>
            <a:endParaRPr b="0" lang="en-PH" sz="2200" spc="-1" strike="noStrike">
              <a:latin typeface="Arial"/>
            </a:endParaRPr>
          </a:p>
          <a:p>
            <a:pPr>
              <a:lnSpc>
                <a:spcPct val="100000"/>
              </a:lnSpc>
              <a:buNone/>
            </a:pPr>
            <a:r>
              <a:rPr b="0" lang="en-PH" sz="2200" spc="-1" strike="noStrike">
                <a:latin typeface="Times New Roman"/>
              </a:rPr>
              <a:t>______________</a:t>
            </a:r>
            <a:r>
              <a:rPr b="0" lang="en-PH" sz="2200" spc="-1" strike="noStrike">
                <a:latin typeface="Lato"/>
              </a:rPr>
              <a:t>2. fish sauce, soy sauce, vinegar, bread crumbs</a:t>
            </a:r>
            <a:endParaRPr b="0" lang="en-PH" sz="2200" spc="-1" strike="noStrike">
              <a:latin typeface="Arial"/>
            </a:endParaRPr>
          </a:p>
          <a:p>
            <a:pPr>
              <a:lnSpc>
                <a:spcPct val="100000"/>
              </a:lnSpc>
              <a:buNone/>
            </a:pPr>
            <a:r>
              <a:rPr b="0" lang="en-PH" sz="2200" spc="-1" strike="noStrike">
                <a:latin typeface="Times New Roman"/>
              </a:rPr>
              <a:t>______________</a:t>
            </a:r>
            <a:r>
              <a:rPr b="0" lang="en-PH" sz="2200" spc="-1" strike="noStrike">
                <a:latin typeface="Lato"/>
              </a:rPr>
              <a:t>3. cold tablet, liquid antibiotic, cough syrup</a:t>
            </a:r>
            <a:endParaRPr b="0" lang="en-PH" sz="2200" spc="-1" strike="noStrike">
              <a:latin typeface="Arial"/>
            </a:endParaRPr>
          </a:p>
          <a:p>
            <a:pPr>
              <a:lnSpc>
                <a:spcPct val="100000"/>
              </a:lnSpc>
              <a:buNone/>
            </a:pPr>
            <a:r>
              <a:rPr b="0" lang="en-PH" sz="2200" spc="-1" strike="noStrike">
                <a:latin typeface="Times New Roman"/>
              </a:rPr>
              <a:t>______________</a:t>
            </a:r>
            <a:r>
              <a:rPr b="0" lang="en-PH" sz="2200" spc="-1" strike="noStrike">
                <a:latin typeface="Lato"/>
              </a:rPr>
              <a:t>4. computer ink, crayons, watercolor</a:t>
            </a:r>
            <a:endParaRPr b="0" lang="en-PH" sz="2200" spc="-1" strike="noStrike">
              <a:latin typeface="Arial"/>
            </a:endParaRPr>
          </a:p>
          <a:p>
            <a:pPr>
              <a:lnSpc>
                <a:spcPct val="100000"/>
              </a:lnSpc>
              <a:buNone/>
            </a:pPr>
            <a:r>
              <a:rPr b="0" lang="en-PH" sz="2200" spc="-1" strike="noStrike">
                <a:latin typeface="Times New Roman"/>
              </a:rPr>
              <a:t>______________</a:t>
            </a:r>
            <a:r>
              <a:rPr b="0" lang="en-PH" sz="2200" spc="-1" strike="noStrike">
                <a:latin typeface="Lato"/>
              </a:rPr>
              <a:t>5. bath soap, shampoo, lotion, perfume</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360000" y="180000"/>
            <a:ext cx="10258560" cy="599760"/>
          </a:xfrm>
          <a:prstGeom prst="rect">
            <a:avLst/>
          </a:prstGeom>
          <a:noFill/>
          <a:ln w="0">
            <a:noFill/>
          </a:ln>
        </p:spPr>
        <p:style>
          <a:lnRef idx="0"/>
          <a:fillRef idx="0"/>
          <a:effectRef idx="0"/>
          <a:fontRef idx="minor"/>
        </p:style>
      </p:sp>
      <p:sp>
        <p:nvSpPr>
          <p:cNvPr id="160" name=""/>
          <p:cNvSpPr/>
          <p:nvPr/>
        </p:nvSpPr>
        <p:spPr>
          <a:xfrm>
            <a:off x="720000" y="1260000"/>
            <a:ext cx="10438920" cy="309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0" lang="en-PH" sz="2200" spc="-1" strike="noStrike">
                <a:solidFill>
                  <a:srgbClr val="000000"/>
                </a:solidFill>
                <a:latin typeface="Lato"/>
                <a:ea typeface="DejaVu Sans"/>
              </a:rPr>
              <a:t> </a:t>
            </a:r>
            <a:endParaRPr b="0" lang="en-PH" sz="2200" spc="-1" strike="noStrike">
              <a:latin typeface="Arial"/>
            </a:endParaRPr>
          </a:p>
          <a:p>
            <a:pPr>
              <a:lnSpc>
                <a:spcPct val="100000"/>
              </a:lnSpc>
              <a:buNone/>
            </a:pPr>
            <a:endParaRPr b="0" lang="en-PH" sz="2200" spc="-1" strike="noStrike">
              <a:latin typeface="Arial"/>
            </a:endParaRPr>
          </a:p>
        </p:txBody>
      </p:sp>
      <p:sp>
        <p:nvSpPr>
          <p:cNvPr id="161" name=""/>
          <p:cNvSpPr/>
          <p:nvPr/>
        </p:nvSpPr>
        <p:spPr>
          <a:xfrm>
            <a:off x="720000" y="1440000"/>
            <a:ext cx="9899280" cy="413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Answer Key:</a:t>
            </a:r>
            <a:endParaRPr b="0" lang="en-PH" sz="2200" spc="-1" strike="noStrike">
              <a:latin typeface="Arial"/>
            </a:endParaRPr>
          </a:p>
          <a:p>
            <a:pPr>
              <a:lnSpc>
                <a:spcPct val="100000"/>
              </a:lnSpc>
              <a:buNone/>
            </a:pPr>
            <a:endParaRPr b="0" lang="en-PH" sz="2200" spc="-1" strike="noStrike">
              <a:latin typeface="Arial"/>
            </a:endParaRPr>
          </a:p>
          <a:p>
            <a:pPr>
              <a:lnSpc>
                <a:spcPct val="150000"/>
              </a:lnSpc>
              <a:buNone/>
            </a:pPr>
            <a:r>
              <a:rPr b="0" lang="en-PH" sz="2200" spc="-1" strike="noStrike">
                <a:solidFill>
                  <a:srgbClr val="000000"/>
                </a:solidFill>
                <a:latin typeface="Lato"/>
                <a:ea typeface="DejaVu Sans"/>
              </a:rPr>
              <a:t>1. for cleaning agents </a:t>
            </a:r>
            <a:endParaRPr b="0" lang="en-PH" sz="2200" spc="-1" strike="noStrike">
              <a:latin typeface="Arial"/>
            </a:endParaRPr>
          </a:p>
          <a:p>
            <a:pPr>
              <a:lnSpc>
                <a:spcPct val="150000"/>
              </a:lnSpc>
              <a:buNone/>
            </a:pPr>
            <a:r>
              <a:rPr b="0" lang="en-PH" sz="2200" spc="-1" strike="noStrike">
                <a:solidFill>
                  <a:srgbClr val="000000"/>
                </a:solidFill>
                <a:latin typeface="Lato"/>
                <a:ea typeface="Ðù 'EBþ"/>
              </a:rPr>
              <a:t>2. for food ingredients </a:t>
            </a:r>
            <a:endParaRPr b="0" lang="en-PH" sz="2200" spc="-1" strike="noStrike">
              <a:latin typeface="Arial"/>
            </a:endParaRPr>
          </a:p>
          <a:p>
            <a:pPr>
              <a:lnSpc>
                <a:spcPct val="150000"/>
              </a:lnSpc>
              <a:buNone/>
            </a:pPr>
            <a:r>
              <a:rPr b="0" lang="en-PH" sz="2200" spc="-1" strike="noStrike">
                <a:solidFill>
                  <a:srgbClr val="000000"/>
                </a:solidFill>
                <a:latin typeface="Lato"/>
                <a:ea typeface="Ðù 'EBþ"/>
              </a:rPr>
              <a:t>3. for medicine             </a:t>
            </a:r>
            <a:endParaRPr b="0" lang="en-PH" sz="2200" spc="-1" strike="noStrike">
              <a:latin typeface="Arial"/>
            </a:endParaRPr>
          </a:p>
          <a:p>
            <a:pPr>
              <a:lnSpc>
                <a:spcPct val="150000"/>
              </a:lnSpc>
              <a:buNone/>
            </a:pPr>
            <a:r>
              <a:rPr b="0" lang="en-PH" sz="2200" spc="-1" strike="noStrike">
                <a:solidFill>
                  <a:srgbClr val="000000"/>
                </a:solidFill>
                <a:latin typeface="Lato"/>
                <a:ea typeface="Ðù 'EBþ"/>
              </a:rPr>
              <a:t>4. for printing and drawing purposes</a:t>
            </a:r>
            <a:endParaRPr b="0" lang="en-PH" sz="2200" spc="-1" strike="noStrike">
              <a:latin typeface="Arial"/>
            </a:endParaRPr>
          </a:p>
          <a:p>
            <a:pPr>
              <a:lnSpc>
                <a:spcPct val="150000"/>
              </a:lnSpc>
              <a:buNone/>
            </a:pPr>
            <a:r>
              <a:rPr b="0" lang="en-PH" sz="2200" spc="-1" strike="noStrike">
                <a:solidFill>
                  <a:srgbClr val="000000"/>
                </a:solidFill>
                <a:latin typeface="Lato"/>
                <a:ea typeface="Ðù 'EBþ"/>
              </a:rPr>
              <a:t>5. for personal grooming</a:t>
            </a:r>
            <a:endParaRPr b="0" lang="en-PH" sz="2200" spc="-1" strike="noStrike">
              <a:latin typeface="Arial"/>
            </a:endParaRPr>
          </a:p>
        </p:txBody>
      </p:sp>
      <p:sp>
        <p:nvSpPr>
          <p:cNvPr id="162" name=""/>
          <p:cNvSpPr/>
          <p:nvPr/>
        </p:nvSpPr>
        <p:spPr>
          <a:xfrm>
            <a:off x="180000" y="180000"/>
            <a:ext cx="10619640" cy="600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0" lang="en-US" sz="2800" spc="-1" strike="noStrike">
                <a:solidFill>
                  <a:srgbClr val="000000"/>
                </a:solidFill>
                <a:latin typeface="Lato"/>
                <a:ea typeface="Lato"/>
              </a:rPr>
              <a:t>	</a:t>
            </a:r>
            <a:r>
              <a:rPr b="1" lang="en-US" sz="2800" spc="-1" strike="noStrike">
                <a:solidFill>
                  <a:srgbClr val="000000"/>
                </a:solidFill>
                <a:latin typeface="Lato"/>
                <a:ea typeface="Lato"/>
              </a:rPr>
              <a:t>Uses of Different Mixtures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653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2023-07-10T15:27:15Z</dcterms:modified>
  <cp:revision>115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