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2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A260E02F-0CAF-4E73-8BC7-BF1B5BAD8281}"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A77DE37-CD4E-4793-B7EB-FB8E0635CC03}"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254FB92F-3924-4490-843E-51818153543F}"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F14C446E-66D2-495B-8BBA-ECEDCA26350F}"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A709641A-E4AB-4280-8A1E-6F10CEEF2FBD}"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ED3E093-D6B0-48D5-8E69-45D3AAF6C1AF}"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F3AEAA5-5015-4A0B-AFBA-CA841BCF4A03}"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D857E76-DD25-42F7-824E-E8C127766BFB}"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6910281-C324-45A8-8E3D-E9E068C78532}"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46D32030-B09A-4E8F-8665-C3FFC7E2BFBC}"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6C0D435-9C88-4723-A80D-A95CA661D734}"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826A935-D382-4E1A-A8AF-B73733E226ED}"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4D18F7F-C559-443D-9EC5-59A41B0D4841}"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2A7B703E-9F79-4A5C-BEAE-CA6605A2EF1D}"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58BA1AD-4D5B-497E-B085-F00C0D545748}"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71C79820-41E9-4E1B-B99D-F5C7B9AD00A2}"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FF04D2A8-746D-4622-8ED8-C791BBB0F92B}"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CDAF025D-4D72-49E0-945C-7652653F942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6C6E618-49EA-42CE-8DB8-DEF307EF45D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44B2DCED-BDC1-471F-8F06-D5F3605212A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6F76D0D0-1496-4A26-9E2D-0295BDE1C8C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D0BD632-1030-40F0-A871-BF8E8EFC1F70}"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63729BC1-DBA1-4380-97D6-7CC404FA1F44}"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B9D0AA2-1A4D-4DA0-8623-5A4171ACAB63}"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DFB03D0-4323-4A95-BDBF-7B98252CDFD1}"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8DAE73C-C961-4E5B-BF07-45BF52B59CF4}"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687B87E-0A06-4E9F-B669-6F53EF68E2E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EADC99B8-8203-43D6-ADBB-5B9857DDAE71}"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E9111CF2-8447-4EF9-B721-D190BD76C146}"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7A82609F-01D9-47A7-B865-1BBE3F6B5557}"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2C83C50-E278-4F5D-B191-50ACACB530E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ACB52E4-E955-4B0E-B368-9C19CDCF4849}"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52298B65-8480-45F5-8426-EF2F7D41FF6C}"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A7B9174-980B-4916-9CE5-EB51EFBBAA5F}"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55EEC28-D407-43D7-B452-9EA75BDAAB9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70A550AF-2C26-4B8E-B519-6AFF91D585CC}"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0C45B4E3-DBDA-44B9-8A14-C351EE70C778}"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A55AECA7-97CA-43EA-8E07-12D7AD6CBB5E}"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6D9D9EC7-2F69-4229-9D1D-6B24DF017CFC}"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Pamilya Ko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Rectangle 20"/>
          <p:cNvSpPr/>
          <p:nvPr/>
        </p:nvSpPr>
        <p:spPr>
          <a:xfrm>
            <a:off x="-113040" y="532080"/>
            <a:ext cx="641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9" name="Rectangle 21"/>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Papel na Ginagampanan</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80" name=""/>
          <p:cNvSpPr txBox="1"/>
          <p:nvPr/>
        </p:nvSpPr>
        <p:spPr>
          <a:xfrm>
            <a:off x="939240" y="1620000"/>
            <a:ext cx="5900760" cy="540000"/>
          </a:xfrm>
          <a:prstGeom prst="rect">
            <a:avLst/>
          </a:prstGeom>
          <a:noFill/>
          <a:ln w="0">
            <a:noFill/>
          </a:ln>
        </p:spPr>
        <p:txBody>
          <a:bodyPr lIns="90000" rIns="90000" tIns="45000" bIns="45000" anchor="t">
            <a:noAutofit/>
          </a:bodyPr>
          <a:p>
            <a:pPr algn="just">
              <a:lnSpc>
                <a:spcPct val="100000"/>
              </a:lnSpc>
              <a:spcBef>
                <a:spcPts val="1134"/>
              </a:spcBef>
              <a:spcAft>
                <a:spcPts val="1134"/>
              </a:spcAft>
            </a:pPr>
            <a:r>
              <a:rPr b="1" lang="en-PH" sz="2400" spc="-1" strike="noStrike">
                <a:solidFill>
                  <a:srgbClr val="000000"/>
                </a:solidFill>
                <a:latin typeface="Lato"/>
              </a:rPr>
              <a:t>Mga Anak</a:t>
            </a:r>
            <a:endParaRPr b="0" lang="en-PH" sz="2400" spc="-1" strike="noStrike">
              <a:solidFill>
                <a:srgbClr val="000000"/>
              </a:solidFill>
              <a:latin typeface="Lato"/>
              <a:ea typeface="PingFang SC"/>
            </a:endParaRPr>
          </a:p>
        </p:txBody>
      </p:sp>
      <p:pic>
        <p:nvPicPr>
          <p:cNvPr id="181" name="" descr=""/>
          <p:cNvPicPr/>
          <p:nvPr/>
        </p:nvPicPr>
        <p:blipFill>
          <a:blip r:embed="rId1"/>
          <a:stretch/>
        </p:blipFill>
        <p:spPr>
          <a:xfrm>
            <a:off x="1404000" y="2160000"/>
            <a:ext cx="9731880" cy="2341440"/>
          </a:xfrm>
          <a:prstGeom prst="rect">
            <a:avLst/>
          </a:prstGeom>
          <a:ln w="0">
            <a:solidFill>
              <a:srgbClr val="3465a4"/>
            </a:solidFill>
          </a:ln>
        </p:spPr>
      </p:pic>
      <p:sp>
        <p:nvSpPr>
          <p:cNvPr id="182" name=""/>
          <p:cNvSpPr txBox="1"/>
          <p:nvPr/>
        </p:nvSpPr>
        <p:spPr>
          <a:xfrm>
            <a:off x="1107000" y="4680000"/>
            <a:ext cx="10233000" cy="143100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2200" spc="-1" strike="noStrike">
                <a:solidFill>
                  <a:srgbClr val="000000"/>
                </a:solidFill>
                <a:latin typeface="Lato"/>
              </a:rPr>
              <a:t>Dapat silang magpakita ng paggalang sa mga magulang at nakatatanda. Kailangang sumunod sila sa mga utos ng kanilang mga magulang. Tumutulong ang mga anak sa mga gawaing bahay. Tumutulong sila sa mga gawain sa abot ng kanilang makakaya.</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Rectangle 22"/>
          <p:cNvSpPr/>
          <p:nvPr/>
        </p:nvSpPr>
        <p:spPr>
          <a:xfrm>
            <a:off x="-113040" y="532080"/>
            <a:ext cx="641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84" name="Rectangle 23"/>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Papel na Ginagampanan</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85" name=""/>
          <p:cNvSpPr txBox="1"/>
          <p:nvPr/>
        </p:nvSpPr>
        <p:spPr>
          <a:xfrm>
            <a:off x="939240" y="1620000"/>
            <a:ext cx="5900760" cy="540000"/>
          </a:xfrm>
          <a:prstGeom prst="rect">
            <a:avLst/>
          </a:prstGeom>
          <a:noFill/>
          <a:ln w="0">
            <a:noFill/>
          </a:ln>
        </p:spPr>
        <p:txBody>
          <a:bodyPr lIns="90000" rIns="90000" tIns="45000" bIns="45000" anchor="t">
            <a:noAutofit/>
          </a:bodyPr>
          <a:p>
            <a:pPr algn="just">
              <a:lnSpc>
                <a:spcPct val="100000"/>
              </a:lnSpc>
              <a:spcBef>
                <a:spcPts val="1134"/>
              </a:spcBef>
              <a:spcAft>
                <a:spcPts val="1134"/>
              </a:spcAft>
            </a:pPr>
            <a:r>
              <a:rPr b="1" lang="en-PH" sz="2400" spc="-1" strike="noStrike">
                <a:solidFill>
                  <a:srgbClr val="000000"/>
                </a:solidFill>
                <a:latin typeface="Lato"/>
              </a:rPr>
              <a:t>Mga Anak</a:t>
            </a:r>
            <a:endParaRPr b="0" lang="en-PH" sz="2400" spc="-1" strike="noStrike">
              <a:solidFill>
                <a:srgbClr val="000000"/>
              </a:solidFill>
              <a:latin typeface="Lato"/>
              <a:ea typeface="PingFang SC"/>
            </a:endParaRPr>
          </a:p>
        </p:txBody>
      </p:sp>
      <p:sp>
        <p:nvSpPr>
          <p:cNvPr id="186" name=""/>
          <p:cNvSpPr txBox="1"/>
          <p:nvPr/>
        </p:nvSpPr>
        <p:spPr>
          <a:xfrm>
            <a:off x="1044000" y="2304000"/>
            <a:ext cx="4473000" cy="243648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2200" spc="-1" strike="noStrike">
                <a:solidFill>
                  <a:srgbClr val="000000"/>
                </a:solidFill>
                <a:latin typeface="Lato"/>
              </a:rPr>
              <a:t>Kung minsan, tumutulong sila para kumita ng pera ang pamilya. Kung wala ang Tatay at Nanay, si Ate o Kuya ang kinikilalang pinuno ng pamilya. Bawat kasapi ng pamilya ay tumutupad sa mga gawain para sa pamilya.</a:t>
            </a:r>
            <a:endParaRPr b="0" lang="en-PH" sz="2200" spc="-1" strike="noStrike">
              <a:solidFill>
                <a:srgbClr val="000000"/>
              </a:solidFill>
              <a:latin typeface="Lato"/>
            </a:endParaRPr>
          </a:p>
        </p:txBody>
      </p:sp>
      <p:pic>
        <p:nvPicPr>
          <p:cNvPr id="187" name="" descr=""/>
          <p:cNvPicPr/>
          <p:nvPr/>
        </p:nvPicPr>
        <p:blipFill>
          <a:blip r:embed="rId1"/>
          <a:stretch/>
        </p:blipFill>
        <p:spPr>
          <a:xfrm>
            <a:off x="6120000" y="1800000"/>
            <a:ext cx="5220360" cy="380628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Rectangle 24"/>
          <p:cNvSpPr/>
          <p:nvPr/>
        </p:nvSpPr>
        <p:spPr>
          <a:xfrm>
            <a:off x="-113040" y="532080"/>
            <a:ext cx="1055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89" name="Rectangle 25"/>
          <p:cNvSpPr/>
          <p:nvPr/>
        </p:nvSpPr>
        <p:spPr>
          <a:xfrm>
            <a:off x="426960" y="532080"/>
            <a:ext cx="1001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Pang-araw-araw na Gawain ng Pamilya</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90" name=""/>
          <p:cNvSpPr txBox="1"/>
          <p:nvPr/>
        </p:nvSpPr>
        <p:spPr>
          <a:xfrm>
            <a:off x="939240" y="1620000"/>
            <a:ext cx="10220760" cy="4090680"/>
          </a:xfrm>
          <a:prstGeom prst="rect">
            <a:avLst/>
          </a:prstGeom>
          <a:noFill/>
          <a:ln w="0">
            <a:noFill/>
          </a:ln>
        </p:spPr>
        <p:txBody>
          <a:bodyPr lIns="90000" rIns="90000" tIns="45000" bIns="45000" anchor="t">
            <a:noAutofit/>
          </a:bodyPr>
          <a:p>
            <a:pPr algn="just">
              <a:lnSpc>
                <a:spcPct val="100000"/>
              </a:lnSpc>
              <a:spcBef>
                <a:spcPts val="1134"/>
              </a:spcBef>
              <a:spcAft>
                <a:spcPts val="1134"/>
              </a:spcAft>
            </a:pPr>
            <a:r>
              <a:rPr b="0" lang="en-PH" sz="2200" spc="-1" strike="noStrike">
                <a:solidFill>
                  <a:srgbClr val="000000"/>
                </a:solidFill>
                <a:latin typeface="Lato"/>
              </a:rPr>
              <a:t>Kung minsan, tumutulong sila para kumita ng pera ang pamilya. Kung wala ang Tatay at Nanay, si Ate o Kuya ang kinikilalang pinuno ng pamilya. Bawat kasapi ng pamilya ay tumutupad sa mga gawain para sa pamilya.</a:t>
            </a:r>
            <a:endParaRPr b="0" lang="en-PH" sz="2200" spc="-1" strike="noStrike">
              <a:solidFill>
                <a:srgbClr val="000000"/>
              </a:solidFill>
              <a:latin typeface="Lato"/>
              <a:ea typeface="PingFang SC"/>
            </a:endParaRPr>
          </a:p>
        </p:txBody>
      </p:sp>
      <p:pic>
        <p:nvPicPr>
          <p:cNvPr id="191" name="" descr=""/>
          <p:cNvPicPr/>
          <p:nvPr/>
        </p:nvPicPr>
        <p:blipFill>
          <a:blip r:embed="rId1"/>
          <a:stretch/>
        </p:blipFill>
        <p:spPr>
          <a:xfrm>
            <a:off x="6660000" y="2952000"/>
            <a:ext cx="4787640" cy="2944440"/>
          </a:xfrm>
          <a:prstGeom prst="rect">
            <a:avLst/>
          </a:prstGeom>
          <a:ln w="0">
            <a:noFill/>
          </a:ln>
        </p:spPr>
      </p:pic>
      <p:sp>
        <p:nvSpPr>
          <p:cNvPr id="192" name=""/>
          <p:cNvSpPr txBox="1"/>
          <p:nvPr/>
        </p:nvSpPr>
        <p:spPr>
          <a:xfrm>
            <a:off x="956880" y="2916000"/>
            <a:ext cx="5343120" cy="2436480"/>
          </a:xfrm>
          <a:prstGeom prst="rect">
            <a:avLst/>
          </a:prstGeom>
          <a:noFill/>
          <a:ln w="0">
            <a:noFill/>
          </a:ln>
        </p:spPr>
        <p:txBody>
          <a:bodyPr lIns="90000" rIns="90000" tIns="45000" bIns="45000" anchor="t">
            <a:noAutofit/>
          </a:bodyPr>
          <a:p>
            <a:r>
              <a:rPr b="0" lang="en-PH" sz="2200" spc="-1" strike="noStrike">
                <a:solidFill>
                  <a:srgbClr val="000000"/>
                </a:solidFill>
                <a:latin typeface="Lato"/>
              </a:rPr>
              <a:t>Nagtutulungan ang mga kasapi ng pamilya</a:t>
            </a:r>
            <a:endParaRPr b="0" lang="en-PH" sz="2200" spc="-1" strike="noStrike">
              <a:solidFill>
                <a:srgbClr val="000000"/>
              </a:solidFill>
              <a:latin typeface="Lato"/>
            </a:endParaRPr>
          </a:p>
          <a:p>
            <a:pPr algn="just"/>
            <a:r>
              <a:rPr b="0" lang="en-PH" sz="2200" spc="-1" strike="noStrike">
                <a:solidFill>
                  <a:srgbClr val="000000"/>
                </a:solidFill>
                <a:latin typeface="Lato"/>
              </a:rPr>
              <a:t>sa mga pang-araw-araw na gawain. Ito ay upang matugunan ang kanilang mga pangangailangan.</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Rectangle 26"/>
          <p:cNvSpPr/>
          <p:nvPr/>
        </p:nvSpPr>
        <p:spPr>
          <a:xfrm>
            <a:off x="-113040" y="532080"/>
            <a:ext cx="1055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94" name="Rectangle 27"/>
          <p:cNvSpPr/>
          <p:nvPr/>
        </p:nvSpPr>
        <p:spPr>
          <a:xfrm>
            <a:off x="426960" y="532080"/>
            <a:ext cx="1001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Pang-araw-araw na Gawain ng Pamilya</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95" name=""/>
          <p:cNvSpPr txBox="1"/>
          <p:nvPr/>
        </p:nvSpPr>
        <p:spPr>
          <a:xfrm>
            <a:off x="956880" y="1980000"/>
            <a:ext cx="5343120" cy="272448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2200" spc="-1" strike="noStrike">
                <a:solidFill>
                  <a:srgbClr val="000000"/>
                </a:solidFill>
                <a:latin typeface="Lato"/>
              </a:rPr>
              <a:t>Nagtutulungan sila para magkaroon ng pagkain.</a:t>
            </a:r>
            <a:endParaRPr b="0" lang="en-PH" sz="2200" spc="-1" strike="noStrike">
              <a:solidFill>
                <a:srgbClr val="000000"/>
              </a:solidFill>
              <a:latin typeface="Lato"/>
              <a:ea typeface="PingFang SC"/>
            </a:endParaRPr>
          </a:p>
          <a:p>
            <a:pPr>
              <a:lnSpc>
                <a:spcPct val="100000"/>
              </a:lnSpc>
              <a:spcBef>
                <a:spcPts val="567"/>
              </a:spcBef>
              <a:spcAft>
                <a:spcPts val="567"/>
              </a:spcAft>
            </a:pPr>
            <a:r>
              <a:rPr b="0" lang="en-PH" sz="2200" spc="-1" strike="noStrike">
                <a:solidFill>
                  <a:srgbClr val="000000"/>
                </a:solidFill>
                <a:latin typeface="Lato"/>
              </a:rPr>
              <a:t>Sama-sama silang gumagawa para magkaroon ng malinis at angkop na kasuotan.</a:t>
            </a:r>
            <a:endParaRPr b="0" lang="en-PH" sz="2200" spc="-1" strike="noStrike">
              <a:solidFill>
                <a:srgbClr val="000000"/>
              </a:solidFill>
              <a:latin typeface="Lato"/>
              <a:ea typeface="PingFang SC"/>
            </a:endParaRPr>
          </a:p>
          <a:p>
            <a:pPr>
              <a:lnSpc>
                <a:spcPct val="100000"/>
              </a:lnSpc>
              <a:spcBef>
                <a:spcPts val="567"/>
              </a:spcBef>
              <a:spcAft>
                <a:spcPts val="567"/>
              </a:spcAft>
            </a:pPr>
            <a:r>
              <a:rPr b="0" lang="en-PH" sz="2200" spc="-1" strike="noStrike">
                <a:solidFill>
                  <a:srgbClr val="000000"/>
                </a:solidFill>
                <a:latin typeface="Lato"/>
              </a:rPr>
              <a:t>Nagtutulungan sila para maging malinis at maayos ang kanilang tirahan.</a:t>
            </a:r>
            <a:endParaRPr b="0" lang="en-PH" sz="2200" spc="-1" strike="noStrike">
              <a:solidFill>
                <a:srgbClr val="000000"/>
              </a:solidFill>
              <a:latin typeface="Lato"/>
              <a:ea typeface="PingFang SC"/>
            </a:endParaRPr>
          </a:p>
        </p:txBody>
      </p:sp>
      <p:pic>
        <p:nvPicPr>
          <p:cNvPr id="196" name="" descr=""/>
          <p:cNvPicPr/>
          <p:nvPr/>
        </p:nvPicPr>
        <p:blipFill>
          <a:blip r:embed="rId1"/>
          <a:stretch/>
        </p:blipFill>
        <p:spPr>
          <a:xfrm>
            <a:off x="6257880" y="1692000"/>
            <a:ext cx="5262120" cy="34488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Rectangle 30"/>
          <p:cNvSpPr/>
          <p:nvPr/>
        </p:nvSpPr>
        <p:spPr>
          <a:xfrm>
            <a:off x="-113040" y="532080"/>
            <a:ext cx="1055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98" name="Rectangle 31"/>
          <p:cNvSpPr/>
          <p:nvPr/>
        </p:nvSpPr>
        <p:spPr>
          <a:xfrm>
            <a:off x="426960" y="532080"/>
            <a:ext cx="1001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Pang-araw-araw na Gawain ng Pamilya</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99" name=""/>
          <p:cNvSpPr txBox="1"/>
          <p:nvPr/>
        </p:nvSpPr>
        <p:spPr>
          <a:xfrm>
            <a:off x="956880" y="1980000"/>
            <a:ext cx="5343120" cy="243648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2200" spc="-1" strike="noStrike">
                <a:solidFill>
                  <a:srgbClr val="000000"/>
                </a:solidFill>
                <a:latin typeface="Lato"/>
              </a:rPr>
              <a:t>May mga pamilya na sama-sama sa paghahanapbuhay. Nagtutulungan sila para kumita ng dagdag na pera sa pamilya. Ginagawa nila ito para mabili nila ang kanilang mga kailangan.</a:t>
            </a:r>
            <a:endParaRPr b="0" lang="en-PH" sz="2200" spc="-1" strike="noStrike">
              <a:solidFill>
                <a:srgbClr val="000000"/>
              </a:solidFill>
              <a:latin typeface="Lato"/>
              <a:ea typeface="PingFang SC"/>
            </a:endParaRPr>
          </a:p>
        </p:txBody>
      </p:sp>
      <p:pic>
        <p:nvPicPr>
          <p:cNvPr id="200" name="" descr=""/>
          <p:cNvPicPr/>
          <p:nvPr/>
        </p:nvPicPr>
        <p:blipFill>
          <a:blip r:embed="rId1"/>
          <a:stretch/>
        </p:blipFill>
        <p:spPr>
          <a:xfrm>
            <a:off x="6588000" y="1836000"/>
            <a:ext cx="4059720" cy="36954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Rectangle 28"/>
          <p:cNvSpPr/>
          <p:nvPr/>
        </p:nvSpPr>
        <p:spPr>
          <a:xfrm>
            <a:off x="-113040" y="532080"/>
            <a:ext cx="1055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02" name="Rectangle 29"/>
          <p:cNvSpPr/>
          <p:nvPr/>
        </p:nvSpPr>
        <p:spPr>
          <a:xfrm>
            <a:off x="426960" y="532080"/>
            <a:ext cx="1001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Pang-araw-araw na Gawain ng Pamilya</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03" name=""/>
          <p:cNvSpPr txBox="1"/>
          <p:nvPr/>
        </p:nvSpPr>
        <p:spPr>
          <a:xfrm>
            <a:off x="956880" y="1980000"/>
            <a:ext cx="5343120" cy="243648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2200" spc="-1" strike="noStrike">
                <a:solidFill>
                  <a:srgbClr val="000000"/>
                </a:solidFill>
                <a:latin typeface="Lato"/>
              </a:rPr>
              <a:t>Mayroon ding mga pamilyang naghahalaman. Sila ay nagtatanim at nagdidilig. Paraan ito para makapag-ani sila ng mga gulay at prutas na makakain.</a:t>
            </a:r>
            <a:endParaRPr b="0" lang="en-PH" sz="2200" spc="-1" strike="noStrike">
              <a:solidFill>
                <a:srgbClr val="000000"/>
              </a:solidFill>
              <a:latin typeface="Lato"/>
              <a:ea typeface="PingFang SC"/>
            </a:endParaRPr>
          </a:p>
        </p:txBody>
      </p:sp>
      <p:pic>
        <p:nvPicPr>
          <p:cNvPr id="204" name="" descr=""/>
          <p:cNvPicPr/>
          <p:nvPr/>
        </p:nvPicPr>
        <p:blipFill>
          <a:blip r:embed="rId1"/>
          <a:stretch/>
        </p:blipFill>
        <p:spPr>
          <a:xfrm>
            <a:off x="6480000" y="2201760"/>
            <a:ext cx="4495320" cy="33782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Rectangle 32"/>
          <p:cNvSpPr/>
          <p:nvPr/>
        </p:nvSpPr>
        <p:spPr>
          <a:xfrm>
            <a:off x="-113040" y="532080"/>
            <a:ext cx="1055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06" name="Rectangle 33"/>
          <p:cNvSpPr/>
          <p:nvPr/>
        </p:nvSpPr>
        <p:spPr>
          <a:xfrm>
            <a:off x="426960" y="532080"/>
            <a:ext cx="1001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Pang-araw-araw na Gawain ng Pamilya</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07" name=""/>
          <p:cNvSpPr txBox="1"/>
          <p:nvPr/>
        </p:nvSpPr>
        <p:spPr>
          <a:xfrm>
            <a:off x="956880" y="1980000"/>
            <a:ext cx="5343120" cy="243648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2200" spc="-1" strike="noStrike">
                <a:solidFill>
                  <a:srgbClr val="000000"/>
                </a:solidFill>
                <a:latin typeface="Lato"/>
              </a:rPr>
              <a:t>May mga pamilya ring nagtutulungan sa pag-aalaga ng mga hayop. Isang paraan ito upang magkaroon ng mas maraming pagkain ang pamilya.</a:t>
            </a:r>
            <a:endParaRPr b="0" lang="en-PH" sz="2200" spc="-1" strike="noStrike">
              <a:solidFill>
                <a:srgbClr val="000000"/>
              </a:solidFill>
              <a:latin typeface="Lato"/>
              <a:ea typeface="PingFang SC"/>
            </a:endParaRPr>
          </a:p>
        </p:txBody>
      </p:sp>
      <p:pic>
        <p:nvPicPr>
          <p:cNvPr id="208" name="" descr=""/>
          <p:cNvPicPr/>
          <p:nvPr/>
        </p:nvPicPr>
        <p:blipFill>
          <a:blip r:embed="rId1"/>
          <a:stretch/>
        </p:blipFill>
        <p:spPr>
          <a:xfrm>
            <a:off x="6156000" y="1740240"/>
            <a:ext cx="5400000" cy="296892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Rectangle 34"/>
          <p:cNvSpPr/>
          <p:nvPr/>
        </p:nvSpPr>
        <p:spPr>
          <a:xfrm>
            <a:off x="-113040" y="532080"/>
            <a:ext cx="1055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210" name="Rectangle 35"/>
          <p:cNvSpPr/>
          <p:nvPr/>
        </p:nvSpPr>
        <p:spPr>
          <a:xfrm>
            <a:off x="426960" y="532080"/>
            <a:ext cx="1001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Mga Pang-araw-araw na Gawain ng Pamilya</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211" name=""/>
          <p:cNvSpPr txBox="1"/>
          <p:nvPr/>
        </p:nvSpPr>
        <p:spPr>
          <a:xfrm>
            <a:off x="956880" y="1980000"/>
            <a:ext cx="5343120" cy="243648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2200" spc="-1" strike="noStrike">
                <a:solidFill>
                  <a:srgbClr val="000000"/>
                </a:solidFill>
                <a:latin typeface="Lato"/>
              </a:rPr>
              <a:t>Gumagawa ng paraan ang mga kasapi ng pamilya para makatipid. Hindi nila inaaksaya ang tubig, koryente, pagkain, at pera upang hindi mahirapan ang kanilang pamilya.</a:t>
            </a:r>
            <a:endParaRPr b="0" lang="en-PH" sz="2200" spc="-1" strike="noStrike">
              <a:solidFill>
                <a:srgbClr val="000000"/>
              </a:solidFill>
              <a:latin typeface="Lato"/>
              <a:ea typeface="PingFang SC"/>
            </a:endParaRPr>
          </a:p>
        </p:txBody>
      </p:sp>
      <p:pic>
        <p:nvPicPr>
          <p:cNvPr id="212" name="" descr=""/>
          <p:cNvPicPr/>
          <p:nvPr/>
        </p:nvPicPr>
        <p:blipFill>
          <a:blip r:embed="rId1"/>
          <a:stretch/>
        </p:blipFill>
        <p:spPr>
          <a:xfrm>
            <a:off x="6300000" y="2160000"/>
            <a:ext cx="2066400" cy="2131560"/>
          </a:xfrm>
          <a:prstGeom prst="rect">
            <a:avLst/>
          </a:prstGeom>
          <a:ln w="0">
            <a:noFill/>
          </a:ln>
        </p:spPr>
      </p:pic>
      <p:pic>
        <p:nvPicPr>
          <p:cNvPr id="213" name="" descr=""/>
          <p:cNvPicPr/>
          <p:nvPr/>
        </p:nvPicPr>
        <p:blipFill>
          <a:blip r:embed="rId2"/>
          <a:stretch/>
        </p:blipFill>
        <p:spPr>
          <a:xfrm>
            <a:off x="8460000" y="2160000"/>
            <a:ext cx="3310200" cy="22680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6953040" cy="126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Iba’t Ibang Uri ng Pamilya o Mag-anak na Pilipino</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838800" y="1957320"/>
            <a:ext cx="5101200" cy="760680"/>
          </a:xfrm>
          <a:prstGeom prst="rect">
            <a:avLst/>
          </a:prstGeom>
          <a:noFill/>
          <a:ln w="0">
            <a:noFill/>
          </a:ln>
        </p:spPr>
        <p:txBody>
          <a:bodyPr lIns="90000" rIns="90000" tIns="45000" bIns="45000" anchor="t">
            <a:noAutofit/>
          </a:bodyPr>
          <a:p>
            <a:pPr marL="216000" indent="-216000">
              <a:buClr>
                <a:srgbClr val="000000"/>
              </a:buClr>
              <a:buSzPct val="45000"/>
              <a:buFont typeface="Symbol" charset="2"/>
              <a:buChar char=""/>
            </a:pPr>
            <a:r>
              <a:rPr b="1" lang="en-PH" sz="2400" spc="-1" strike="noStrike">
                <a:solidFill>
                  <a:srgbClr val="000000"/>
                </a:solidFill>
                <a:latin typeface="Lato"/>
              </a:rPr>
              <a:t>Mag-anak na Dalawa ang Magulang</a:t>
            </a:r>
            <a:endParaRPr b="1" lang="en-PH" sz="2400" spc="-1" strike="noStrike">
              <a:solidFill>
                <a:srgbClr val="000000"/>
              </a:solidFill>
              <a:latin typeface="Lato"/>
            </a:endParaRPr>
          </a:p>
        </p:txBody>
      </p:sp>
      <p:pic>
        <p:nvPicPr>
          <p:cNvPr id="137" name="" descr=""/>
          <p:cNvPicPr/>
          <p:nvPr/>
        </p:nvPicPr>
        <p:blipFill>
          <a:blip r:embed="rId1"/>
          <a:stretch/>
        </p:blipFill>
        <p:spPr>
          <a:xfrm>
            <a:off x="1800000" y="2568600"/>
            <a:ext cx="2160000" cy="2651400"/>
          </a:xfrm>
          <a:prstGeom prst="rect">
            <a:avLst/>
          </a:prstGeom>
          <a:ln w="0">
            <a:solidFill>
              <a:srgbClr val="3465a4"/>
            </a:solidFill>
          </a:ln>
        </p:spPr>
      </p:pic>
      <p:pic>
        <p:nvPicPr>
          <p:cNvPr id="138" name="" descr=""/>
          <p:cNvPicPr/>
          <p:nvPr/>
        </p:nvPicPr>
        <p:blipFill>
          <a:blip r:embed="rId2"/>
          <a:stretch/>
        </p:blipFill>
        <p:spPr>
          <a:xfrm>
            <a:off x="4932000" y="2568600"/>
            <a:ext cx="2160000" cy="2651400"/>
          </a:xfrm>
          <a:prstGeom prst="rect">
            <a:avLst/>
          </a:prstGeom>
          <a:ln w="0">
            <a:solidFill>
              <a:srgbClr val="3465a4"/>
            </a:solidFill>
          </a:ln>
        </p:spPr>
      </p:pic>
      <p:pic>
        <p:nvPicPr>
          <p:cNvPr id="139" name="" descr=""/>
          <p:cNvPicPr/>
          <p:nvPr/>
        </p:nvPicPr>
        <p:blipFill>
          <a:blip r:embed="rId3"/>
          <a:stretch/>
        </p:blipFill>
        <p:spPr>
          <a:xfrm>
            <a:off x="7956360" y="2568600"/>
            <a:ext cx="2159640" cy="2637000"/>
          </a:xfrm>
          <a:prstGeom prst="rect">
            <a:avLst/>
          </a:prstGeom>
          <a:ln w="0">
            <a:solidFill>
              <a:srgbClr val="3465a4"/>
            </a:solidFill>
          </a:ln>
        </p:spPr>
      </p:pic>
      <p:sp>
        <p:nvSpPr>
          <p:cNvPr id="140" name=""/>
          <p:cNvSpPr txBox="1"/>
          <p:nvPr/>
        </p:nvSpPr>
        <p:spPr>
          <a:xfrm>
            <a:off x="1476000" y="5220000"/>
            <a:ext cx="2700000" cy="900000"/>
          </a:xfrm>
          <a:prstGeom prst="rect">
            <a:avLst/>
          </a:prstGeom>
          <a:noFill/>
          <a:ln w="0">
            <a:noFill/>
          </a:ln>
        </p:spPr>
        <p:txBody>
          <a:bodyPr lIns="90000" rIns="90000" tIns="45000" bIns="45000" anchor="t">
            <a:noAutofit/>
          </a:bodyPr>
          <a:p>
            <a:pPr algn="ctr"/>
            <a:r>
              <a:rPr b="0" lang="en-PH" sz="2200" spc="-1" strike="noStrike">
                <a:solidFill>
                  <a:srgbClr val="000000"/>
                </a:solidFill>
                <a:latin typeface="Lato"/>
              </a:rPr>
              <a:t>May isang anak sa mag-anak na ito.</a:t>
            </a:r>
            <a:endParaRPr b="0" lang="en-PH" sz="2200" spc="-1" strike="noStrike">
              <a:solidFill>
                <a:srgbClr val="000000"/>
              </a:solidFill>
              <a:latin typeface="Lato"/>
            </a:endParaRPr>
          </a:p>
        </p:txBody>
      </p:sp>
      <p:sp>
        <p:nvSpPr>
          <p:cNvPr id="141" name=""/>
          <p:cNvSpPr txBox="1"/>
          <p:nvPr/>
        </p:nvSpPr>
        <p:spPr>
          <a:xfrm>
            <a:off x="4644000" y="5220000"/>
            <a:ext cx="2700000" cy="900000"/>
          </a:xfrm>
          <a:prstGeom prst="rect">
            <a:avLst/>
          </a:prstGeom>
          <a:noFill/>
          <a:ln w="0">
            <a:noFill/>
          </a:ln>
        </p:spPr>
        <p:txBody>
          <a:bodyPr lIns="90000" rIns="90000" tIns="45000" bIns="45000" anchor="t">
            <a:noAutofit/>
          </a:bodyPr>
          <a:p>
            <a:pPr algn="ctr"/>
            <a:r>
              <a:rPr b="0" lang="en-PH" sz="2200" spc="-1" strike="noStrike">
                <a:solidFill>
                  <a:srgbClr val="000000"/>
                </a:solidFill>
                <a:latin typeface="Lato"/>
              </a:rPr>
              <a:t>May dalawang anak sa mag-anak na ito.</a:t>
            </a:r>
            <a:endParaRPr b="0" lang="en-PH" sz="2200" spc="-1" strike="noStrike">
              <a:solidFill>
                <a:srgbClr val="000000"/>
              </a:solidFill>
              <a:latin typeface="Lato"/>
            </a:endParaRPr>
          </a:p>
        </p:txBody>
      </p:sp>
      <p:sp>
        <p:nvSpPr>
          <p:cNvPr id="142" name=""/>
          <p:cNvSpPr txBox="1"/>
          <p:nvPr/>
        </p:nvSpPr>
        <p:spPr>
          <a:xfrm>
            <a:off x="7704000" y="5220000"/>
            <a:ext cx="2700000" cy="900000"/>
          </a:xfrm>
          <a:prstGeom prst="rect">
            <a:avLst/>
          </a:prstGeom>
          <a:noFill/>
          <a:ln w="0">
            <a:noFill/>
          </a:ln>
        </p:spPr>
        <p:txBody>
          <a:bodyPr lIns="90000" rIns="90000" tIns="45000" bIns="45000" anchor="t">
            <a:noAutofit/>
          </a:bodyPr>
          <a:p>
            <a:pPr algn="ctr"/>
            <a:r>
              <a:rPr b="0" lang="en-PH" sz="2200" spc="-1" strike="noStrike">
                <a:solidFill>
                  <a:srgbClr val="000000"/>
                </a:solidFill>
                <a:latin typeface="Lato"/>
              </a:rPr>
              <a:t>Ang mag-anak na ito ay may tatlong anak</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2"/>
          <p:cNvSpPr/>
          <p:nvPr/>
        </p:nvSpPr>
        <p:spPr>
          <a:xfrm>
            <a:off x="-113040" y="532080"/>
            <a:ext cx="6953040" cy="126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4" name="Rectangle 4"/>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Iba’t Ibang Uri ng Pamilya o Mag-anak na Pilipino</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txBox="1"/>
          <p:nvPr/>
        </p:nvSpPr>
        <p:spPr>
          <a:xfrm>
            <a:off x="838800" y="1957320"/>
            <a:ext cx="5101200" cy="760680"/>
          </a:xfrm>
          <a:prstGeom prst="rect">
            <a:avLst/>
          </a:prstGeom>
          <a:noFill/>
          <a:ln w="0">
            <a:noFill/>
          </a:ln>
        </p:spPr>
        <p:txBody>
          <a:bodyPr lIns="90000" rIns="90000" tIns="45000" bIns="45000" anchor="t">
            <a:noAutofit/>
          </a:bodyPr>
          <a:p>
            <a:pPr marL="216000" indent="-216000">
              <a:buClr>
                <a:srgbClr val="000000"/>
              </a:buClr>
              <a:buSzPct val="45000"/>
              <a:buFont typeface="Symbol" charset="2"/>
              <a:buChar char=""/>
            </a:pPr>
            <a:r>
              <a:rPr b="1" lang="en-PH" sz="2400" spc="-1" strike="noStrike">
                <a:solidFill>
                  <a:srgbClr val="000000"/>
                </a:solidFill>
                <a:latin typeface="Lato"/>
              </a:rPr>
              <a:t>Mag-anak na Isa ang Magulang</a:t>
            </a:r>
            <a:endParaRPr b="1" lang="en-PH" sz="2400" spc="-1" strike="noStrike">
              <a:solidFill>
                <a:srgbClr val="000000"/>
              </a:solidFill>
              <a:latin typeface="Lato"/>
            </a:endParaRPr>
          </a:p>
        </p:txBody>
      </p:sp>
      <p:sp>
        <p:nvSpPr>
          <p:cNvPr id="146" name=""/>
          <p:cNvSpPr txBox="1"/>
          <p:nvPr/>
        </p:nvSpPr>
        <p:spPr>
          <a:xfrm>
            <a:off x="2268000" y="5220000"/>
            <a:ext cx="2700000" cy="900000"/>
          </a:xfrm>
          <a:prstGeom prst="rect">
            <a:avLst/>
          </a:prstGeom>
          <a:noFill/>
          <a:ln w="0">
            <a:noFill/>
          </a:ln>
        </p:spPr>
        <p:txBody>
          <a:bodyPr lIns="90000" rIns="90000" tIns="45000" bIns="45000" anchor="t">
            <a:noAutofit/>
          </a:bodyPr>
          <a:p>
            <a:pPr algn="ctr"/>
            <a:r>
              <a:rPr b="0" lang="en-PH" sz="2200" spc="-1" strike="noStrike">
                <a:solidFill>
                  <a:srgbClr val="000000"/>
                </a:solidFill>
                <a:latin typeface="Lato"/>
              </a:rPr>
              <a:t>Ama kasama ng mga anak</a:t>
            </a:r>
            <a:endParaRPr b="0" lang="en-PH" sz="2200" spc="-1" strike="noStrike">
              <a:solidFill>
                <a:srgbClr val="000000"/>
              </a:solidFill>
              <a:latin typeface="Lato"/>
            </a:endParaRPr>
          </a:p>
        </p:txBody>
      </p:sp>
      <p:sp>
        <p:nvSpPr>
          <p:cNvPr id="147" name=""/>
          <p:cNvSpPr txBox="1"/>
          <p:nvPr/>
        </p:nvSpPr>
        <p:spPr>
          <a:xfrm>
            <a:off x="6120000" y="5220000"/>
            <a:ext cx="2700000" cy="900000"/>
          </a:xfrm>
          <a:prstGeom prst="rect">
            <a:avLst/>
          </a:prstGeom>
          <a:noFill/>
          <a:ln w="0">
            <a:noFill/>
          </a:ln>
        </p:spPr>
        <p:txBody>
          <a:bodyPr lIns="90000" rIns="90000" tIns="45000" bIns="45000" anchor="t">
            <a:noAutofit/>
          </a:bodyPr>
          <a:p>
            <a:pPr algn="ctr"/>
            <a:r>
              <a:rPr b="0" lang="en-PH" sz="2200" spc="-1" strike="noStrike">
                <a:solidFill>
                  <a:srgbClr val="000000"/>
                </a:solidFill>
                <a:latin typeface="Lato"/>
              </a:rPr>
              <a:t>Ina kasama ng mga anak</a:t>
            </a:r>
            <a:endParaRPr b="0" lang="en-PH" sz="2200" spc="-1" strike="noStrike">
              <a:solidFill>
                <a:srgbClr val="000000"/>
              </a:solidFill>
              <a:latin typeface="Lato"/>
            </a:endParaRPr>
          </a:p>
        </p:txBody>
      </p:sp>
      <p:pic>
        <p:nvPicPr>
          <p:cNvPr id="148" name="" descr=""/>
          <p:cNvPicPr/>
          <p:nvPr/>
        </p:nvPicPr>
        <p:blipFill>
          <a:blip r:embed="rId1"/>
          <a:stretch/>
        </p:blipFill>
        <p:spPr>
          <a:xfrm>
            <a:off x="2476800" y="2568600"/>
            <a:ext cx="2167200" cy="2651400"/>
          </a:xfrm>
          <a:prstGeom prst="rect">
            <a:avLst/>
          </a:prstGeom>
          <a:ln w="0">
            <a:solidFill>
              <a:srgbClr val="3465a4"/>
            </a:solidFill>
          </a:ln>
        </p:spPr>
      </p:pic>
      <p:pic>
        <p:nvPicPr>
          <p:cNvPr id="149" name="" descr=""/>
          <p:cNvPicPr/>
          <p:nvPr/>
        </p:nvPicPr>
        <p:blipFill>
          <a:blip r:embed="rId2"/>
          <a:stretch/>
        </p:blipFill>
        <p:spPr>
          <a:xfrm>
            <a:off x="6444360" y="2568600"/>
            <a:ext cx="2159640" cy="2637000"/>
          </a:xfrm>
          <a:prstGeom prst="rect">
            <a:avLst/>
          </a:prstGeom>
          <a:ln w="0">
            <a:solidFill>
              <a:srgbClr val="3465a4"/>
            </a:solid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5"/>
          <p:cNvSpPr/>
          <p:nvPr/>
        </p:nvSpPr>
        <p:spPr>
          <a:xfrm>
            <a:off x="-113040" y="532080"/>
            <a:ext cx="6953040" cy="126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1" name="Rectangle 8"/>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Iba’t Ibang Uri ng Pamilya o Mag-anak na Pilipino</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2" name=""/>
          <p:cNvSpPr txBox="1"/>
          <p:nvPr/>
        </p:nvSpPr>
        <p:spPr>
          <a:xfrm>
            <a:off x="838800" y="1957320"/>
            <a:ext cx="5101200" cy="760680"/>
          </a:xfrm>
          <a:prstGeom prst="rect">
            <a:avLst/>
          </a:prstGeom>
          <a:noFill/>
          <a:ln w="0">
            <a:noFill/>
          </a:ln>
        </p:spPr>
        <p:txBody>
          <a:bodyPr lIns="90000" rIns="90000" tIns="45000" bIns="45000" anchor="t">
            <a:noAutofit/>
          </a:bodyPr>
          <a:p>
            <a:pPr marL="216000" indent="-216000">
              <a:buClr>
                <a:srgbClr val="000000"/>
              </a:buClr>
              <a:buSzPct val="45000"/>
              <a:buFont typeface="Symbol" charset="2"/>
              <a:buChar char=""/>
            </a:pPr>
            <a:r>
              <a:rPr b="1" i="1" lang="en-PH" sz="2400" spc="-1" strike="noStrike">
                <a:solidFill>
                  <a:srgbClr val="000000"/>
                </a:solidFill>
                <a:latin typeface="Lato"/>
              </a:rPr>
              <a:t>Extended</a:t>
            </a:r>
            <a:r>
              <a:rPr b="1" lang="en-PH" sz="2400" spc="-1" strike="noStrike">
                <a:solidFill>
                  <a:srgbClr val="000000"/>
                </a:solidFill>
                <a:latin typeface="Lato"/>
              </a:rPr>
              <a:t> na Mag-anak</a:t>
            </a:r>
            <a:endParaRPr b="1" lang="en-PH" sz="2400" spc="-1" strike="noStrike">
              <a:solidFill>
                <a:srgbClr val="000000"/>
              </a:solidFill>
              <a:latin typeface="Lato"/>
            </a:endParaRPr>
          </a:p>
        </p:txBody>
      </p:sp>
      <p:pic>
        <p:nvPicPr>
          <p:cNvPr id="153" name="" descr=""/>
          <p:cNvPicPr/>
          <p:nvPr/>
        </p:nvPicPr>
        <p:blipFill>
          <a:blip r:embed="rId1"/>
          <a:stretch/>
        </p:blipFill>
        <p:spPr>
          <a:xfrm>
            <a:off x="1272960" y="2487600"/>
            <a:ext cx="3623040" cy="2228400"/>
          </a:xfrm>
          <a:prstGeom prst="rect">
            <a:avLst/>
          </a:prstGeom>
          <a:ln w="0">
            <a:solidFill>
              <a:srgbClr val="3465a4"/>
            </a:solidFill>
          </a:ln>
        </p:spPr>
      </p:pic>
      <p:pic>
        <p:nvPicPr>
          <p:cNvPr id="154" name="" descr=""/>
          <p:cNvPicPr/>
          <p:nvPr/>
        </p:nvPicPr>
        <p:blipFill>
          <a:blip r:embed="rId2"/>
          <a:stretch/>
        </p:blipFill>
        <p:spPr>
          <a:xfrm>
            <a:off x="6240960" y="2487600"/>
            <a:ext cx="3623040" cy="2228400"/>
          </a:xfrm>
          <a:prstGeom prst="rect">
            <a:avLst/>
          </a:prstGeom>
          <a:ln w="0">
            <a:solidFill>
              <a:srgbClr val="3465a4"/>
            </a:solidFill>
          </a:ln>
        </p:spPr>
      </p:pic>
      <p:sp>
        <p:nvSpPr>
          <p:cNvPr id="155" name=""/>
          <p:cNvSpPr txBox="1"/>
          <p:nvPr/>
        </p:nvSpPr>
        <p:spPr>
          <a:xfrm>
            <a:off x="1080000" y="4749480"/>
            <a:ext cx="4140000" cy="1190520"/>
          </a:xfrm>
          <a:prstGeom prst="rect">
            <a:avLst/>
          </a:prstGeom>
          <a:noFill/>
          <a:ln w="0">
            <a:noFill/>
          </a:ln>
        </p:spPr>
        <p:txBody>
          <a:bodyPr lIns="90000" rIns="90000" tIns="45000" bIns="45000" anchor="t">
            <a:noAutofit/>
          </a:bodyPr>
          <a:p>
            <a:pPr algn="ctr"/>
            <a:r>
              <a:rPr b="0" lang="en-PH" sz="2200" spc="-1" strike="noStrike">
                <a:solidFill>
                  <a:srgbClr val="000000"/>
                </a:solidFill>
                <a:latin typeface="Lato"/>
              </a:rPr>
              <a:t>Narito ang dalawang magulang. Higit sa dalawa ang mga anak nila. Narito rin sina Lolo at Lola.</a:t>
            </a:r>
            <a:endParaRPr b="0" lang="en-PH" sz="2200" spc="-1" strike="noStrike">
              <a:solidFill>
                <a:srgbClr val="000000"/>
              </a:solidFill>
              <a:latin typeface="Lato"/>
            </a:endParaRPr>
          </a:p>
        </p:txBody>
      </p:sp>
      <p:sp>
        <p:nvSpPr>
          <p:cNvPr id="156" name=""/>
          <p:cNvSpPr txBox="1"/>
          <p:nvPr/>
        </p:nvSpPr>
        <p:spPr>
          <a:xfrm>
            <a:off x="6012000" y="4749840"/>
            <a:ext cx="4140000" cy="1431000"/>
          </a:xfrm>
          <a:prstGeom prst="rect">
            <a:avLst/>
          </a:prstGeom>
          <a:noFill/>
          <a:ln w="0">
            <a:noFill/>
          </a:ln>
        </p:spPr>
        <p:txBody>
          <a:bodyPr lIns="90000" rIns="90000" tIns="45000" bIns="45000" anchor="t">
            <a:noAutofit/>
          </a:bodyPr>
          <a:p>
            <a:pPr algn="ctr"/>
            <a:r>
              <a:rPr b="0" lang="en-PH" sz="2200" spc="-1" strike="noStrike">
                <a:solidFill>
                  <a:srgbClr val="000000"/>
                </a:solidFill>
                <a:latin typeface="Lato"/>
              </a:rPr>
              <a:t>Lalong malaki ang mag-anak na ito. Narito ang mga magulang at mga anak. Kasama sa mag-anak sina Tiyo at Tiya.</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Rectangle 9"/>
          <p:cNvSpPr/>
          <p:nvPr/>
        </p:nvSpPr>
        <p:spPr>
          <a:xfrm>
            <a:off x="-113040" y="532080"/>
            <a:ext cx="641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8" name="Rectangle 10"/>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Papel na Ginagampanan</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59" name="" descr=""/>
          <p:cNvPicPr/>
          <p:nvPr/>
        </p:nvPicPr>
        <p:blipFill>
          <a:blip r:embed="rId1"/>
          <a:stretch/>
        </p:blipFill>
        <p:spPr>
          <a:xfrm>
            <a:off x="7020000" y="1800000"/>
            <a:ext cx="4206960" cy="3178440"/>
          </a:xfrm>
          <a:prstGeom prst="rect">
            <a:avLst/>
          </a:prstGeom>
          <a:ln w="0">
            <a:solidFill>
              <a:srgbClr val="3465a4"/>
            </a:solidFill>
          </a:ln>
        </p:spPr>
      </p:pic>
      <p:sp>
        <p:nvSpPr>
          <p:cNvPr id="160" name=""/>
          <p:cNvSpPr txBox="1"/>
          <p:nvPr/>
        </p:nvSpPr>
        <p:spPr>
          <a:xfrm>
            <a:off x="939240" y="1620000"/>
            <a:ext cx="5900760" cy="4186080"/>
          </a:xfrm>
          <a:prstGeom prst="rect">
            <a:avLst/>
          </a:prstGeom>
          <a:noFill/>
          <a:ln w="0">
            <a:noFill/>
          </a:ln>
        </p:spPr>
        <p:txBody>
          <a:bodyPr lIns="90000" rIns="90000" tIns="45000" bIns="45000" anchor="t">
            <a:noAutofit/>
          </a:bodyPr>
          <a:p>
            <a:pPr algn="just">
              <a:lnSpc>
                <a:spcPct val="100000"/>
              </a:lnSpc>
              <a:spcBef>
                <a:spcPts val="1134"/>
              </a:spcBef>
              <a:spcAft>
                <a:spcPts val="1134"/>
              </a:spcAft>
            </a:pPr>
            <a:r>
              <a:rPr b="1" lang="en-PH" sz="2400" spc="-1" strike="noStrike">
                <a:solidFill>
                  <a:srgbClr val="000000"/>
                </a:solidFill>
                <a:latin typeface="Lato"/>
              </a:rPr>
              <a:t>Ang Tatay</a:t>
            </a:r>
            <a:endParaRPr b="0" lang="en-PH" sz="2400" spc="-1" strike="noStrike">
              <a:solidFill>
                <a:srgbClr val="000000"/>
              </a:solidFill>
              <a:latin typeface="Lato"/>
              <a:ea typeface="PingFang SC"/>
            </a:endParaRPr>
          </a:p>
          <a:p>
            <a:pPr marL="216000" indent="-216000" algn="just">
              <a:lnSpc>
                <a:spcPct val="100000"/>
              </a:lnSpc>
              <a:spcBef>
                <a:spcPts val="1134"/>
              </a:spcBef>
              <a:spcAft>
                <a:spcPts val="1134"/>
              </a:spcAft>
              <a:buClr>
                <a:srgbClr val="000000"/>
              </a:buClr>
              <a:buSzPct val="45000"/>
              <a:buFont typeface="Wingdings" charset="2"/>
              <a:buChar char=""/>
            </a:pPr>
            <a:r>
              <a:rPr b="0" lang="en-PH" sz="2200" spc="-1" strike="noStrike">
                <a:solidFill>
                  <a:srgbClr val="000000"/>
                </a:solidFill>
                <a:latin typeface="Lato"/>
              </a:rPr>
              <a:t>Ang tatay ang gumaganap bilang pinuno ng ating pamilya. Siya ang karaniwang nasusunod at nagpapasiya para sa ating pamilya.</a:t>
            </a:r>
            <a:endParaRPr b="0" lang="en-PH" sz="2200" spc="-1" strike="noStrike">
              <a:solidFill>
                <a:srgbClr val="000000"/>
              </a:solidFill>
              <a:latin typeface="Lato"/>
              <a:ea typeface="PingFang SC"/>
            </a:endParaRPr>
          </a:p>
          <a:p>
            <a:pPr marL="216000" indent="-216000" algn="just">
              <a:lnSpc>
                <a:spcPct val="100000"/>
              </a:lnSpc>
              <a:spcBef>
                <a:spcPts val="1134"/>
              </a:spcBef>
              <a:spcAft>
                <a:spcPts val="1134"/>
              </a:spcAft>
              <a:buClr>
                <a:srgbClr val="000000"/>
              </a:buClr>
              <a:buSzPct val="45000"/>
              <a:buFont typeface="Wingdings" charset="2"/>
              <a:buChar char=""/>
            </a:pPr>
            <a:r>
              <a:rPr b="0" lang="en-PH" sz="2200" spc="-1" strike="noStrike">
                <a:solidFill>
                  <a:srgbClr val="000000"/>
                </a:solidFill>
                <a:latin typeface="Lato"/>
              </a:rPr>
              <a:t>Naghahanapbuhay ang tatay para sa pamilya. Nagtatrabaho siya para kumita ng pera upang magkaroon ng pagkain at tirahan ang pamilya. Nagsisikap siya para matugunan ang mga pangangailangan ng pamilya.</a:t>
            </a:r>
            <a:endParaRPr b="0" lang="en-PH" sz="22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Rectangle 11"/>
          <p:cNvSpPr/>
          <p:nvPr/>
        </p:nvSpPr>
        <p:spPr>
          <a:xfrm>
            <a:off x="-113040" y="532080"/>
            <a:ext cx="641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2" name="Rectangle 12"/>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Papel na Ginagampanan</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63" name="" descr=""/>
          <p:cNvPicPr/>
          <p:nvPr/>
        </p:nvPicPr>
        <p:blipFill>
          <a:blip r:embed="rId1"/>
          <a:stretch/>
        </p:blipFill>
        <p:spPr>
          <a:xfrm>
            <a:off x="7020000" y="1800000"/>
            <a:ext cx="4206960" cy="3178440"/>
          </a:xfrm>
          <a:prstGeom prst="rect">
            <a:avLst/>
          </a:prstGeom>
          <a:ln w="0">
            <a:solidFill>
              <a:srgbClr val="3465a4"/>
            </a:solidFill>
          </a:ln>
        </p:spPr>
      </p:pic>
      <p:sp>
        <p:nvSpPr>
          <p:cNvPr id="164" name=""/>
          <p:cNvSpPr txBox="1"/>
          <p:nvPr/>
        </p:nvSpPr>
        <p:spPr>
          <a:xfrm>
            <a:off x="939240" y="1620000"/>
            <a:ext cx="5900760" cy="4186080"/>
          </a:xfrm>
          <a:prstGeom prst="rect">
            <a:avLst/>
          </a:prstGeom>
          <a:noFill/>
          <a:ln w="0">
            <a:noFill/>
          </a:ln>
        </p:spPr>
        <p:txBody>
          <a:bodyPr lIns="90000" rIns="90000" tIns="45000" bIns="45000" anchor="t">
            <a:noAutofit/>
          </a:bodyPr>
          <a:p>
            <a:pPr marL="216000" indent="-216000" algn="just">
              <a:lnSpc>
                <a:spcPct val="100000"/>
              </a:lnSpc>
              <a:spcBef>
                <a:spcPts val="1134"/>
              </a:spcBef>
              <a:spcAft>
                <a:spcPts val="1134"/>
              </a:spcAft>
              <a:buClr>
                <a:srgbClr val="000000"/>
              </a:buClr>
              <a:buSzPct val="45000"/>
              <a:buFont typeface="Wingdings" charset="2"/>
              <a:buChar char=""/>
            </a:pPr>
            <a:r>
              <a:rPr b="0" lang="en-PH" sz="2200" spc="-1" strike="noStrike">
                <a:solidFill>
                  <a:srgbClr val="000000"/>
                </a:solidFill>
                <a:latin typeface="Lato"/>
              </a:rPr>
              <a:t>Ang tatay ang nangangalaga sa seguridad ng pamilya. Sinisiguro niya na mabuti ang kalagayan ng bawat kasapi nito. Ang tatay ang tumutupad ng mga gawain para sa pamilya.</a:t>
            </a:r>
            <a:endParaRPr b="0" lang="en-PH" sz="2200" spc="-1" strike="noStrike">
              <a:solidFill>
                <a:srgbClr val="000000"/>
              </a:solidFill>
              <a:latin typeface="Lato"/>
              <a:ea typeface="PingFang SC"/>
            </a:endParaRPr>
          </a:p>
          <a:p>
            <a:pPr marL="216000" indent="-216000" algn="just">
              <a:lnSpc>
                <a:spcPct val="100000"/>
              </a:lnSpc>
              <a:spcBef>
                <a:spcPts val="1134"/>
              </a:spcBef>
              <a:spcAft>
                <a:spcPts val="1134"/>
              </a:spcAft>
              <a:buClr>
                <a:srgbClr val="000000"/>
              </a:buClr>
              <a:buSzPct val="45000"/>
              <a:buFont typeface="Wingdings" charset="2"/>
              <a:buChar char=""/>
            </a:pPr>
            <a:r>
              <a:rPr b="0" lang="en-PH" sz="2200" spc="-1" strike="noStrike">
                <a:solidFill>
                  <a:srgbClr val="000000"/>
                </a:solidFill>
                <a:latin typeface="Lato"/>
              </a:rPr>
              <a:t>Sinusubaybayan ng tatay ang mga kasapi ng pamilya. Tinitiyak niya na mabuti ang kanilang kalagayan. Tumutulong siya sa mga gawaing bahay. Nagluluto rin siya ng pagkain. Naglilinis at nag-aayos din siya sa bahay.</a:t>
            </a:r>
            <a:endParaRPr b="0" lang="en-PH" sz="22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Rectangle 13"/>
          <p:cNvSpPr/>
          <p:nvPr/>
        </p:nvSpPr>
        <p:spPr>
          <a:xfrm>
            <a:off x="-113040" y="532080"/>
            <a:ext cx="641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6" name="Rectangle 14"/>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Papel na Ginagampanan</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7" name=""/>
          <p:cNvSpPr txBox="1"/>
          <p:nvPr/>
        </p:nvSpPr>
        <p:spPr>
          <a:xfrm>
            <a:off x="939240" y="1620000"/>
            <a:ext cx="5900760" cy="4186080"/>
          </a:xfrm>
          <a:prstGeom prst="rect">
            <a:avLst/>
          </a:prstGeom>
          <a:noFill/>
          <a:ln w="0">
            <a:noFill/>
          </a:ln>
        </p:spPr>
        <p:txBody>
          <a:bodyPr lIns="90000" rIns="90000" tIns="45000" bIns="45000" anchor="t">
            <a:noAutofit/>
          </a:bodyPr>
          <a:p>
            <a:pPr algn="just">
              <a:lnSpc>
                <a:spcPct val="100000"/>
              </a:lnSpc>
              <a:spcBef>
                <a:spcPts val="1134"/>
              </a:spcBef>
              <a:spcAft>
                <a:spcPts val="1134"/>
              </a:spcAft>
            </a:pPr>
            <a:r>
              <a:rPr b="1" lang="en-PH" sz="2400" spc="-1" strike="noStrike">
                <a:solidFill>
                  <a:srgbClr val="000000"/>
                </a:solidFill>
                <a:latin typeface="Lato"/>
              </a:rPr>
              <a:t>Ang Nanay</a:t>
            </a:r>
            <a:endParaRPr b="0" lang="en-PH" sz="2400" spc="-1" strike="noStrike">
              <a:solidFill>
                <a:srgbClr val="000000"/>
              </a:solidFill>
              <a:latin typeface="Lato"/>
              <a:ea typeface="PingFang SC"/>
            </a:endParaRPr>
          </a:p>
          <a:p>
            <a:pPr marL="216000" indent="-216000" algn="just">
              <a:lnSpc>
                <a:spcPct val="100000"/>
              </a:lnSpc>
              <a:spcBef>
                <a:spcPts val="1134"/>
              </a:spcBef>
              <a:spcAft>
                <a:spcPts val="1134"/>
              </a:spcAft>
              <a:buClr>
                <a:srgbClr val="000000"/>
              </a:buClr>
              <a:buSzPct val="45000"/>
              <a:buFont typeface="Wingdings" charset="2"/>
              <a:buChar char=""/>
            </a:pPr>
            <a:r>
              <a:rPr b="0" lang="en-PH" sz="2200" spc="-1" strike="noStrike">
                <a:solidFill>
                  <a:srgbClr val="000000"/>
                </a:solidFill>
                <a:latin typeface="Lato"/>
              </a:rPr>
              <a:t>Ang nanay ay may papel na ginagampanan din sa pamilya. Kasama ng tatay, ang ating nanay ay namumuno rin sa tahanan. Nagtatrabaho rin ang nanay para kumita ng pera para sa pamilya upang matugunan ang mga pangangailangan ng bawat kasapi.</a:t>
            </a:r>
            <a:endParaRPr b="0" lang="en-PH" sz="2200" spc="-1" strike="noStrike">
              <a:solidFill>
                <a:srgbClr val="000000"/>
              </a:solidFill>
              <a:latin typeface="Lato"/>
              <a:ea typeface="PingFang SC"/>
            </a:endParaRPr>
          </a:p>
          <a:p>
            <a:pPr marL="216000" indent="-216000" algn="just">
              <a:lnSpc>
                <a:spcPct val="100000"/>
              </a:lnSpc>
              <a:spcBef>
                <a:spcPts val="1134"/>
              </a:spcBef>
              <a:spcAft>
                <a:spcPts val="1134"/>
              </a:spcAft>
              <a:buClr>
                <a:srgbClr val="000000"/>
              </a:buClr>
              <a:buSzPct val="45000"/>
              <a:buFont typeface="Wingdings" charset="2"/>
              <a:buChar char=""/>
            </a:pPr>
            <a:r>
              <a:rPr b="0" lang="en-PH" sz="2200" spc="-1" strike="noStrike">
                <a:solidFill>
                  <a:srgbClr val="000000"/>
                </a:solidFill>
                <a:latin typeface="Lato"/>
              </a:rPr>
              <a:t>Ang nanay ang karaniwang namamahala sa mga gastusin ng pamilya. Siya ang madalas bumili ng mga kailangan ng pamilya.</a:t>
            </a:r>
            <a:endParaRPr b="0" lang="en-PH" sz="2200" spc="-1" strike="noStrike">
              <a:solidFill>
                <a:srgbClr val="000000"/>
              </a:solidFill>
              <a:latin typeface="Lato"/>
              <a:ea typeface="PingFang SC"/>
            </a:endParaRPr>
          </a:p>
        </p:txBody>
      </p:sp>
      <p:pic>
        <p:nvPicPr>
          <p:cNvPr id="168" name="" descr=""/>
          <p:cNvPicPr/>
          <p:nvPr/>
        </p:nvPicPr>
        <p:blipFill>
          <a:blip r:embed="rId1"/>
          <a:stretch/>
        </p:blipFill>
        <p:spPr>
          <a:xfrm>
            <a:off x="7020000" y="1800360"/>
            <a:ext cx="4206960" cy="3178440"/>
          </a:xfrm>
          <a:prstGeom prst="rect">
            <a:avLst/>
          </a:prstGeom>
          <a:ln w="0">
            <a:solidFill>
              <a:srgbClr val="3465a4"/>
            </a:solid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Rectangle 16"/>
          <p:cNvSpPr/>
          <p:nvPr/>
        </p:nvSpPr>
        <p:spPr>
          <a:xfrm>
            <a:off x="-113040" y="532080"/>
            <a:ext cx="641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0" name="Rectangle 17"/>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Papel na Ginagampanan</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1" name=""/>
          <p:cNvSpPr txBox="1"/>
          <p:nvPr/>
        </p:nvSpPr>
        <p:spPr>
          <a:xfrm>
            <a:off x="939240" y="1620000"/>
            <a:ext cx="5900760" cy="4186080"/>
          </a:xfrm>
          <a:prstGeom prst="rect">
            <a:avLst/>
          </a:prstGeom>
          <a:noFill/>
          <a:ln w="0">
            <a:noFill/>
          </a:ln>
        </p:spPr>
        <p:txBody>
          <a:bodyPr lIns="90000" rIns="90000" tIns="45000" bIns="45000" anchor="t">
            <a:noAutofit/>
          </a:bodyPr>
          <a:p>
            <a:pPr marL="216000" indent="-216000" algn="just">
              <a:lnSpc>
                <a:spcPct val="100000"/>
              </a:lnSpc>
              <a:spcBef>
                <a:spcPts val="1134"/>
              </a:spcBef>
              <a:spcAft>
                <a:spcPts val="1134"/>
              </a:spcAft>
              <a:buClr>
                <a:srgbClr val="000000"/>
              </a:buClr>
              <a:buSzPct val="45000"/>
              <a:buFont typeface="Wingdings" charset="2"/>
              <a:buChar char=""/>
            </a:pPr>
            <a:r>
              <a:rPr b="0" lang="en-PH" sz="2200" spc="-1" strike="noStrike">
                <a:solidFill>
                  <a:srgbClr val="000000"/>
                </a:solidFill>
                <a:latin typeface="Lato"/>
              </a:rPr>
              <a:t>Ang nanay ang tagapangalaga sa mga anak sa pamilya. Inaalagaan niya ang kalusugan ng mga kasapi nito. Tinuturuan pa niya ang kaniyang mga anak sa kanilang aralin sa paaralan. Tinuturuan niya sila ng mabuting pag-uugali.</a:t>
            </a:r>
            <a:endParaRPr b="0" lang="en-PH" sz="2200" spc="-1" strike="noStrike">
              <a:solidFill>
                <a:srgbClr val="000000"/>
              </a:solidFill>
              <a:latin typeface="Lato"/>
              <a:ea typeface="PingFang SC"/>
            </a:endParaRPr>
          </a:p>
          <a:p>
            <a:pPr marL="216000" indent="-216000" algn="just">
              <a:lnSpc>
                <a:spcPct val="100000"/>
              </a:lnSpc>
              <a:spcBef>
                <a:spcPts val="1134"/>
              </a:spcBef>
              <a:spcAft>
                <a:spcPts val="1134"/>
              </a:spcAft>
              <a:buClr>
                <a:srgbClr val="000000"/>
              </a:buClr>
              <a:buSzPct val="45000"/>
              <a:buFont typeface="Wingdings" charset="2"/>
              <a:buChar char=""/>
            </a:pPr>
            <a:r>
              <a:rPr b="0" lang="en-PH" sz="2200" spc="-1" strike="noStrike">
                <a:solidFill>
                  <a:srgbClr val="000000"/>
                </a:solidFill>
                <a:latin typeface="Lato"/>
              </a:rPr>
              <a:t>Ang nanay ang karaniwang namamahala sa mga gawaingbahay. Naglilinis, namamalengke, at nagluluto siya para sa pamilya. Tinutulungan niya si Tatay sa pagtugon sa mga kailangan ng pamilya.</a:t>
            </a:r>
            <a:endParaRPr b="0" lang="en-PH" sz="2200" spc="-1" strike="noStrike">
              <a:solidFill>
                <a:srgbClr val="000000"/>
              </a:solidFill>
              <a:latin typeface="Lato"/>
              <a:ea typeface="PingFang SC"/>
            </a:endParaRPr>
          </a:p>
        </p:txBody>
      </p:sp>
      <p:pic>
        <p:nvPicPr>
          <p:cNvPr id="172" name="" descr=""/>
          <p:cNvPicPr/>
          <p:nvPr/>
        </p:nvPicPr>
        <p:blipFill>
          <a:blip r:embed="rId1"/>
          <a:stretch/>
        </p:blipFill>
        <p:spPr>
          <a:xfrm>
            <a:off x="7020000" y="1800360"/>
            <a:ext cx="4206960" cy="3178440"/>
          </a:xfrm>
          <a:prstGeom prst="rect">
            <a:avLst/>
          </a:prstGeom>
          <a:ln w="0">
            <a:solidFill>
              <a:srgbClr val="3465a4"/>
            </a:solid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Rectangle 18"/>
          <p:cNvSpPr/>
          <p:nvPr/>
        </p:nvSpPr>
        <p:spPr>
          <a:xfrm>
            <a:off x="-113040" y="532080"/>
            <a:ext cx="6413040" cy="7279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74" name="Rectangle 19"/>
          <p:cNvSpPr/>
          <p:nvPr/>
        </p:nvSpPr>
        <p:spPr>
          <a:xfrm>
            <a:off x="426960" y="532080"/>
            <a:ext cx="632628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400" spc="-1" strike="noStrike">
                <a:solidFill>
                  <a:srgbClr val="ffffff"/>
                </a:solidFill>
                <a:latin typeface="Montserrat Medium"/>
                <a:ea typeface="DejaVu Sans"/>
              </a:rPr>
              <a:t>Papel na Ginagampanan</a:t>
            </a:r>
            <a:endParaRPr b="0" lang="en-PH" sz="34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75" name=""/>
          <p:cNvSpPr txBox="1"/>
          <p:nvPr/>
        </p:nvSpPr>
        <p:spPr>
          <a:xfrm>
            <a:off x="939240" y="1620000"/>
            <a:ext cx="5900760" cy="540000"/>
          </a:xfrm>
          <a:prstGeom prst="rect">
            <a:avLst/>
          </a:prstGeom>
          <a:noFill/>
          <a:ln w="0">
            <a:noFill/>
          </a:ln>
        </p:spPr>
        <p:txBody>
          <a:bodyPr lIns="90000" rIns="90000" tIns="45000" bIns="45000" anchor="t">
            <a:noAutofit/>
          </a:bodyPr>
          <a:p>
            <a:pPr algn="just">
              <a:lnSpc>
                <a:spcPct val="100000"/>
              </a:lnSpc>
              <a:spcBef>
                <a:spcPts val="1134"/>
              </a:spcBef>
              <a:spcAft>
                <a:spcPts val="1134"/>
              </a:spcAft>
            </a:pPr>
            <a:r>
              <a:rPr b="1" lang="en-PH" sz="2400" spc="-1" strike="noStrike">
                <a:solidFill>
                  <a:srgbClr val="000000"/>
                </a:solidFill>
                <a:latin typeface="Lato"/>
              </a:rPr>
              <a:t>Mga Anak</a:t>
            </a:r>
            <a:endParaRPr b="0" lang="en-PH" sz="2400" spc="-1" strike="noStrike">
              <a:solidFill>
                <a:srgbClr val="000000"/>
              </a:solidFill>
              <a:latin typeface="Lato"/>
              <a:ea typeface="PingFang SC"/>
            </a:endParaRPr>
          </a:p>
        </p:txBody>
      </p:sp>
      <p:pic>
        <p:nvPicPr>
          <p:cNvPr id="176" name="" descr=""/>
          <p:cNvPicPr/>
          <p:nvPr/>
        </p:nvPicPr>
        <p:blipFill>
          <a:blip r:embed="rId1"/>
          <a:stretch/>
        </p:blipFill>
        <p:spPr>
          <a:xfrm>
            <a:off x="1404000" y="2160000"/>
            <a:ext cx="9731880" cy="2341440"/>
          </a:xfrm>
          <a:prstGeom prst="rect">
            <a:avLst/>
          </a:prstGeom>
          <a:ln w="0">
            <a:solidFill>
              <a:srgbClr val="3465a4"/>
            </a:solidFill>
          </a:ln>
        </p:spPr>
      </p:pic>
      <p:sp>
        <p:nvSpPr>
          <p:cNvPr id="177" name=""/>
          <p:cNvSpPr txBox="1"/>
          <p:nvPr/>
        </p:nvSpPr>
        <p:spPr>
          <a:xfrm>
            <a:off x="1107000" y="4680000"/>
            <a:ext cx="10233000" cy="111456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2200" spc="-1" strike="noStrike">
                <a:solidFill>
                  <a:srgbClr val="000000"/>
                </a:solidFill>
                <a:latin typeface="Lato"/>
              </a:rPr>
              <a:t>Ang mga anak ay may mga dapat ding gawin para sa pamilya. May papel din silang dapat gampanan. Dapat silang mag-aral nang mabuti. Kailangan silang makinig sa paggabay ng kanilang magulang tungkol sa kanilang pag-aaral.</a:t>
            </a:r>
            <a:endParaRPr b="0" lang="en-PH" sz="2200" spc="-1" strike="noStrike">
              <a:solidFill>
                <a:srgbClr val="000000"/>
              </a:solidFill>
              <a:latin typeface="Lato"/>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1873</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2023-08-14T11:27:04Z</dcterms:modified>
  <cp:revision>209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