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4.png" ContentType="image/png"/>
  <Override PartName="/ppt/media/image10.png" ContentType="image/png"/>
  <Override PartName="/ppt/media/image9.png" ContentType="image/png"/>
  <Override PartName="/ppt/media/image5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06080" cy="6771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12960" cy="2712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18400" cy="3776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18400" cy="298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06080" cy="549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884520" cy="88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48600" cy="948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05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360000" y="6352200"/>
            <a:ext cx="2629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30400" cy="3298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996000" y="3076920"/>
            <a:ext cx="7540200" cy="69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4000" spc="-1" strike="noStrike">
                <a:solidFill>
                  <a:srgbClr val="ffffff"/>
                </a:solidFill>
                <a:latin typeface="Lato"/>
                <a:ea typeface="AppleSystemUIFont"/>
              </a:rPr>
              <a:t>Mental Addition and Subtraction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6. What is the sum of 50 and 60?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Add the tens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digits in the tens place.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5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</a:t>
            </a:r>
            <a:r>
              <a:rPr b="0" lang="en-PH" sz="2400" spc="-1" strike="noStrike">
                <a:latin typeface="Lato"/>
                <a:ea typeface="PingFang SC"/>
              </a:rPr>
              <a:t> + 6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</a:t>
            </a:r>
            <a:r>
              <a:rPr b="0" lang="en-PH" sz="2400" spc="-1" strike="noStrike">
                <a:latin typeface="Lato"/>
                <a:ea typeface="PingFang SC"/>
              </a:rPr>
              <a:t> = 5 tens + 6 tens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5 + 6 = 11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11 tens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10 has 1 zero.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1 hundred 1 ten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So we add 1 zero behind 11 to get 110.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11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5472000" y="2412000"/>
            <a:ext cx="5400000" cy="1692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7. What is the sum of 500 and 600?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Add the hundreds.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digits in the hundreds place.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5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latin typeface="Lato"/>
                <a:ea typeface="PingFang SC"/>
              </a:rPr>
              <a:t> + 6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latin typeface="Lato"/>
                <a:ea typeface="PingFang SC"/>
              </a:rPr>
              <a:t> = 5 hundreds + 6 hundreds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5 + 6 = 11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</a:t>
            </a:r>
            <a:r>
              <a:rPr b="0" lang="en-PH" sz="2400" spc="-1" strike="noStrike">
                <a:latin typeface="Lato"/>
                <a:ea typeface="PingFang SC"/>
              </a:rPr>
              <a:t>= 11 hundreds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100 has 2 zeros.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</a:t>
            </a:r>
            <a:r>
              <a:rPr b="0" lang="en-PH" sz="2400" spc="-1" strike="noStrike">
                <a:latin typeface="Lato"/>
                <a:ea typeface="PingFang SC"/>
              </a:rPr>
              <a:t>= 1 thousand 1 hundred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So we add 2 zeros behind 11 to get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= 11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1100.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5832000" y="2448000"/>
            <a:ext cx="5148000" cy="2016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357480" y="360000"/>
            <a:ext cx="5150520" cy="270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8. What is the difference between 78 and 7?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Expand the number.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78 – 7 = 7 tens 8 ones – 7 ones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= 7 tens 1 one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= 71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1" name="PlaceHolder 9"/>
          <p:cNvSpPr txBox="1"/>
          <p:nvPr/>
        </p:nvSpPr>
        <p:spPr>
          <a:xfrm>
            <a:off x="357840" y="3276000"/>
            <a:ext cx="5150520" cy="270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 fontScale="98000"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9. What is the difference between 59 and 18?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Expand the number.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59 – 18 = 5 tens 9 ones – 1 ten 8 ones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4 tens 1 one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41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2" name="PlaceHolder 11"/>
          <p:cNvSpPr txBox="1"/>
          <p:nvPr/>
        </p:nvSpPr>
        <p:spPr>
          <a:xfrm>
            <a:off x="5757840" y="1872000"/>
            <a:ext cx="6302160" cy="3096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10. What is the difference between 80 and 8?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Subtract by making a ten.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10 = 8 + 2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Make a ten.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80 – 10 = 70 </a:t>
            </a:r>
            <a:r>
              <a:rPr b="1" lang="en-PH" sz="2400" spc="-1" strike="noStrike">
                <a:latin typeface="Lato"/>
                <a:ea typeface="PingFang SC"/>
              </a:rPr>
              <a:t>Subtract the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70 + 2 = 72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results.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So, 80 – 8 = 72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6048000" y="3086280"/>
            <a:ext cx="1764000" cy="1572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800000" cy="504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11. What is the difference between 72 and 36?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1: Subtract in tens and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72 – 30 = 42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42 – 6 = 36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Then subtract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72 – 36 = 36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2: Subtract by making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40 = 36 + 4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Use number bonds.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72 – 40 = 32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32 + 4 = 36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Add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72 – 36 = 36</a:t>
            </a:r>
            <a:endParaRPr b="1" lang="en-PH" sz="2400" spc="-1" strike="noStrike">
              <a:latin typeface="Lato"/>
              <a:ea typeface="PingFang SC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1980000" y="4423680"/>
            <a:ext cx="1772640" cy="151632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4680000" y="2520000"/>
            <a:ext cx="3780000" cy="90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6480000" y="4320000"/>
            <a:ext cx="2880000" cy="126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800000" cy="504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12. What is the difference between 90 and 67?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1: </a:t>
            </a:r>
            <a:r>
              <a:rPr b="0" lang="en-PH" sz="2400" spc="-1" strike="noStrike">
                <a:latin typeface="Lato"/>
              </a:rPr>
              <a:t>Subtract in tens and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90 – 60 = 30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30 – 7 = 23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Then subtract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90 – 67 = 23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2:</a:t>
            </a:r>
            <a:r>
              <a:rPr b="0" lang="en-PH" sz="2400" spc="-1" strike="noStrike">
                <a:latin typeface="Lato"/>
              </a:rPr>
              <a:t> Subtract by making a ten.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70 = 67 + 3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Use number bonds.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90 – 70 = 20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20 + 3 = 23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Add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90 – 67 = 23</a:t>
            </a:r>
            <a:endParaRPr b="1" lang="en-PH" sz="2400" spc="-1" strike="noStrike">
              <a:latin typeface="Lato"/>
              <a:ea typeface="PingFang SC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1"/>
          <a:stretch/>
        </p:blipFill>
        <p:spPr>
          <a:xfrm>
            <a:off x="2160000" y="4434840"/>
            <a:ext cx="1627560" cy="150516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6408000" y="4392000"/>
            <a:ext cx="2880000" cy="108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"/>
          <p:cNvSpPr/>
          <p:nvPr/>
        </p:nvSpPr>
        <p:spPr>
          <a:xfrm>
            <a:off x="5112000" y="2520000"/>
            <a:ext cx="3348000" cy="90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800000" cy="504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13. What is the difference between 800 and 56?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1: </a:t>
            </a:r>
            <a:r>
              <a:rPr b="0" lang="en-PH" sz="2400" spc="-1" strike="noStrike">
                <a:latin typeface="Lato"/>
              </a:rPr>
              <a:t>Subtract in tens and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800 – 50 = 750</a:t>
            </a: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750 – 6 = 744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Then subtract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800 – 56 = 744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2: </a:t>
            </a:r>
            <a:r>
              <a:rPr b="0" lang="en-PH" sz="2400" spc="-1" strike="noStrike">
                <a:latin typeface="Lato"/>
              </a:rPr>
              <a:t>Subtract by making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60 = 56 + 4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Use number bonds.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800 – 60 = 740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740 + 4 = 44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Add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800 – 56 = 744</a:t>
            </a:r>
            <a:endParaRPr b="1" lang="en-PH" sz="2400" spc="-1" strike="noStrike">
              <a:latin typeface="Lato"/>
              <a:ea typeface="PingFang SC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2376000" y="4434120"/>
            <a:ext cx="1872000" cy="1582920"/>
          </a:xfrm>
          <a:prstGeom prst="rect">
            <a:avLst/>
          </a:prstGeom>
          <a:ln w="0">
            <a:noFill/>
          </a:ln>
        </p:spPr>
      </p:pic>
      <p:sp>
        <p:nvSpPr>
          <p:cNvPr id="164" name=""/>
          <p:cNvSpPr/>
          <p:nvPr/>
        </p:nvSpPr>
        <p:spPr>
          <a:xfrm>
            <a:off x="6048000" y="2520000"/>
            <a:ext cx="3348000" cy="90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"/>
          <p:cNvSpPr/>
          <p:nvPr/>
        </p:nvSpPr>
        <p:spPr>
          <a:xfrm>
            <a:off x="7308000" y="4392000"/>
            <a:ext cx="2880000" cy="108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/>
          </p:nvPr>
        </p:nvSpPr>
        <p:spPr>
          <a:xfrm>
            <a:off x="720000" y="1080000"/>
            <a:ext cx="10800000" cy="504000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r>
              <a:rPr b="1" lang="en-PH" sz="2400" spc="-1" strike="noStrike">
                <a:latin typeface="Lato"/>
              </a:rPr>
              <a:t>14. What is the difference between 700 and 149?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1: </a:t>
            </a:r>
            <a:r>
              <a:rPr b="0" lang="en-PH" sz="2400" spc="-1" strike="noStrike">
                <a:latin typeface="Lato"/>
              </a:rPr>
              <a:t>Subtract in hundreds, tens and ones.</a:t>
            </a:r>
            <a:endParaRPr b="1" lang="en-PH" sz="2400" spc="-1" strike="noStrike">
              <a:latin typeface="Lato"/>
              <a:ea typeface="PingFang SC"/>
            </a:endParaRPr>
          </a:p>
          <a:p>
            <a:endParaRPr b="1" lang="en-PH" sz="2400" spc="-1" strike="noStrike">
              <a:latin typeface="Lato"/>
              <a:ea typeface="PingFang SC"/>
            </a:endParaRPr>
          </a:p>
          <a:p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700 – 100 = 600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hundreds first.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600 – 40 = 560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Then 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560 – 9 = 551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Then subtract the ones.</a:t>
            </a:r>
            <a:endParaRPr b="1" lang="en-PH" sz="2400" spc="-1" strike="noStrike">
              <a:latin typeface="Lato"/>
              <a:ea typeface="PingFang SC"/>
            </a:endParaRPr>
          </a:p>
          <a:p>
            <a:endParaRPr b="1" lang="en-PH" sz="2400" spc="-1" strike="noStrike">
              <a:latin typeface="Lato"/>
              <a:ea typeface="PingFang SC"/>
            </a:endParaRPr>
          </a:p>
          <a:p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Method 2: </a:t>
            </a:r>
            <a:r>
              <a:rPr b="0" lang="en-PH" sz="2400" spc="-1" strike="noStrike">
                <a:latin typeface="Lato"/>
              </a:rPr>
              <a:t>Subtract by making tens.</a:t>
            </a:r>
            <a:endParaRPr b="1" lang="en-PH" sz="2400" spc="-1" strike="noStrike">
              <a:latin typeface="Lato"/>
              <a:ea typeface="PingFang SC"/>
            </a:endParaRPr>
          </a:p>
          <a:p>
            <a:endParaRPr b="1" lang="en-PH" sz="2400" spc="-1" strike="noStrike">
              <a:latin typeface="Lato"/>
              <a:ea typeface="PingFang SC"/>
            </a:endParaRPr>
          </a:p>
          <a:p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150 = 149 + 1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Use number bonds.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700 – 150 = 550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Subtract the tens.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550 + 1 = 551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1" lang="en-PH" sz="2400" spc="-1" strike="noStrike">
                <a:latin typeface="Lato"/>
              </a:rPr>
              <a:t>Add the results.</a:t>
            </a:r>
            <a:endParaRPr b="1" lang="en-PH" sz="2400" spc="-1" strike="noStrike">
              <a:latin typeface="Lato"/>
              <a:ea typeface="PingFang SC"/>
            </a:endParaRPr>
          </a:p>
          <a:p>
            <a:r>
              <a:rPr b="0" lang="en-PH" sz="2400" spc="-1" strike="noStrike">
                <a:latin typeface="Lato"/>
              </a:rPr>
              <a:t> 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	</a:t>
            </a:r>
            <a:r>
              <a:rPr b="0" lang="en-PH" sz="2400" spc="-1" strike="noStrike">
                <a:latin typeface="Lato"/>
              </a:rPr>
              <a:t>So, 700 – 149 = 551</a:t>
            </a:r>
            <a:endParaRPr b="1" lang="en-PH" sz="2400" spc="-1" strike="noStrike">
              <a:latin typeface="Lato"/>
              <a:ea typeface="PingFang SC"/>
            </a:endParaRPr>
          </a:p>
          <a:p>
            <a:endParaRPr b="1" lang="en-PH" sz="2400" spc="-1" strike="noStrike">
              <a:latin typeface="Lato"/>
              <a:ea typeface="PingFang SC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2077560" y="4140000"/>
            <a:ext cx="2062440" cy="1739160"/>
          </a:xfrm>
          <a:prstGeom prst="rect">
            <a:avLst/>
          </a:prstGeom>
          <a:ln w="0">
            <a:noFill/>
          </a:ln>
        </p:spPr>
      </p:pic>
      <p:sp>
        <p:nvSpPr>
          <p:cNvPr id="168" name=""/>
          <p:cNvSpPr/>
          <p:nvPr/>
        </p:nvSpPr>
        <p:spPr>
          <a:xfrm>
            <a:off x="7308000" y="4392000"/>
            <a:ext cx="2880000" cy="108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"/>
          <p:cNvSpPr/>
          <p:nvPr/>
        </p:nvSpPr>
        <p:spPr>
          <a:xfrm>
            <a:off x="6048000" y="2160000"/>
            <a:ext cx="3852000" cy="126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537480" y="165600"/>
            <a:ext cx="10190160" cy="796680"/>
          </a:xfrm>
          <a:prstGeom prst="rect">
            <a:avLst/>
          </a:prstGeom>
          <a:solidFill>
            <a:srgbClr val="1e6a39"/>
          </a:solidFill>
          <a:ln w="76320">
            <a:solidFill>
              <a:srgbClr val="ff4000"/>
            </a:solidFill>
            <a:round/>
          </a:ln>
        </p:spPr>
        <p:txBody>
          <a:bodyPr lIns="37800" rIns="37800" tIns="37800" bIns="378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4000" spc="-1" strike="noStrike">
                <a:solidFill>
                  <a:srgbClr val="f6f9d4"/>
                </a:solidFill>
                <a:latin typeface="Lato"/>
              </a:rPr>
              <a:t>Mental Addition and Subtraction</a:t>
            </a:r>
            <a:endParaRPr b="0" lang="en-PH" sz="4000" spc="-1" strike="noStrike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1. What is the sum of 99 and 6?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1: </a:t>
            </a:r>
            <a:r>
              <a:rPr b="0" lang="en-PH" sz="2400" spc="-1" strike="noStrike">
                <a:latin typeface="Lato"/>
                <a:ea typeface="PingFang SC"/>
              </a:rPr>
              <a:t>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6 = 1 + 5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Use number bonds.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99 + 1 = 100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100 + 5 = 105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results.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360000" y="1116000"/>
            <a:ext cx="2519640" cy="539640"/>
          </a:xfrm>
          <a:custGeom>
            <a:avLst/>
            <a:gdLst/>
            <a:ahLst/>
            <a:rect l="l" t="t" r="r" b="b"/>
            <a:pathLst>
              <a:path w="7002" h="1502">
                <a:moveTo>
                  <a:pt x="250" y="0"/>
                </a:moveTo>
                <a:lnTo>
                  <a:pt x="250" y="0"/>
                </a:lnTo>
                <a:cubicBezTo>
                  <a:pt x="206" y="0"/>
                  <a:pt x="163" y="12"/>
                  <a:pt x="125" y="34"/>
                </a:cubicBezTo>
                <a:cubicBezTo>
                  <a:pt x="87" y="55"/>
                  <a:pt x="55" y="87"/>
                  <a:pt x="34" y="125"/>
                </a:cubicBezTo>
                <a:cubicBezTo>
                  <a:pt x="12" y="163"/>
                  <a:pt x="0" y="206"/>
                  <a:pt x="0" y="250"/>
                </a:cubicBezTo>
                <a:lnTo>
                  <a:pt x="0" y="1250"/>
                </a:lnTo>
                <a:lnTo>
                  <a:pt x="0" y="1251"/>
                </a:lnTo>
                <a:cubicBezTo>
                  <a:pt x="0" y="1295"/>
                  <a:pt x="12" y="1338"/>
                  <a:pt x="34" y="1376"/>
                </a:cubicBezTo>
                <a:cubicBezTo>
                  <a:pt x="55" y="1414"/>
                  <a:pt x="87" y="1446"/>
                  <a:pt x="125" y="1467"/>
                </a:cubicBezTo>
                <a:cubicBezTo>
                  <a:pt x="163" y="1489"/>
                  <a:pt x="206" y="1501"/>
                  <a:pt x="250" y="1501"/>
                </a:cubicBezTo>
                <a:lnTo>
                  <a:pt x="6750" y="1501"/>
                </a:lnTo>
                <a:lnTo>
                  <a:pt x="6751" y="1501"/>
                </a:lnTo>
                <a:cubicBezTo>
                  <a:pt x="6795" y="1501"/>
                  <a:pt x="6838" y="1489"/>
                  <a:pt x="6876" y="1467"/>
                </a:cubicBezTo>
                <a:cubicBezTo>
                  <a:pt x="6914" y="1446"/>
                  <a:pt x="6946" y="1414"/>
                  <a:pt x="6967" y="1376"/>
                </a:cubicBezTo>
                <a:cubicBezTo>
                  <a:pt x="6989" y="1338"/>
                  <a:pt x="7001" y="1295"/>
                  <a:pt x="7001" y="1251"/>
                </a:cubicBezTo>
                <a:lnTo>
                  <a:pt x="7001" y="250"/>
                </a:lnTo>
                <a:lnTo>
                  <a:pt x="7001" y="250"/>
                </a:lnTo>
                <a:lnTo>
                  <a:pt x="7001" y="250"/>
                </a:lnTo>
                <a:cubicBezTo>
                  <a:pt x="7001" y="206"/>
                  <a:pt x="6989" y="163"/>
                  <a:pt x="6967" y="125"/>
                </a:cubicBezTo>
                <a:cubicBezTo>
                  <a:pt x="6946" y="87"/>
                  <a:pt x="6914" y="55"/>
                  <a:pt x="6876" y="34"/>
                </a:cubicBezTo>
                <a:cubicBezTo>
                  <a:pt x="6838" y="12"/>
                  <a:pt x="6795" y="0"/>
                  <a:pt x="6751" y="0"/>
                </a:cubicBezTo>
                <a:lnTo>
                  <a:pt x="250" y="0"/>
                </a:lnTo>
              </a:path>
            </a:pathLst>
          </a:custGeom>
          <a:solidFill>
            <a:srgbClr val="bf0041"/>
          </a:solidFill>
          <a:ln w="720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6000" rIns="126000" tIns="81000" bIns="81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f9e37a"/>
                </a:solidFill>
                <a:latin typeface="Lato"/>
                <a:ea typeface="DejaVu Sans"/>
              </a:rPr>
              <a:t>LET’S LEARN!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28" name="" descr=""/>
          <p:cNvPicPr/>
          <p:nvPr/>
        </p:nvPicPr>
        <p:blipFill>
          <a:blip r:embed="rId1"/>
          <a:stretch/>
        </p:blipFill>
        <p:spPr>
          <a:xfrm>
            <a:off x="1548000" y="3132360"/>
            <a:ext cx="3326760" cy="2267280"/>
          </a:xfrm>
          <a:prstGeom prst="rect">
            <a:avLst/>
          </a:prstGeom>
          <a:ln w="0">
            <a:noFill/>
          </a:ln>
        </p:spPr>
      </p:pic>
      <p:sp>
        <p:nvSpPr>
          <p:cNvPr id="129" name=""/>
          <p:cNvSpPr/>
          <p:nvPr/>
        </p:nvSpPr>
        <p:spPr>
          <a:xfrm>
            <a:off x="7560000" y="3204000"/>
            <a:ext cx="3060000" cy="1260000"/>
          </a:xfrm>
          <a:prstGeom prst="rect">
            <a:avLst/>
          </a:prstGeom>
          <a:noFill/>
          <a:ln w="38160">
            <a:solidFill>
              <a:srgbClr val="004084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1. What is the sum of 99 and 6?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2: </a:t>
            </a:r>
            <a:r>
              <a:rPr b="0" lang="en-PH" sz="2400" spc="-1" strike="noStrike">
                <a:latin typeface="Lato"/>
                <a:ea typeface="PingFang SC"/>
              </a:rPr>
              <a:t>Count on 6 ones.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So, 99 + 6 = 105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2750760" y="2974680"/>
            <a:ext cx="6690240" cy="1772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2. What is the sum of 18 and 55?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1:</a:t>
            </a:r>
            <a:r>
              <a:rPr b="0" lang="en-PH" sz="2400" spc="-1" strike="noStrike">
                <a:latin typeface="Lato"/>
                <a:ea typeface="PingFang SC"/>
              </a:rPr>
              <a:t> 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55 = 2 + 53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Use number bonds.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18 + 2 = 20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20 + 53 = 73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results.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3" name="" descr=""/>
          <p:cNvPicPr/>
          <p:nvPr/>
        </p:nvPicPr>
        <p:blipFill>
          <a:blip r:embed="rId1"/>
          <a:stretch/>
        </p:blipFill>
        <p:spPr>
          <a:xfrm>
            <a:off x="1440000" y="3060000"/>
            <a:ext cx="2754000" cy="1973520"/>
          </a:xfrm>
          <a:prstGeom prst="rect">
            <a:avLst/>
          </a:prstGeom>
          <a:ln w="0">
            <a:noFill/>
          </a:ln>
        </p:spPr>
      </p:pic>
      <p:sp>
        <p:nvSpPr>
          <p:cNvPr id="134" name=""/>
          <p:cNvSpPr/>
          <p:nvPr/>
        </p:nvSpPr>
        <p:spPr>
          <a:xfrm>
            <a:off x="7560000" y="2844000"/>
            <a:ext cx="3060000" cy="1260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2. What is the sum of 18 and 55?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2: </a:t>
            </a:r>
            <a:r>
              <a:rPr b="0" lang="en-PH" sz="2400" spc="-1" strike="noStrike">
                <a:latin typeface="Lato"/>
                <a:ea typeface="PingFang SC"/>
              </a:rPr>
              <a:t>Add in tens and ones.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18 + 50 = 68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tens first.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68 + 5 = 73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Then add the ones by counting on.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20 + 53 = 73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So, 18 + 55 = 73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4500000" y="3204000"/>
            <a:ext cx="4860000" cy="864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3. What is the sum of 28 and 56?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1:</a:t>
            </a:r>
            <a:r>
              <a:rPr b="0" lang="en-PH" sz="2400" spc="-1" strike="noStrike">
                <a:latin typeface="Lato"/>
                <a:ea typeface="PingFang SC"/>
              </a:rPr>
              <a:t> 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56 = 2 + 54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Use number bonds.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28 + 2 = 30</a:t>
            </a: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Make tens.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30 + 54 = 84</a:t>
            </a: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results.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1440000" y="3060000"/>
            <a:ext cx="2865600" cy="197352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7200000" y="3204000"/>
            <a:ext cx="2844000" cy="1296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3. What is the sum of 28 and 56?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Method 2:</a:t>
            </a:r>
            <a:r>
              <a:rPr b="0" lang="en-PH" sz="2400" spc="-1" strike="noStrike">
                <a:latin typeface="Lato"/>
                <a:ea typeface="PingFang SC"/>
              </a:rPr>
              <a:t> Add in tens and ones.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28 + 50 = 78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tens first.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78 + 6 = 84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Then add the ones by counting on.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So, 28 + 56 = 84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4500000" y="3204000"/>
            <a:ext cx="4860000" cy="864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109052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</a:rPr>
              <a:t> </a:t>
            </a:r>
            <a:r>
              <a:rPr b="1" lang="en-PH" sz="2400" spc="-1" strike="noStrike">
                <a:latin typeface="Lato"/>
              </a:rPr>
              <a:t>4. What is the sum of 40 and 30?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Method:</a:t>
            </a:r>
            <a:r>
              <a:rPr b="0" lang="en-PH" sz="2400" spc="-1" strike="noStrike">
                <a:latin typeface="Lato"/>
                <a:ea typeface="PingFang SC"/>
              </a:rPr>
              <a:t> Add the tens.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digits in the tens place.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4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0</a:t>
            </a:r>
            <a:r>
              <a:rPr b="0" lang="en-PH" sz="2400" spc="-1" strike="noStrike">
                <a:latin typeface="Lato"/>
                <a:ea typeface="PingFang SC"/>
              </a:rPr>
              <a:t> + 3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0</a:t>
            </a:r>
            <a:r>
              <a:rPr b="0" lang="en-PH" sz="2400" spc="-1" strike="noStrike">
                <a:latin typeface="Lato"/>
                <a:ea typeface="PingFang SC"/>
              </a:rPr>
              <a:t> = 4 tens + 3 tens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4 + 3 = 7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7 tens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10 has 1 zero.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7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0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c9211e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So we add 1 zero behind 7 to get 70.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336000" y="2412000"/>
            <a:ext cx="5184000" cy="1692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609480" y="1800000"/>
            <a:ext cx="10909800" cy="4311360"/>
          </a:xfrm>
          <a:prstGeom prst="rect">
            <a:avLst/>
          </a:prstGeom>
          <a:noFill/>
          <a:ln w="38160">
            <a:solidFill>
              <a:srgbClr val="6500ff"/>
            </a:solidFill>
            <a:prstDash val="sysDot"/>
            <a:round/>
          </a:ln>
        </p:spPr>
        <p:txBody>
          <a:bodyPr lIns="19080" rIns="19080" tIns="19080" bIns="1908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5. What is the sum of 400 and 300?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latin typeface="Lato"/>
                <a:ea typeface="PingFang SC"/>
              </a:rPr>
              <a:t> </a:t>
            </a:r>
            <a:r>
              <a:rPr b="1" lang="en-PH" sz="2400" spc="-1" strike="noStrike">
                <a:latin typeface="Lato"/>
                <a:ea typeface="PingFang SC"/>
              </a:rPr>
              <a:t>Method: </a:t>
            </a:r>
            <a:r>
              <a:rPr b="0" lang="en-PH" sz="2400" spc="-1" strike="noStrike">
                <a:latin typeface="Lato"/>
                <a:ea typeface="PingFang SC"/>
              </a:rPr>
              <a:t>Add the hundreds.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Add the digits in the hundreds place.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4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latin typeface="Lato"/>
                <a:ea typeface="PingFang SC"/>
              </a:rPr>
              <a:t> + 3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latin typeface="Lato"/>
                <a:ea typeface="PingFang SC"/>
              </a:rPr>
              <a:t> = 4 hundreds + 3 hundreds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4 + 3 = 7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7 hundreds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1" lang="en-PH" sz="2400" spc="-1" strike="noStrike">
                <a:latin typeface="Lato"/>
                <a:ea typeface="PingFang SC"/>
              </a:rPr>
              <a:t>100 has 2 zeros.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latin typeface="Lato"/>
                <a:ea typeface="PingFang SC"/>
              </a:rPr>
              <a:t> 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	</a:t>
            </a:r>
            <a:r>
              <a:rPr b="0" lang="en-PH" sz="2400" spc="-1" strike="noStrike">
                <a:latin typeface="Lato"/>
                <a:ea typeface="PingFang SC"/>
              </a:rPr>
              <a:t>   </a:t>
            </a:r>
            <a:r>
              <a:rPr b="0" lang="en-PH" sz="2400" spc="-1" strike="noStrike">
                <a:latin typeface="Lato"/>
                <a:ea typeface="PingFang SC"/>
              </a:rPr>
              <a:t>= 7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00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0" lang="en-PH" sz="2400" spc="-1" strike="noStrike">
                <a:solidFill>
                  <a:srgbClr val="ff0000"/>
                </a:solidFill>
                <a:latin typeface="Lato"/>
                <a:ea typeface="PingFang SC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So we add 2 zeros behind 7 to get 700.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5868000" y="2412000"/>
            <a:ext cx="5400000" cy="1692000"/>
          </a:xfrm>
          <a:prstGeom prst="rect">
            <a:avLst/>
          </a:prstGeom>
          <a:noFill/>
          <a:ln w="38160">
            <a:solidFill>
              <a:srgbClr val="004084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15187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2023-08-15T10:20:24Z</dcterms:modified>
  <cp:revision>6117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