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tabLst>
                <a:tab algn="l" pos="408240"/>
              </a:tabLst>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284000" y="2808000"/>
            <a:ext cx="7488360" cy="1076760"/>
          </a:xfrm>
          <a:prstGeom prst="rect">
            <a:avLst/>
          </a:prstGeom>
          <a:noFill/>
          <a:ln w="0">
            <a:noFill/>
          </a:ln>
        </p:spPr>
        <p:style>
          <a:lnRef idx="0"/>
          <a:fillRef idx="0"/>
          <a:effectRef idx="0"/>
          <a:fontRef idx="minor"/>
        </p:style>
        <p:txBody>
          <a:bodyPr lIns="90000" rIns="90000" tIns="45000" bIns="45000" anchor="t">
            <a:spAutoFit/>
          </a:bodyPr>
          <a:p>
            <a:pPr algn="ctr">
              <a:lnSpc>
                <a:spcPct val="90000"/>
              </a:lnSpc>
              <a:buNone/>
              <a:tabLst>
                <a:tab algn="l" pos="408240"/>
              </a:tabLst>
            </a:pPr>
            <a:r>
              <a:rPr b="1" lang="en-US" sz="3600" spc="-1" strike="noStrike">
                <a:solidFill>
                  <a:srgbClr val="ffffff"/>
                </a:solidFill>
                <a:latin typeface="Lato"/>
                <a:ea typeface="DejaVu Sans"/>
              </a:rPr>
              <a:t>Keeping the Digestive System Healthy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636840" y="939600"/>
            <a:ext cx="5842080" cy="53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E5îþ"/>
              </a:rPr>
              <a:t>Diseases that Affect the Digestive System</a:t>
            </a:r>
            <a:endParaRPr b="0" lang="en-PH" sz="1800" spc="-1" strike="noStrike">
              <a:latin typeface="Arial"/>
            </a:endParaRPr>
          </a:p>
        </p:txBody>
      </p:sp>
      <p:graphicFrame>
        <p:nvGraphicFramePr>
          <p:cNvPr id="126" name=""/>
          <p:cNvGraphicFramePr/>
          <p:nvPr/>
        </p:nvGraphicFramePr>
        <p:xfrm>
          <a:off x="703800" y="1335600"/>
          <a:ext cx="10995840" cy="4723560"/>
        </p:xfrm>
        <a:graphic>
          <a:graphicData uri="http://schemas.openxmlformats.org/drawingml/2006/table">
            <a:tbl>
              <a:tblPr/>
              <a:tblGrid>
                <a:gridCol w="4273200"/>
                <a:gridCol w="3055680"/>
                <a:gridCol w="3667320"/>
              </a:tblGrid>
              <a:tr h="407520">
                <a:tc>
                  <a:txBody>
                    <a:bodyPr lIns="90000" rIns="90000" anchor="t">
                      <a:noAutofit/>
                    </a:bodyPr>
                    <a:p>
                      <a:pPr>
                        <a:lnSpc>
                          <a:spcPct val="100000"/>
                        </a:lnSpc>
                        <a:buNone/>
                      </a:pPr>
                      <a:r>
                        <a:rPr b="1" i="1" lang="en-PH" sz="1800" spc="-1" strike="noStrike">
                          <a:latin typeface="Lato"/>
                        </a:rPr>
                        <a:t>Disease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i="1" lang="en-PH" sz="1800" spc="-1" strike="noStrike">
                          <a:latin typeface="Lato"/>
                        </a:rPr>
                        <a:t>Detection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1" i="1" lang="en-PH" sz="1800" spc="-1" strike="noStrike">
                          <a:latin typeface="Lato"/>
                        </a:rPr>
                        <a:t>Prevention and Treatment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332720">
                <a:tc>
                  <a:txBody>
                    <a:bodyPr lIns="90000" rIns="90000" anchor="t">
                      <a:noAutofit/>
                    </a:bodyPr>
                    <a:p>
                      <a:pPr>
                        <a:lnSpc>
                          <a:spcPct val="100000"/>
                        </a:lnSpc>
                        <a:buNone/>
                      </a:pPr>
                      <a:r>
                        <a:rPr b="1" lang="en-PH" sz="1800" spc="-1" strike="noStrike">
                          <a:latin typeface="Lato"/>
                        </a:rPr>
                        <a:t>Constipation</a:t>
                      </a:r>
                      <a:endParaRPr b="0" lang="en-PH" sz="1800" spc="-1" strike="noStrike">
                        <a:latin typeface="Arial"/>
                      </a:endParaRPr>
                    </a:p>
                    <a:p>
                      <a:pPr>
                        <a:lnSpc>
                          <a:spcPct val="100000"/>
                        </a:lnSpc>
                        <a:buNone/>
                      </a:pPr>
                      <a:r>
                        <a:rPr b="0" lang="en-PH" sz="1800" spc="-1" strike="noStrike">
                          <a:latin typeface="Lato"/>
                        </a:rPr>
                        <a:t>A condition characterized by difficult or hard passage of stool</a:t>
                      </a:r>
                      <a:endParaRPr b="0" lang="en-PH" sz="1800" spc="-1" strike="noStrike">
                        <a:latin typeface="Arial"/>
                      </a:endParaRPr>
                    </a:p>
                    <a:p>
                      <a:pPr>
                        <a:lnSpc>
                          <a:spcPct val="100000"/>
                        </a:lnSpc>
                        <a:buNone/>
                      </a:pPr>
                      <a:r>
                        <a:rPr b="0" lang="en-PH" sz="1800" spc="-1" strike="noStrike">
                          <a:latin typeface="Lato"/>
                        </a:rPr>
                        <a:t>or feces.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Strain in bowel movement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Increase consumption of high-fiber foods, regular exercise, and bowel movement; and laxative upon doctor’s advice.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629720">
                <a:tc>
                  <a:txBody>
                    <a:bodyPr lIns="90000" rIns="90000" anchor="t">
                      <a:noAutofit/>
                    </a:bodyPr>
                    <a:p>
                      <a:pPr>
                        <a:lnSpc>
                          <a:spcPct val="100000"/>
                        </a:lnSpc>
                        <a:buNone/>
                      </a:pPr>
                      <a:r>
                        <a:rPr b="1" lang="en-PH" sz="1800" spc="-1" strike="noStrike">
                          <a:latin typeface="Lato"/>
                        </a:rPr>
                        <a:t>Hemorrhoids</a:t>
                      </a:r>
                      <a:endParaRPr b="0" lang="en-PH" sz="1800" spc="-1" strike="noStrike">
                        <a:latin typeface="Arial"/>
                      </a:endParaRPr>
                    </a:p>
                    <a:p>
                      <a:pPr>
                        <a:lnSpc>
                          <a:spcPct val="100000"/>
                        </a:lnSpc>
                        <a:buNone/>
                      </a:pPr>
                      <a:r>
                        <a:rPr b="0" lang="en-PH" sz="1800" spc="-1" strike="noStrike">
                          <a:latin typeface="Lato"/>
                        </a:rPr>
                        <a:t>Presence of swollen blood</a:t>
                      </a:r>
                      <a:endParaRPr b="0" lang="en-PH" sz="1800" spc="-1" strike="noStrike">
                        <a:latin typeface="Arial"/>
                      </a:endParaRPr>
                    </a:p>
                    <a:p>
                      <a:pPr>
                        <a:lnSpc>
                          <a:spcPct val="100000"/>
                        </a:lnSpc>
                        <a:buNone/>
                      </a:pPr>
                      <a:r>
                        <a:rPr b="0" lang="en-PH" sz="1800" spc="-1" strike="noStrike">
                          <a:latin typeface="Lato"/>
                        </a:rPr>
                        <a:t>vessels in the anal canal</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Pain, itchiness, and presence of bright red blood after bowel movement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Use of hemorrhoid cream, use of</a:t>
                      </a:r>
                      <a:endParaRPr b="0" lang="en-PH" sz="1800" spc="-1" strike="noStrike">
                        <a:latin typeface="Arial"/>
                      </a:endParaRPr>
                    </a:p>
                    <a:p>
                      <a:pPr>
                        <a:lnSpc>
                          <a:spcPct val="100000"/>
                        </a:lnSpc>
                        <a:buNone/>
                      </a:pPr>
                      <a:r>
                        <a:rPr b="0" lang="en-PH" sz="1800" spc="-1" strike="noStrike">
                          <a:latin typeface="Lato"/>
                        </a:rPr>
                        <a:t>suppositories for constipation; and</a:t>
                      </a:r>
                      <a:endParaRPr b="0" lang="en-PH" sz="1800" spc="-1" strike="noStrike">
                        <a:latin typeface="Arial"/>
                      </a:endParaRPr>
                    </a:p>
                    <a:p>
                      <a:pPr>
                        <a:lnSpc>
                          <a:spcPct val="100000"/>
                        </a:lnSpc>
                        <a:buNone/>
                      </a:pPr>
                      <a:r>
                        <a:rPr b="0" lang="en-PH" sz="1800" spc="-1" strike="noStrike">
                          <a:latin typeface="Lato"/>
                        </a:rPr>
                        <a:t>increase high-fiber food in the diet</a:t>
                      </a:r>
                      <a:endParaRPr b="0" lang="en-PH" sz="1800" spc="-1" strike="noStrike">
                        <a:latin typeface="Arial"/>
                      </a:endParaRPr>
                    </a:p>
                    <a:p>
                      <a:pPr>
                        <a:lnSpc>
                          <a:spcPct val="100000"/>
                        </a:lnSpc>
                        <a:buNone/>
                      </a:pPr>
                      <a:r>
                        <a:rPr b="0" lang="en-PH" sz="1800" spc="-1" strike="noStrike">
                          <a:latin typeface="Lato"/>
                        </a:rPr>
                        <a:t>and drink plenty of water.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623600">
                <a:tc>
                  <a:txBody>
                    <a:bodyPr lIns="90000" rIns="90000" anchor="t">
                      <a:noAutofit/>
                    </a:bodyPr>
                    <a:p>
                      <a:pPr>
                        <a:lnSpc>
                          <a:spcPct val="100000"/>
                        </a:lnSpc>
                        <a:buNone/>
                      </a:pPr>
                      <a:r>
                        <a:rPr b="1" lang="en-PH" sz="1800" spc="-1" strike="noStrike">
                          <a:latin typeface="Lato"/>
                        </a:rPr>
                        <a:t>Acid reflux</a:t>
                      </a:r>
                      <a:endParaRPr b="0" lang="en-PH" sz="1800" spc="-1" strike="noStrike">
                        <a:latin typeface="Arial"/>
                      </a:endParaRPr>
                    </a:p>
                    <a:p>
                      <a:pPr>
                        <a:lnSpc>
                          <a:spcPct val="100000"/>
                        </a:lnSpc>
                        <a:buNone/>
                      </a:pPr>
                      <a:r>
                        <a:rPr b="0" lang="en-PH" sz="1800" spc="-1" strike="noStrike">
                          <a:latin typeface="Lato"/>
                        </a:rPr>
                        <a:t>A condition whereby acid</a:t>
                      </a:r>
                      <a:endParaRPr b="0" lang="en-PH" sz="1800" spc="-1" strike="noStrike">
                        <a:latin typeface="Arial"/>
                      </a:endParaRPr>
                    </a:p>
                    <a:p>
                      <a:pPr>
                        <a:lnSpc>
                          <a:spcPct val="100000"/>
                        </a:lnSpc>
                        <a:buNone/>
                      </a:pPr>
                      <a:r>
                        <a:rPr b="0" lang="en-PH" sz="1800" spc="-1" strike="noStrike">
                          <a:latin typeface="Lato"/>
                        </a:rPr>
                        <a:t>containing fluids move upward</a:t>
                      </a:r>
                      <a:endParaRPr b="0" lang="en-PH" sz="1800" spc="-1" strike="noStrike">
                        <a:latin typeface="Arial"/>
                      </a:endParaRPr>
                    </a:p>
                    <a:p>
                      <a:pPr>
                        <a:lnSpc>
                          <a:spcPct val="100000"/>
                        </a:lnSpc>
                        <a:buNone/>
                      </a:pPr>
                      <a:r>
                        <a:rPr b="0" lang="en-PH" sz="1800" spc="-1" strike="noStrike">
                          <a:latin typeface="Lato"/>
                        </a:rPr>
                        <a:t>the esophagus.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Burning feeling in the throat and</a:t>
                      </a:r>
                      <a:endParaRPr b="0" lang="en-PH" sz="1800" spc="-1" strike="noStrike">
                        <a:latin typeface="Arial"/>
                      </a:endParaRPr>
                    </a:p>
                    <a:p>
                      <a:pPr>
                        <a:lnSpc>
                          <a:spcPct val="100000"/>
                        </a:lnSpc>
                        <a:buNone/>
                      </a:pPr>
                      <a:r>
                        <a:rPr b="0" lang="en-PH" sz="1800" spc="-1" strike="noStrike">
                          <a:latin typeface="Lato"/>
                        </a:rPr>
                        <a:t>chest (heartburn)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Avoiding lying down just after eating or drinking, elevating your head when lying down; avoiding acidic foods and drinks; and taking antacid medicines.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27" name=""/>
          <p:cNvSpPr txBox="1"/>
          <p:nvPr/>
        </p:nvSpPr>
        <p:spPr>
          <a:xfrm>
            <a:off x="720000" y="16452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28" name=""/>
          <p:cNvGraphicFramePr/>
          <p:nvPr/>
        </p:nvGraphicFramePr>
        <p:xfrm>
          <a:off x="612360" y="1127520"/>
          <a:ext cx="11077920" cy="3970440"/>
        </p:xfrm>
        <a:graphic>
          <a:graphicData uri="http://schemas.openxmlformats.org/drawingml/2006/table">
            <a:tbl>
              <a:tblPr/>
              <a:tblGrid>
                <a:gridCol w="3921480"/>
                <a:gridCol w="3018960"/>
                <a:gridCol w="4137840"/>
              </a:tblGrid>
              <a:tr h="1223280">
                <a:tc>
                  <a:txBody>
                    <a:bodyPr lIns="90000" rIns="90000" anchor="t">
                      <a:noAutofit/>
                    </a:bodyPr>
                    <a:p>
                      <a:pPr>
                        <a:lnSpc>
                          <a:spcPct val="100000"/>
                        </a:lnSpc>
                        <a:buNone/>
                      </a:pPr>
                      <a:r>
                        <a:rPr b="1" lang="en-PH" sz="1800" spc="-1" strike="noStrike">
                          <a:latin typeface="Lato"/>
                        </a:rPr>
                        <a:t>Diarrhea</a:t>
                      </a:r>
                      <a:endParaRPr b="0" lang="en-PH" sz="1800" spc="-1" strike="noStrike">
                        <a:latin typeface="Arial"/>
                      </a:endParaRPr>
                    </a:p>
                    <a:p>
                      <a:pPr>
                        <a:lnSpc>
                          <a:spcPct val="100000"/>
                        </a:lnSpc>
                        <a:buNone/>
                      </a:pPr>
                      <a:r>
                        <a:rPr b="0" lang="en-PH" sz="1800" spc="-1" strike="noStrike">
                          <a:latin typeface="Lato"/>
                        </a:rPr>
                        <a:t>Frequent loose bowel movement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Abdominal cramps, loose bowel happens three or more times a day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Drinking plenty of water and fluids</a:t>
                      </a:r>
                      <a:endParaRPr b="0" lang="en-PH" sz="1800" spc="-1" strike="noStrike">
                        <a:latin typeface="Arial"/>
                      </a:endParaRPr>
                    </a:p>
                    <a:p>
                      <a:pPr>
                        <a:lnSpc>
                          <a:spcPct val="100000"/>
                        </a:lnSpc>
                        <a:buNone/>
                      </a:pPr>
                      <a:r>
                        <a:rPr b="0" lang="en-PH" sz="1800" spc="-1" strike="noStrike">
                          <a:latin typeface="Lato"/>
                        </a:rPr>
                        <a:t>that contain salts (sports’ drink);</a:t>
                      </a:r>
                      <a:endParaRPr b="0" lang="en-PH" sz="1800" spc="-1" strike="noStrike">
                        <a:latin typeface="Arial"/>
                      </a:endParaRPr>
                    </a:p>
                    <a:p>
                      <a:pPr>
                        <a:lnSpc>
                          <a:spcPct val="100000"/>
                        </a:lnSpc>
                        <a:buNone/>
                      </a:pPr>
                      <a:r>
                        <a:rPr b="0" lang="en-PH" sz="1800" spc="-1" strike="noStrike">
                          <a:latin typeface="Lato"/>
                        </a:rPr>
                        <a:t>avoiding consumption of dairy</a:t>
                      </a:r>
                      <a:endParaRPr b="0" lang="en-PH" sz="1800" spc="-1" strike="noStrike">
                        <a:latin typeface="Arial"/>
                      </a:endParaRPr>
                    </a:p>
                    <a:p>
                      <a:pPr>
                        <a:lnSpc>
                          <a:spcPct val="100000"/>
                        </a:lnSpc>
                        <a:buNone/>
                      </a:pPr>
                      <a:r>
                        <a:rPr b="0" lang="en-PH" sz="1800" spc="-1" strike="noStrike">
                          <a:latin typeface="Lato"/>
                        </a:rPr>
                        <a:t>products and juices; and intake of</a:t>
                      </a:r>
                      <a:endParaRPr b="0" lang="en-PH" sz="1800" spc="-1" strike="noStrike">
                        <a:latin typeface="Arial"/>
                      </a:endParaRPr>
                    </a:p>
                    <a:p>
                      <a:pPr>
                        <a:lnSpc>
                          <a:spcPct val="100000"/>
                        </a:lnSpc>
                        <a:buNone/>
                      </a:pPr>
                      <a:r>
                        <a:rPr b="0" lang="en-PH" sz="1800" spc="-1" strike="noStrike">
                          <a:latin typeface="Lato"/>
                        </a:rPr>
                        <a:t>antidiarrheal medications.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629720">
                <a:tc>
                  <a:txBody>
                    <a:bodyPr lIns="90000" rIns="90000" anchor="t">
                      <a:noAutofit/>
                    </a:bodyPr>
                    <a:p>
                      <a:pPr>
                        <a:lnSpc>
                          <a:spcPct val="100000"/>
                        </a:lnSpc>
                        <a:buNone/>
                      </a:pPr>
                      <a:r>
                        <a:rPr b="1" lang="en-PH" sz="1800" spc="-1" strike="noStrike">
                          <a:latin typeface="Lato"/>
                        </a:rPr>
                        <a:t>Peptic ulcer</a:t>
                      </a:r>
                      <a:endParaRPr b="0" lang="en-PH" sz="1800" spc="-1" strike="noStrike">
                        <a:latin typeface="Arial"/>
                      </a:endParaRPr>
                    </a:p>
                    <a:p>
                      <a:pPr>
                        <a:lnSpc>
                          <a:spcPct val="100000"/>
                        </a:lnSpc>
                        <a:buNone/>
                      </a:pPr>
                      <a:r>
                        <a:rPr b="0" lang="en-PH" sz="1800" spc="-1" strike="noStrike">
                          <a:latin typeface="Lato"/>
                        </a:rPr>
                        <a:t>A condition whereby sores or</a:t>
                      </a:r>
                      <a:endParaRPr b="0" lang="en-PH" sz="1800" spc="-1" strike="noStrike">
                        <a:latin typeface="Arial"/>
                      </a:endParaRPr>
                    </a:p>
                    <a:p>
                      <a:pPr>
                        <a:lnSpc>
                          <a:spcPct val="100000"/>
                        </a:lnSpc>
                        <a:buNone/>
                      </a:pPr>
                      <a:r>
                        <a:rPr b="0" lang="en-PH" sz="1800" spc="-1" strike="noStrike">
                          <a:latin typeface="Lato"/>
                        </a:rPr>
                        <a:t>lesions form in the lining of the</a:t>
                      </a:r>
                      <a:endParaRPr b="0" lang="en-PH" sz="1800" spc="-1" strike="noStrike">
                        <a:latin typeface="Arial"/>
                      </a:endParaRPr>
                    </a:p>
                    <a:p>
                      <a:pPr>
                        <a:lnSpc>
                          <a:spcPct val="100000"/>
                        </a:lnSpc>
                        <a:buNone/>
                      </a:pPr>
                      <a:r>
                        <a:rPr b="0" lang="en-PH" sz="1800" spc="-1" strike="noStrike">
                          <a:latin typeface="Lato"/>
                        </a:rPr>
                        <a:t>stomach or the duodenum due to</a:t>
                      </a:r>
                      <a:endParaRPr b="0" lang="en-PH" sz="1800" spc="-1" strike="noStrike">
                        <a:latin typeface="Arial"/>
                      </a:endParaRPr>
                    </a:p>
                    <a:p>
                      <a:pPr>
                        <a:lnSpc>
                          <a:spcPct val="100000"/>
                        </a:lnSpc>
                        <a:buNone/>
                      </a:pPr>
                      <a:r>
                        <a:rPr b="0" lang="en-PH" sz="1800" spc="-1" strike="noStrike">
                          <a:latin typeface="Lato"/>
                        </a:rPr>
                        <a:t>bacterial infection.</a:t>
                      </a:r>
                      <a:endParaRPr b="0" lang="en-PH" sz="1800" spc="-1" strike="noStrike">
                        <a:latin typeface="Arial"/>
                      </a:endParaRPr>
                    </a:p>
                    <a:p>
                      <a:pPr>
                        <a:lnSpc>
                          <a:spcPct val="100000"/>
                        </a:lnSpc>
                        <a:buNone/>
                      </a:pP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Abdominal cramps and pain and internal bleeding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A long-term medication involving</a:t>
                      </a:r>
                      <a:endParaRPr b="0" lang="en-PH" sz="1800" spc="-1" strike="noStrike">
                        <a:latin typeface="Arial"/>
                      </a:endParaRPr>
                    </a:p>
                    <a:p>
                      <a:pPr>
                        <a:lnSpc>
                          <a:spcPct val="100000"/>
                        </a:lnSpc>
                        <a:buNone/>
                      </a:pPr>
                      <a:r>
                        <a:rPr b="0" lang="en-PH" sz="1800" spc="-1" strike="noStrike">
                          <a:latin typeface="Lato"/>
                        </a:rPr>
                        <a:t>antibiotics; and surgery (laparoscopic repair) in worst or advanced cases.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117800">
                <a:tc>
                  <a:txBody>
                    <a:bodyPr lIns="90000" rIns="90000" anchor="t">
                      <a:noAutofit/>
                    </a:bodyPr>
                    <a:p>
                      <a:pPr>
                        <a:lnSpc>
                          <a:spcPct val="100000"/>
                        </a:lnSpc>
                        <a:buNone/>
                      </a:pPr>
                      <a:r>
                        <a:rPr b="1" lang="en-PH" sz="1800" spc="-1" strike="noStrike">
                          <a:latin typeface="Lato"/>
                        </a:rPr>
                        <a:t>Stomach flu or gastroenteritis</a:t>
                      </a:r>
                      <a:endParaRPr b="0" lang="en-PH" sz="1800" spc="-1" strike="noStrike">
                        <a:latin typeface="Arial"/>
                      </a:endParaRPr>
                    </a:p>
                    <a:p>
                      <a:pPr>
                        <a:lnSpc>
                          <a:spcPct val="100000"/>
                        </a:lnSpc>
                        <a:buNone/>
                      </a:pPr>
                      <a:r>
                        <a:rPr b="0" lang="en-PH" sz="1800" spc="-1" strike="noStrike">
                          <a:latin typeface="Lato"/>
                        </a:rPr>
                        <a:t>An infection of the stomach and</a:t>
                      </a:r>
                      <a:endParaRPr b="0" lang="en-PH" sz="1800" spc="-1" strike="noStrike">
                        <a:latin typeface="Arial"/>
                      </a:endParaRPr>
                    </a:p>
                    <a:p>
                      <a:pPr>
                        <a:lnSpc>
                          <a:spcPct val="100000"/>
                        </a:lnSpc>
                        <a:buNone/>
                      </a:pPr>
                      <a:r>
                        <a:rPr b="0" lang="en-PH" sz="1800" spc="-1" strike="noStrike">
                          <a:latin typeface="Lato"/>
                        </a:rPr>
                        <a:t>upper part of the small intestine.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Common symptoms are</a:t>
                      </a:r>
                      <a:endParaRPr b="0" lang="en-PH" sz="1800" spc="-1" strike="noStrike">
                        <a:latin typeface="Arial"/>
                      </a:endParaRPr>
                    </a:p>
                    <a:p>
                      <a:pPr>
                        <a:lnSpc>
                          <a:spcPct val="100000"/>
                        </a:lnSpc>
                        <a:buNone/>
                      </a:pPr>
                      <a:r>
                        <a:rPr b="0" lang="en-PH" sz="1800" spc="-1" strike="noStrike">
                          <a:latin typeface="Lato"/>
                        </a:rPr>
                        <a:t>diarrhea, vomiting, stomach pain and cramps.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latin typeface="Lato"/>
                        </a:rPr>
                        <a:t>Drinking plenty of water and</a:t>
                      </a:r>
                      <a:endParaRPr b="0" lang="en-PH" sz="1800" spc="-1" strike="noStrike">
                        <a:latin typeface="Arial"/>
                      </a:endParaRPr>
                    </a:p>
                    <a:p>
                      <a:pPr>
                        <a:lnSpc>
                          <a:spcPct val="100000"/>
                        </a:lnSpc>
                        <a:buNone/>
                      </a:pPr>
                      <a:r>
                        <a:rPr b="0" lang="en-PH" sz="1800" spc="-1" strike="noStrike">
                          <a:latin typeface="Lato"/>
                        </a:rPr>
                        <a:t>electrolytes (to avoid dehydration).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29" name=""/>
          <p:cNvSpPr txBox="1"/>
          <p:nvPr/>
        </p:nvSpPr>
        <p:spPr>
          <a:xfrm>
            <a:off x="720360" y="16488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20000" y="1116000"/>
            <a:ext cx="4858920" cy="431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The Components of a Healthy Diet</a:t>
            </a:r>
            <a:endParaRPr b="0" lang="en-PH" sz="1800" spc="-1" strike="noStrike">
              <a:latin typeface="Arial"/>
            </a:endParaRPr>
          </a:p>
        </p:txBody>
      </p:sp>
      <p:sp>
        <p:nvSpPr>
          <p:cNvPr id="131" name=""/>
          <p:cNvSpPr/>
          <p:nvPr/>
        </p:nvSpPr>
        <p:spPr>
          <a:xfrm>
            <a:off x="720000" y="1613520"/>
            <a:ext cx="10798920" cy="1661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different food groups: carbohydrates, protein, and fats are organic molecules, which the body needs in large quantities to maintain itself. These molecules can be obtained simply from foods.</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Carbohydrates are needed by the body as energy sources. Fats and Oils are concentrated sources of energy and are needed for growth, insulation, and absorption of some nutrients. Proteins build new cells (growth) and repair damaged tissues.</a:t>
            </a:r>
            <a:endParaRPr b="0" lang="en-PH" sz="1800" spc="-1" strike="noStrike">
              <a:latin typeface="Arial"/>
            </a:endParaRPr>
          </a:p>
        </p:txBody>
      </p:sp>
      <p:sp>
        <p:nvSpPr>
          <p:cNvPr id="132" name=""/>
          <p:cNvSpPr/>
          <p:nvPr/>
        </p:nvSpPr>
        <p:spPr>
          <a:xfrm>
            <a:off x="720000" y="3110040"/>
            <a:ext cx="10978920" cy="323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Apart from the aforementioned energy-yielding food groups, there are other nutrients that are needed by the body in </a:t>
            </a:r>
            <a:r>
              <a:rPr b="1" lang="en-PH" sz="1800" spc="-1" strike="noStrike">
                <a:solidFill>
                  <a:srgbClr val="000000"/>
                </a:solidFill>
                <a:latin typeface="Lato"/>
                <a:ea typeface="DejaVu Sans"/>
              </a:rPr>
              <a:t>large quantities</a:t>
            </a:r>
            <a:r>
              <a:rPr b="0" lang="en-PH" sz="1800" spc="-1" strike="noStrike">
                <a:solidFill>
                  <a:srgbClr val="000000"/>
                </a:solidFill>
                <a:latin typeface="Lato"/>
                <a:ea typeface="DejaVu Sans"/>
              </a:rPr>
              <a:t> (macronutrients) or in </a:t>
            </a:r>
            <a:r>
              <a:rPr b="1" lang="en-PH" sz="1800" spc="-1" strike="noStrike">
                <a:solidFill>
                  <a:srgbClr val="000000"/>
                </a:solidFill>
                <a:latin typeface="Lato"/>
                <a:ea typeface="DejaVu Sans"/>
              </a:rPr>
              <a:t>small quantities</a:t>
            </a:r>
            <a:r>
              <a:rPr b="0" lang="en-PH" sz="1800" spc="-1" strike="noStrike">
                <a:solidFill>
                  <a:srgbClr val="000000"/>
                </a:solidFill>
                <a:latin typeface="Lato"/>
                <a:ea typeface="DejaVu Sans"/>
              </a:rPr>
              <a:t> (micronutrients).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They are as follows:</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Vitamins</a:t>
            </a:r>
            <a:r>
              <a:rPr b="0" lang="en-PH" sz="1800" spc="-1" strike="noStrike">
                <a:solidFill>
                  <a:srgbClr val="000000"/>
                </a:solidFill>
                <a:latin typeface="Lato"/>
                <a:ea typeface="DejaVu Sans"/>
              </a:rPr>
              <a:t> are organic nutrients that are needed by the body in small quantities to promote growth and maintenance of health and life processes. </a:t>
            </a:r>
            <a:endParaRPr b="0" lang="en-PH" sz="1800" spc="-1" strike="noStrike">
              <a:latin typeface="Arial"/>
            </a:endParaRPr>
          </a:p>
          <a:p>
            <a:pPr algn="just">
              <a:lnSpc>
                <a:spcPct val="100000"/>
              </a:lnSpc>
              <a:buNone/>
            </a:pPr>
            <a:r>
              <a:rPr b="1" lang="en-PH" sz="1800" spc="-1" strike="noStrike">
                <a:solidFill>
                  <a:srgbClr val="000000"/>
                </a:solidFill>
                <a:latin typeface="Lato"/>
                <a:ea typeface="DejaVu Sans"/>
              </a:rPr>
              <a:t>Minerals</a:t>
            </a:r>
            <a:r>
              <a:rPr b="0" lang="en-PH" sz="1800" spc="-1" strike="noStrike">
                <a:solidFill>
                  <a:srgbClr val="000000"/>
                </a:solidFill>
                <a:latin typeface="Lato"/>
                <a:ea typeface="DejaVu Sans"/>
              </a:rPr>
              <a:t> are inorganic molecules or elements, which the body needs in large or small quantities. </a:t>
            </a: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of minerals needed in large quantities (macronutrients) are: calcium, potassium, phosphorus, sodium, sulphur, and potassium. </a:t>
            </a:r>
            <a:r>
              <a:rPr b="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 of minerals needed in small quantities (micronutrients) are: iron,iodine, copper, zinc, selenium, and cobalt. We get the right amount of minerals when we eat a balanced diet and a wide variety of foods.</a:t>
            </a:r>
            <a:endParaRPr b="0" lang="en-PH" sz="1800" spc="-1" strike="noStrike">
              <a:latin typeface="Arial"/>
            </a:endParaRPr>
          </a:p>
        </p:txBody>
      </p:sp>
      <p:sp>
        <p:nvSpPr>
          <p:cNvPr id="133" name=""/>
          <p:cNvSpPr txBox="1"/>
          <p:nvPr/>
        </p:nvSpPr>
        <p:spPr>
          <a:xfrm>
            <a:off x="720360" y="16488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20000" y="1512000"/>
            <a:ext cx="6838920" cy="509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E5îþ"/>
              </a:rPr>
              <a:t>Healthful Practices that Affect the Digestive System</a:t>
            </a:r>
            <a:endParaRPr b="0" lang="en-PH" sz="1800" spc="-1" strike="noStrike">
              <a:latin typeface="Arial"/>
            </a:endParaRPr>
          </a:p>
        </p:txBody>
      </p:sp>
      <p:sp>
        <p:nvSpPr>
          <p:cNvPr id="135" name=""/>
          <p:cNvSpPr/>
          <p:nvPr/>
        </p:nvSpPr>
        <p:spPr>
          <a:xfrm>
            <a:off x="606240" y="2016000"/>
            <a:ext cx="1097892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person’s capacity to eat well and derive optimum energy from foods is very much improved if the digestive system is healthy. There are several healthful practices that can be done to promote proper nutrition and overall wellness. Some of these are:</a:t>
            </a:r>
            <a:endParaRPr b="0" lang="en-PH" sz="1800" spc="-1" strike="noStrike">
              <a:latin typeface="Arial"/>
            </a:endParaRPr>
          </a:p>
        </p:txBody>
      </p:sp>
      <p:sp>
        <p:nvSpPr>
          <p:cNvPr id="136" name=""/>
          <p:cNvSpPr/>
          <p:nvPr/>
        </p:nvSpPr>
        <p:spPr>
          <a:xfrm>
            <a:off x="696240" y="3044880"/>
            <a:ext cx="10798920" cy="2540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 diet rich in raw food, such as vegetable salads, fruits, nuts, and vegetable and fruit juices should be part of our daily diet.</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Eat high-fiber foods. Fibers in food may be soluble or insoluble. Insoluble fibers (known as roughage) are not broken down in the digestive process. As they move along the digestive tract, they “sweep” the small and large intestines keeping them clean from debris. Insoluble fibers also facilitate fecal elimination. On the other hand, soluble fibers are water absorbent and can help prevent stools from being too watery.</a:t>
            </a:r>
            <a:endParaRPr b="0" lang="en-PH" sz="1800" spc="-1" strike="noStrike">
              <a:latin typeface="Arial"/>
            </a:endParaRPr>
          </a:p>
        </p:txBody>
      </p:sp>
      <p:sp>
        <p:nvSpPr>
          <p:cNvPr id="137" name=""/>
          <p:cNvSpPr txBox="1"/>
          <p:nvPr/>
        </p:nvSpPr>
        <p:spPr>
          <a:xfrm>
            <a:off x="720360" y="16488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606240" y="1584000"/>
            <a:ext cx="10978920" cy="4535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Be hydrated. The digestive process takes place in the presence of water. Drinking plenty of water can promote a healthy digestive process. Drinking warm water and hot liquids is also recommended.</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Eat food that are rich in protein. Protein is an essential part of a healthy diet. Plants like rice, corn, and wheat are sources of proteins, but some essential amino acids needed by the body can be obtained from eating meat.</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Include probiotics into your diet. Probiotics are nutritional supplements that contain live bacteria (Lactobacillus species) that are similar to the healthy bacteria naturally present in the large intestine.</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Eat meals on time. According to health experts, eating meals the same time each day promotes proper digestion of food.</a:t>
            </a:r>
            <a:endParaRPr b="0" lang="en-PH" sz="1800" spc="-1" strike="noStrike">
              <a:latin typeface="Arial"/>
            </a:endParaRPr>
          </a:p>
          <a:p>
            <a:pPr algn="just">
              <a:lnSpc>
                <a:spcPct val="100000"/>
              </a:lnSpc>
              <a:buNone/>
            </a:pPr>
            <a:endParaRPr b="0" lang="en-PH" sz="1800" spc="-1" strike="noStrike">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Exercise regularly. Brisk walking and short-distance biking increase breathing rates that can jump-start the digestive process. Exercise helps move food through the digestive system, lessening digestive discomfort.</a:t>
            </a:r>
            <a:endParaRPr b="0" lang="en-PH" sz="1800" spc="-1" strike="noStrike">
              <a:latin typeface="Arial"/>
            </a:endParaRPr>
          </a:p>
        </p:txBody>
      </p:sp>
      <p:sp>
        <p:nvSpPr>
          <p:cNvPr id="139" name=""/>
          <p:cNvSpPr txBox="1"/>
          <p:nvPr/>
        </p:nvSpPr>
        <p:spPr>
          <a:xfrm>
            <a:off x="720360" y="16488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721080" y="2556000"/>
            <a:ext cx="10977840" cy="3459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Read and understand each question.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How does your body make use of the nutrients? </a:t>
            </a:r>
            <a:r>
              <a:rPr b="0" lang="en-PH" sz="1800" spc="-1" strike="noStrike">
                <a:solidFill>
                  <a:srgbClr val="000000"/>
                </a:solidFill>
                <a:latin typeface="Times New Roman"/>
                <a:ea typeface="DejaVu Sans"/>
              </a:rPr>
              <a:t>_______________________________________________________________________________________</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What minerals (any three for each) are needed by the body in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large quantities? </a:t>
            </a:r>
            <a:r>
              <a:rPr b="0" lang="en-PH" sz="1800" spc="-1" strike="noStrike">
                <a:solidFill>
                  <a:srgbClr val="000000"/>
                </a:solidFill>
                <a:latin typeface="Lato"/>
                <a:ea typeface="DejaVu Sans"/>
              </a:rPr>
              <a:t>	</a:t>
            </a:r>
            <a:r>
              <a:rPr b="0" lang="en-PH" sz="1800" spc="-1" strike="noStrike">
                <a:solidFill>
                  <a:srgbClr val="000000"/>
                </a:solidFill>
                <a:latin typeface="Times New Roman"/>
                <a:ea typeface="DejaVu Sans"/>
              </a:rPr>
              <a:t>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b. small quantities?</a:t>
            </a:r>
            <a:r>
              <a:rPr b="0" lang="en-PH" sz="1800" spc="-1" strike="noStrike">
                <a:solidFill>
                  <a:srgbClr val="000000"/>
                </a:solidFill>
                <a:latin typeface="Lato"/>
                <a:ea typeface="PingFang SC"/>
              </a:rPr>
              <a:t>	</a:t>
            </a:r>
            <a:r>
              <a:rPr b="0" lang="en-PH" sz="1800" spc="-1" strike="noStrike">
                <a:solidFill>
                  <a:srgbClr val="000000"/>
                </a:solidFill>
                <a:latin typeface="Times New Roman"/>
                <a:ea typeface="DejaVu Sans"/>
              </a:rPr>
              <a:t>______________________________________________________________________</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3. What are some healthful practices that you can do to keep your digestive system healthy? </a:t>
            </a:r>
            <a:r>
              <a:rPr b="0" lang="en-PH" sz="1800" spc="-1" strike="noStrike">
                <a:solidFill>
                  <a:srgbClr val="000000"/>
                </a:solidFill>
                <a:latin typeface="Times New Roman"/>
                <a:ea typeface="DejaVu Sans"/>
              </a:rPr>
              <a:t>_______________________________________________________________________________________</a:t>
            </a:r>
            <a:endParaRPr b="0" lang="en-PH" sz="1800" spc="-1" strike="noStrike">
              <a:latin typeface="Arial"/>
            </a:endParaRPr>
          </a:p>
        </p:txBody>
      </p:sp>
      <p:sp>
        <p:nvSpPr>
          <p:cNvPr id="141" name=""/>
          <p:cNvSpPr/>
          <p:nvPr/>
        </p:nvSpPr>
        <p:spPr>
          <a:xfrm>
            <a:off x="720000" y="1799280"/>
            <a:ext cx="1619640" cy="53892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2200" spc="-1" strike="noStrike">
                <a:solidFill>
                  <a:srgbClr val="000000"/>
                </a:solidFill>
                <a:latin typeface="Lato"/>
                <a:ea typeface="DejaVu Sans"/>
              </a:rPr>
              <a:t>Activity:</a:t>
            </a:r>
            <a:endParaRPr b="0" lang="en-PH" sz="2200" spc="-1" strike="noStrike">
              <a:latin typeface="Arial"/>
            </a:endParaRPr>
          </a:p>
        </p:txBody>
      </p:sp>
      <p:sp>
        <p:nvSpPr>
          <p:cNvPr id="142" name=""/>
          <p:cNvSpPr txBox="1"/>
          <p:nvPr/>
        </p:nvSpPr>
        <p:spPr>
          <a:xfrm>
            <a:off x="720360" y="16488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20000" y="2700000"/>
            <a:ext cx="10798920" cy="287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1. Carbohydrates are needed by the body as energy sources. Fats and oils are concentrated sources of energy and are used as a reserve source of energy. Proteins build new cells (growth) and repair damaged tissues. Vitamins and minerals promote growth and maintenance of health and life processes.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Calcium, potassium, phosphorus, sodium, sulphur, and potassium.</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Iron, iodine, copper, zinc, selenium, and cobalt.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Answers may vary. Sample Answer: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Healthful practices, such as eating food rich in fibers, drinking a lot of water, and exercise, can help in   keeping my digestive system healthy.</a:t>
            </a:r>
            <a:endParaRPr b="0" lang="en-PH" sz="1800" spc="-1" strike="noStrike">
              <a:latin typeface="Arial"/>
            </a:endParaRPr>
          </a:p>
        </p:txBody>
      </p:sp>
      <p:sp>
        <p:nvSpPr>
          <p:cNvPr id="144" name=""/>
          <p:cNvSpPr/>
          <p:nvPr/>
        </p:nvSpPr>
        <p:spPr>
          <a:xfrm>
            <a:off x="720000" y="1799280"/>
            <a:ext cx="2158920" cy="538920"/>
          </a:xfrm>
          <a:prstGeom prst="rect">
            <a:avLst/>
          </a:prstGeom>
          <a:noFill/>
          <a:ln w="38160">
            <a:solidFill>
              <a:srgbClr val="3465a4"/>
            </a:solidFill>
            <a:prstDash val="sysDash"/>
            <a:round/>
          </a:ln>
        </p:spPr>
        <p:style>
          <a:lnRef idx="0"/>
          <a:fillRef idx="0"/>
          <a:effectRef idx="0"/>
          <a:fontRef idx="minor"/>
        </p:style>
        <p:txBody>
          <a:bodyPr lIns="109080" rIns="109080" tIns="64080" bIns="64080" anchor="t">
            <a:noAutofit/>
          </a:bodyPr>
          <a:p>
            <a:pPr algn="ctr">
              <a:lnSpc>
                <a:spcPct val="100000"/>
              </a:lnSpc>
              <a:buNone/>
            </a:pPr>
            <a:r>
              <a:rPr b="1" lang="en-PH" sz="2200" spc="-1" strike="noStrike">
                <a:solidFill>
                  <a:srgbClr val="000000"/>
                </a:solidFill>
                <a:latin typeface="Lato"/>
                <a:ea typeface="DejaVu Sans"/>
              </a:rPr>
              <a:t>Answer key:</a:t>
            </a:r>
            <a:endParaRPr b="0" lang="en-PH" sz="2200" spc="-1" strike="noStrike">
              <a:latin typeface="Arial"/>
            </a:endParaRPr>
          </a:p>
        </p:txBody>
      </p:sp>
      <p:sp>
        <p:nvSpPr>
          <p:cNvPr id="145" name=""/>
          <p:cNvSpPr txBox="1"/>
          <p:nvPr/>
        </p:nvSpPr>
        <p:spPr>
          <a:xfrm>
            <a:off x="720360" y="164880"/>
            <a:ext cx="9777240" cy="735480"/>
          </a:xfrm>
          <a:prstGeom prst="rect">
            <a:avLst/>
          </a:prstGeom>
          <a:noFill/>
          <a:ln w="0">
            <a:noFill/>
          </a:ln>
        </p:spPr>
        <p:txBody>
          <a:bodyPr lIns="90000" rIns="90000" tIns="45000" bIns="45000" anchor="t">
            <a:noAutofit/>
          </a:bodyPr>
          <a:p>
            <a:r>
              <a:rPr b="1" lang="en-US" sz="3600" spc="-1" strike="noStrike">
                <a:solidFill>
                  <a:srgbClr val="000000"/>
                </a:solidFill>
                <a:latin typeface="Lato"/>
                <a:ea typeface="DejaVu Sans"/>
              </a:rPr>
              <a:t>Keeping the Digestive System Healthy</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2023-08-09T14:47:26Z</dcterms:modified>
  <cp:revision>118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8</vt:r8>
  </property>
</Properties>
</file>