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360" cy="684324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4240" cy="2784240"/>
          </a:xfrm>
          <a:prstGeom prst="rect">
            <a:avLst/>
          </a:prstGeom>
          <a:ln w="0">
            <a:noFill/>
          </a:ln>
        </p:spPr>
      </p:pic>
      <p:sp>
        <p:nvSpPr>
          <p:cNvPr id="2" name="Rectangle 5"/>
          <p:cNvSpPr/>
          <p:nvPr/>
        </p:nvSpPr>
        <p:spPr>
          <a:xfrm>
            <a:off x="3487320" y="1475280"/>
            <a:ext cx="8689680" cy="38476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9680" cy="36936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360" cy="620280"/>
          </a:xfrm>
          <a:prstGeom prst="rect">
            <a:avLst/>
          </a:prstGeom>
          <a:ln w="0">
            <a:noFill/>
          </a:ln>
        </p:spPr>
      </p:pic>
      <p:sp>
        <p:nvSpPr>
          <p:cNvPr id="43" name="Rectangle 7"/>
          <p:cNvSpPr/>
          <p:nvPr/>
        </p:nvSpPr>
        <p:spPr>
          <a:xfrm>
            <a:off x="10868760" y="0"/>
            <a:ext cx="955800" cy="95580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9880" cy="1019880"/>
          </a:xfrm>
          <a:prstGeom prst="rect">
            <a:avLst/>
          </a:prstGeom>
          <a:ln w="0">
            <a:noFill/>
          </a:ln>
        </p:spPr>
      </p:pic>
      <p:sp>
        <p:nvSpPr>
          <p:cNvPr id="45" name="TextBox 9"/>
          <p:cNvSpPr/>
          <p:nvPr/>
        </p:nvSpPr>
        <p:spPr>
          <a:xfrm>
            <a:off x="185400" y="6362280"/>
            <a:ext cx="467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1680" cy="33699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808000"/>
            <a:ext cx="808560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Language Communication for Better Understanding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4"/>
          <p:cNvSpPr/>
          <p:nvPr/>
        </p:nvSpPr>
        <p:spPr>
          <a:xfrm>
            <a:off x="-2942640" y="0"/>
            <a:ext cx="10500840" cy="23306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26" name=""/>
          <p:cNvSpPr/>
          <p:nvPr/>
        </p:nvSpPr>
        <p:spPr>
          <a:xfrm>
            <a:off x="281520" y="252000"/>
            <a:ext cx="10617480" cy="732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Language Communication for Better Understanding</a:t>
            </a:r>
            <a:endParaRPr b="0" lang="en-PH" sz="3600" spc="-1" strike="noStrike">
              <a:latin typeface="Arial"/>
            </a:endParaRPr>
          </a:p>
        </p:txBody>
      </p:sp>
      <p:sp>
        <p:nvSpPr>
          <p:cNvPr id="127" name=""/>
          <p:cNvSpPr/>
          <p:nvPr/>
        </p:nvSpPr>
        <p:spPr>
          <a:xfrm>
            <a:off x="468000" y="2177640"/>
            <a:ext cx="11229840" cy="4041720"/>
          </a:xfrm>
          <a:prstGeom prst="rect">
            <a:avLst/>
          </a:prstGeom>
          <a:noFill/>
          <a:ln w="0">
            <a:noFill/>
          </a:ln>
        </p:spPr>
        <p:style>
          <a:lnRef idx="0"/>
          <a:fillRef idx="0"/>
          <a:effectRef idx="0"/>
          <a:fontRef idx="minor"/>
        </p:style>
      </p:sp>
      <p:sp>
        <p:nvSpPr>
          <p:cNvPr id="128" name=""/>
          <p:cNvSpPr/>
          <p:nvPr/>
        </p:nvSpPr>
        <p:spPr>
          <a:xfrm>
            <a:off x="3420000" y="1944000"/>
            <a:ext cx="5506560" cy="44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000" spc="-1" strike="noStrike">
                <a:solidFill>
                  <a:srgbClr val="000000"/>
                </a:solidFill>
                <a:latin typeface="Lato"/>
                <a:ea typeface="DejaVu Sans"/>
              </a:rPr>
              <a:t>Listening to Important Signal Points</a:t>
            </a:r>
            <a:endParaRPr b="0" lang="en-PH" sz="2000" spc="-1" strike="noStrike">
              <a:latin typeface="Arial"/>
            </a:endParaRPr>
          </a:p>
          <a:p>
            <a:pPr>
              <a:lnSpc>
                <a:spcPct val="100000"/>
              </a:lnSpc>
              <a:buNone/>
            </a:pPr>
            <a:endParaRPr b="0" lang="en-PH" sz="2000" spc="-1" strike="noStrike">
              <a:latin typeface="Arial"/>
            </a:endParaRPr>
          </a:p>
        </p:txBody>
      </p:sp>
      <p:sp>
        <p:nvSpPr>
          <p:cNvPr id="129" name=""/>
          <p:cNvSpPr/>
          <p:nvPr/>
        </p:nvSpPr>
        <p:spPr>
          <a:xfrm>
            <a:off x="720000" y="2376000"/>
            <a:ext cx="10977840" cy="363996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567"/>
              </a:spcBef>
              <a:spcAft>
                <a:spcPts val="567"/>
              </a:spcAft>
              <a:buNone/>
            </a:pPr>
            <a:r>
              <a:rPr b="1" lang="en-PH" sz="1800" spc="-1" strike="noStrike">
                <a:solidFill>
                  <a:srgbClr val="000000"/>
                </a:solidFill>
                <a:latin typeface="Lato"/>
                <a:ea typeface="DejaVu Sans"/>
              </a:rPr>
              <a:t>Volume -</a:t>
            </a:r>
            <a:r>
              <a:rPr b="0" lang="en-PH" sz="1800" spc="-1" strike="noStrike">
                <a:solidFill>
                  <a:srgbClr val="000000"/>
                </a:solidFill>
                <a:latin typeface="Lato"/>
                <a:ea typeface="DejaVu Sans"/>
              </a:rPr>
              <a:t> the loudness or softness of a sound perceived by the audience or listener. It can be used to express emotions like surprise, fear, or anger. A change in volume also indicates an exclamation mark, or a word or a group of words written in capital letters.</a:t>
            </a:r>
            <a:endParaRPr b="0" lang="en-PH" sz="1800" spc="-1" strike="noStrike">
              <a:latin typeface="Arial"/>
            </a:endParaRPr>
          </a:p>
          <a:p>
            <a:pPr>
              <a:lnSpc>
                <a:spcPct val="200000"/>
              </a:lnSpc>
              <a:spcBef>
                <a:spcPts val="567"/>
              </a:spcBef>
              <a:spcAft>
                <a:spcPts val="567"/>
              </a:spcAft>
              <a:buNone/>
            </a:pPr>
            <a:r>
              <a:rPr b="1" lang="en-PH" sz="1800" spc="-1" strike="noStrike">
                <a:solidFill>
                  <a:srgbClr val="000000"/>
                </a:solidFill>
                <a:latin typeface="Lato"/>
                <a:ea typeface="DejaVu Sans"/>
              </a:rPr>
              <a:t>Projection</a:t>
            </a:r>
            <a:r>
              <a:rPr b="0" lang="en-PH" sz="1800" spc="-1" strike="noStrike">
                <a:solidFill>
                  <a:srgbClr val="000000"/>
                </a:solidFill>
                <a:latin typeface="Lato"/>
                <a:ea typeface="DejaVu Sans"/>
              </a:rPr>
              <a:t> - the strength of the speaking or singing voice. A well-projected voice is clear and loud enough. Good projection is the basis of the good volume. Projection depends on proper breathing and observing phrase boundaries so that one will not run out of breath.</a:t>
            </a:r>
            <a:endParaRPr b="0" lang="en-PH" sz="1800" spc="-1" strike="noStrike">
              <a:latin typeface="Arial"/>
            </a:endParaRPr>
          </a:p>
          <a:p>
            <a:pPr>
              <a:lnSpc>
                <a:spcPct val="200000"/>
              </a:lnSpc>
              <a:spcBef>
                <a:spcPts val="567"/>
              </a:spcBef>
              <a:spcAft>
                <a:spcPts val="567"/>
              </a:spcAft>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6"/>
          <p:cNvSpPr/>
          <p:nvPr/>
        </p:nvSpPr>
        <p:spPr>
          <a:xfrm>
            <a:off x="-2942640" y="0"/>
            <a:ext cx="10500840" cy="23306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31" name=""/>
          <p:cNvSpPr/>
          <p:nvPr/>
        </p:nvSpPr>
        <p:spPr>
          <a:xfrm>
            <a:off x="281520" y="252000"/>
            <a:ext cx="10617480" cy="732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Language Communication for Better Understanding</a:t>
            </a:r>
            <a:endParaRPr b="0" lang="en-PH" sz="3600" spc="-1" strike="noStrike">
              <a:latin typeface="Arial"/>
            </a:endParaRPr>
          </a:p>
        </p:txBody>
      </p:sp>
      <p:sp>
        <p:nvSpPr>
          <p:cNvPr id="132" name=""/>
          <p:cNvSpPr/>
          <p:nvPr/>
        </p:nvSpPr>
        <p:spPr>
          <a:xfrm>
            <a:off x="468000" y="2177640"/>
            <a:ext cx="11229840" cy="4041720"/>
          </a:xfrm>
          <a:prstGeom prst="rect">
            <a:avLst/>
          </a:prstGeom>
          <a:noFill/>
          <a:ln w="0">
            <a:noFill/>
          </a:ln>
        </p:spPr>
        <p:style>
          <a:lnRef idx="0"/>
          <a:fillRef idx="0"/>
          <a:effectRef idx="0"/>
          <a:fontRef idx="minor"/>
        </p:style>
      </p:sp>
      <p:sp>
        <p:nvSpPr>
          <p:cNvPr id="133" name=""/>
          <p:cNvSpPr/>
          <p:nvPr/>
        </p:nvSpPr>
        <p:spPr>
          <a:xfrm>
            <a:off x="3420000" y="1764000"/>
            <a:ext cx="5506560" cy="44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000" spc="-1" strike="noStrike">
                <a:solidFill>
                  <a:srgbClr val="000000"/>
                </a:solidFill>
                <a:latin typeface="Lato"/>
                <a:ea typeface="DejaVu Sans"/>
              </a:rPr>
              <a:t>Listening to Important Signal Points</a:t>
            </a:r>
            <a:endParaRPr b="0" lang="en-PH" sz="2000" spc="-1" strike="noStrike">
              <a:latin typeface="Arial"/>
            </a:endParaRPr>
          </a:p>
          <a:p>
            <a:pPr>
              <a:lnSpc>
                <a:spcPct val="100000"/>
              </a:lnSpc>
              <a:buNone/>
            </a:pPr>
            <a:endParaRPr b="0" lang="en-PH" sz="2000" spc="-1" strike="noStrike">
              <a:latin typeface="Arial"/>
            </a:endParaRPr>
          </a:p>
        </p:txBody>
      </p:sp>
      <p:sp>
        <p:nvSpPr>
          <p:cNvPr id="134" name=""/>
          <p:cNvSpPr/>
          <p:nvPr/>
        </p:nvSpPr>
        <p:spPr>
          <a:xfrm>
            <a:off x="720000" y="2232000"/>
            <a:ext cx="10977840" cy="378396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567"/>
              </a:spcBef>
              <a:spcAft>
                <a:spcPts val="567"/>
              </a:spcAft>
              <a:buNone/>
            </a:pPr>
            <a:r>
              <a:rPr b="1" lang="en-PH" sz="1800" spc="-1" strike="noStrike">
                <a:solidFill>
                  <a:srgbClr val="000000"/>
                </a:solidFill>
                <a:latin typeface="Lato"/>
                <a:ea typeface="DejaVu Sans"/>
              </a:rPr>
              <a:t>Pitch</a:t>
            </a:r>
            <a:r>
              <a:rPr b="0" lang="en-PH" sz="1800" spc="-1" strike="noStrike">
                <a:solidFill>
                  <a:srgbClr val="000000"/>
                </a:solidFill>
                <a:latin typeface="Lato"/>
                <a:ea typeface="DejaVu Sans"/>
              </a:rPr>
              <a:t> - the highness and lowness of voice. This can be used to express surprise, disappointment, boredom, desperation, or puzzlement. Pitch can also be used to emphasize important points, information, or questions in a speech.</a:t>
            </a:r>
            <a:endParaRPr b="0" lang="en-PH" sz="1800" spc="-1" strike="noStrike">
              <a:latin typeface="Arial"/>
            </a:endParaRPr>
          </a:p>
          <a:p>
            <a:pPr>
              <a:lnSpc>
                <a:spcPct val="200000"/>
              </a:lnSpc>
              <a:spcBef>
                <a:spcPts val="567"/>
              </a:spcBef>
              <a:spcAft>
                <a:spcPts val="567"/>
              </a:spcAft>
              <a:buNone/>
            </a:pPr>
            <a:r>
              <a:rPr b="1" lang="en-PH" sz="1800" spc="-1" strike="noStrike">
                <a:solidFill>
                  <a:srgbClr val="000000"/>
                </a:solidFill>
                <a:latin typeface="Lato"/>
                <a:ea typeface="DejaVu Sans"/>
              </a:rPr>
              <a:t>Stress</a:t>
            </a:r>
            <a:r>
              <a:rPr b="0" lang="en-PH" sz="1800" spc="-1" strike="noStrike">
                <a:solidFill>
                  <a:srgbClr val="000000"/>
                </a:solidFill>
                <a:latin typeface="Lato"/>
                <a:ea typeface="DejaVu Sans"/>
              </a:rPr>
              <a:t> - the prominence given to a word or syllable. This emphasizes a particular syllable in a word and can be used to differentiate parts of a sentence.</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Example: “conDUCT” (a verb) vs. “CONduct” (a noun)</a:t>
            </a:r>
            <a:endParaRPr b="0" lang="en-PH" sz="1800" spc="-1" strike="noStrike">
              <a:latin typeface="Arial"/>
            </a:endParaRPr>
          </a:p>
          <a:p>
            <a:pPr>
              <a:lnSpc>
                <a:spcPct val="200000"/>
              </a:lnSpc>
              <a:spcBef>
                <a:spcPts val="567"/>
              </a:spcBef>
              <a:spcAft>
                <a:spcPts val="567"/>
              </a:spcAft>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2"/>
          <p:cNvSpPr/>
          <p:nvPr/>
        </p:nvSpPr>
        <p:spPr>
          <a:xfrm>
            <a:off x="-2942640" y="0"/>
            <a:ext cx="10500840" cy="23306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36" name=""/>
          <p:cNvSpPr/>
          <p:nvPr/>
        </p:nvSpPr>
        <p:spPr>
          <a:xfrm>
            <a:off x="281520" y="252000"/>
            <a:ext cx="10617480" cy="732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Language Communication for Better Understanding</a:t>
            </a:r>
            <a:endParaRPr b="0" lang="en-PH" sz="3600" spc="-1" strike="noStrike">
              <a:latin typeface="Arial"/>
            </a:endParaRPr>
          </a:p>
        </p:txBody>
      </p:sp>
      <p:sp>
        <p:nvSpPr>
          <p:cNvPr id="137" name=""/>
          <p:cNvSpPr/>
          <p:nvPr/>
        </p:nvSpPr>
        <p:spPr>
          <a:xfrm>
            <a:off x="468000" y="2177640"/>
            <a:ext cx="11229840" cy="4041720"/>
          </a:xfrm>
          <a:prstGeom prst="rect">
            <a:avLst/>
          </a:prstGeom>
          <a:noFill/>
          <a:ln w="0">
            <a:noFill/>
          </a:ln>
        </p:spPr>
        <p:style>
          <a:lnRef idx="0"/>
          <a:fillRef idx="0"/>
          <a:effectRef idx="0"/>
          <a:fontRef idx="minor"/>
        </p:style>
      </p:sp>
      <p:sp>
        <p:nvSpPr>
          <p:cNvPr id="138" name=""/>
          <p:cNvSpPr/>
          <p:nvPr/>
        </p:nvSpPr>
        <p:spPr>
          <a:xfrm>
            <a:off x="3420000" y="1764000"/>
            <a:ext cx="5506560" cy="44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000" spc="-1" strike="noStrike">
                <a:solidFill>
                  <a:srgbClr val="000000"/>
                </a:solidFill>
                <a:latin typeface="Lato"/>
                <a:ea typeface="DejaVu Sans"/>
              </a:rPr>
              <a:t>Listening to Important Signal Points</a:t>
            </a:r>
            <a:endParaRPr b="0" lang="en-PH" sz="2000" spc="-1" strike="noStrike">
              <a:latin typeface="Arial"/>
            </a:endParaRPr>
          </a:p>
          <a:p>
            <a:pPr>
              <a:lnSpc>
                <a:spcPct val="100000"/>
              </a:lnSpc>
              <a:buNone/>
            </a:pPr>
            <a:endParaRPr b="0" lang="en-PH" sz="2000" spc="-1" strike="noStrike">
              <a:latin typeface="Arial"/>
            </a:endParaRPr>
          </a:p>
        </p:txBody>
      </p:sp>
      <p:sp>
        <p:nvSpPr>
          <p:cNvPr id="139" name=""/>
          <p:cNvSpPr/>
          <p:nvPr/>
        </p:nvSpPr>
        <p:spPr>
          <a:xfrm>
            <a:off x="720000" y="2124000"/>
            <a:ext cx="10977840" cy="349596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567"/>
              </a:spcBef>
              <a:spcAft>
                <a:spcPts val="567"/>
              </a:spcAft>
              <a:buNone/>
            </a:pPr>
            <a:r>
              <a:rPr b="1" lang="en-PH" sz="1800" spc="-1" strike="noStrike">
                <a:solidFill>
                  <a:srgbClr val="000000"/>
                </a:solidFill>
                <a:latin typeface="Lato"/>
                <a:ea typeface="DejaVu Sans"/>
              </a:rPr>
              <a:t>Intonation</a:t>
            </a:r>
            <a:r>
              <a:rPr b="0" lang="en-PH" sz="1800" spc="-1" strike="noStrike">
                <a:solidFill>
                  <a:srgbClr val="000000"/>
                </a:solidFill>
                <a:latin typeface="Lato"/>
                <a:ea typeface="DejaVu Sans"/>
              </a:rPr>
              <a:t> - the rise and fall in pitch of voice in speech. Using the right intonation will help you express your message effectively. In yes/no questions, the rising intonation is used. In statement, the falling intonation is used.</a:t>
            </a:r>
            <a:endParaRPr b="0" lang="en-PH" sz="1800" spc="-1" strike="noStrike">
              <a:latin typeface="Arial"/>
            </a:endParaRPr>
          </a:p>
          <a:p>
            <a:pPr>
              <a:lnSpc>
                <a:spcPct val="200000"/>
              </a:lnSpc>
              <a:spcBef>
                <a:spcPts val="567"/>
              </a:spcBef>
              <a:spcAft>
                <a:spcPts val="567"/>
              </a:spcAft>
              <a:buNone/>
            </a:pPr>
            <a:r>
              <a:rPr b="1" lang="en-PH" sz="1800" spc="-1" strike="noStrike">
                <a:solidFill>
                  <a:srgbClr val="000000"/>
                </a:solidFill>
                <a:latin typeface="Lato"/>
                <a:ea typeface="DejaVu Sans"/>
              </a:rPr>
              <a:t>Juncture</a:t>
            </a:r>
            <a:r>
              <a:rPr b="0" lang="en-PH" sz="1800" spc="-1" strike="noStrike">
                <a:solidFill>
                  <a:srgbClr val="000000"/>
                </a:solidFill>
                <a:latin typeface="Lato"/>
                <a:ea typeface="DejaVu Sans"/>
              </a:rPr>
              <a:t> – pausing or the blending of words in a sentence. This can be used to emphasize a word, phrase, or a crucial statement. Pausing allows listeners to take important words and concept in,as well as helps listeners remain focus on what a speaker is saying for longer periods of time. Pausing also indicates commas, semi-colons, colons, or periods in written material that is being read aloud.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9"/>
          <p:cNvSpPr/>
          <p:nvPr/>
        </p:nvSpPr>
        <p:spPr>
          <a:xfrm>
            <a:off x="-2942640" y="0"/>
            <a:ext cx="10500840" cy="23306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41" name=""/>
          <p:cNvSpPr/>
          <p:nvPr/>
        </p:nvSpPr>
        <p:spPr>
          <a:xfrm>
            <a:off x="281520" y="252000"/>
            <a:ext cx="10617480" cy="732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Language Communication for Better Understanding</a:t>
            </a:r>
            <a:endParaRPr b="0" lang="en-PH" sz="3600" spc="-1" strike="noStrike">
              <a:latin typeface="Arial"/>
            </a:endParaRPr>
          </a:p>
        </p:txBody>
      </p:sp>
      <p:sp>
        <p:nvSpPr>
          <p:cNvPr id="142" name=""/>
          <p:cNvSpPr/>
          <p:nvPr/>
        </p:nvSpPr>
        <p:spPr>
          <a:xfrm>
            <a:off x="468000" y="1637640"/>
            <a:ext cx="11050560" cy="311292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Context clues</a:t>
            </a:r>
            <a:r>
              <a:rPr b="0" lang="en-PH" sz="1800" spc="-1" strike="noStrike">
                <a:solidFill>
                  <a:srgbClr val="000000"/>
                </a:solidFill>
                <a:latin typeface="Lato"/>
                <a:ea typeface="DejaVu Sans"/>
              </a:rPr>
              <a:t> </a:t>
            </a:r>
            <a:r>
              <a:rPr b="0" lang="en-PH" sz="1800" spc="-1" strike="noStrike">
                <a:solidFill>
                  <a:srgbClr val="000000"/>
                </a:solidFill>
                <a:latin typeface="Lato"/>
                <a:ea typeface="Ð®§áþ"/>
              </a:rPr>
              <a:t>are words and phrases surrounding the unfamiliar word that offer hints about its meaning.</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Example: His hair was in a mess, his clothes are </a:t>
            </a:r>
            <a:r>
              <a:rPr b="1" lang="en-PH" sz="1800" spc="-1" strike="noStrike">
                <a:solidFill>
                  <a:srgbClr val="000000"/>
                </a:solidFill>
                <a:latin typeface="Lato"/>
                <a:ea typeface="DejaVu Sans"/>
              </a:rPr>
              <a:t>awry</a:t>
            </a:r>
            <a:r>
              <a:rPr b="0" lang="en-PH" sz="1800" spc="-1" strike="noStrike">
                <a:solidFill>
                  <a:srgbClr val="000000"/>
                </a:solidFill>
                <a:latin typeface="Lato"/>
                <a:ea typeface="DejaVu Sans"/>
              </a:rPr>
              <a:t>, and his hands were red and full</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of burns.</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word awry might be an unfamiliar word for some, but based on the clues given in the sentence, readers might understand the meaning through these phrases: hair was in a mess and his hands were red and full of burns.</a:t>
            </a:r>
            <a:endParaRPr b="0" lang="en-PH" sz="1800" spc="-1" strike="noStrike">
              <a:latin typeface="Arial"/>
            </a:endParaRPr>
          </a:p>
          <a:p>
            <a:pPr>
              <a:lnSpc>
                <a:spcPct val="200000"/>
              </a:lnSpc>
              <a:buNone/>
            </a:pPr>
            <a:r>
              <a:rPr b="0" lang="en-PH" sz="1800" spc="-1" strike="noStrike" u="heavy">
                <a:solidFill>
                  <a:srgbClr val="000000"/>
                </a:solidFill>
                <a:uFillTx/>
                <a:latin typeface="Lato"/>
                <a:ea typeface="DejaVu Sans"/>
              </a:rPr>
              <a:t>Awry means inclined or twisted.</a:t>
            </a:r>
            <a:endParaRPr b="0" lang="en-PH" sz="1800" spc="-1" strike="noStrike">
              <a:latin typeface="Arial"/>
            </a:endParaRPr>
          </a:p>
          <a:p>
            <a:pPr>
              <a:lnSpc>
                <a:spcPct val="200000"/>
              </a:lnSpc>
              <a:buNone/>
            </a:pPr>
            <a:endParaRPr b="0" lang="en-PH" sz="1800" spc="-1" strike="noStrike">
              <a:latin typeface="Arial"/>
            </a:endParaRPr>
          </a:p>
        </p:txBody>
      </p:sp>
      <p:sp>
        <p:nvSpPr>
          <p:cNvPr id="143" name=""/>
          <p:cNvSpPr/>
          <p:nvPr/>
        </p:nvSpPr>
        <p:spPr>
          <a:xfrm>
            <a:off x="3420000" y="1548000"/>
            <a:ext cx="5506560" cy="448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000" spc="-1" strike="noStrike">
                <a:solidFill>
                  <a:srgbClr val="000000"/>
                </a:solidFill>
                <a:latin typeface="Lato"/>
                <a:ea typeface="DejaVu Sans"/>
              </a:rPr>
              <a:t>Context Clues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8"/>
          <p:cNvSpPr/>
          <p:nvPr/>
        </p:nvSpPr>
        <p:spPr>
          <a:xfrm>
            <a:off x="-2942640" y="0"/>
            <a:ext cx="10500840" cy="23306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45" name=""/>
          <p:cNvSpPr/>
          <p:nvPr/>
        </p:nvSpPr>
        <p:spPr>
          <a:xfrm>
            <a:off x="281520" y="252000"/>
            <a:ext cx="10617480" cy="732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Language Communication for Better Understanding</a:t>
            </a:r>
            <a:endParaRPr b="0" lang="en-PH" sz="3600" spc="-1" strike="noStrike">
              <a:latin typeface="Arial"/>
            </a:endParaRPr>
          </a:p>
        </p:txBody>
      </p:sp>
      <p:sp>
        <p:nvSpPr>
          <p:cNvPr id="146" name=""/>
          <p:cNvSpPr/>
          <p:nvPr/>
        </p:nvSpPr>
        <p:spPr>
          <a:xfrm>
            <a:off x="468000" y="2285640"/>
            <a:ext cx="11229840" cy="4041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graphicFrame>
        <p:nvGraphicFramePr>
          <p:cNvPr id="147" name=""/>
          <p:cNvGraphicFramePr/>
          <p:nvPr/>
        </p:nvGraphicFramePr>
        <p:xfrm>
          <a:off x="864000" y="1895040"/>
          <a:ext cx="10510560" cy="3848400"/>
        </p:xfrm>
        <a:graphic>
          <a:graphicData uri="http://schemas.openxmlformats.org/drawingml/2006/table">
            <a:tbl>
              <a:tblPr/>
              <a:tblGrid>
                <a:gridCol w="5325840"/>
                <a:gridCol w="5185080"/>
              </a:tblGrid>
              <a:tr h="398160">
                <a:tc>
                  <a:txBody>
                    <a:bodyPr lIns="90000" rIns="90000" anchor="t">
                      <a:noAutofit/>
                    </a:bodyPr>
                    <a:p>
                      <a:pPr algn="ctr">
                        <a:lnSpc>
                          <a:spcPct val="100000"/>
                        </a:lnSpc>
                        <a:buNone/>
                      </a:pPr>
                      <a:r>
                        <a:rPr b="0" lang="en-PH" sz="1800" spc="-1" strike="noStrike">
                          <a:latin typeface="Lato"/>
                        </a:rPr>
                        <a:t>How to Improve Verbal Delivery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0" lang="en-PH" sz="1800" spc="-1" strike="noStrike">
                          <a:latin typeface="Lato"/>
                        </a:rPr>
                        <a:t>How to Improve Nonverbal Delivery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solidFill>
                      <a:srgbClr val="ffffff"/>
                    </a:solidFill>
                  </a:tcPr>
                </a:tc>
              </a:tr>
              <a:tr h="1500120">
                <a:tc>
                  <a:txBody>
                    <a:bodyPr lIns="90000" rIns="90000" anchor="t">
                      <a:noAutofit/>
                    </a:bodyPr>
                    <a:p>
                      <a:pPr>
                        <a:lnSpc>
                          <a:spcPct val="115000"/>
                        </a:lnSpc>
                        <a:buNone/>
                      </a:pPr>
                      <a:r>
                        <a:rPr b="0" lang="en-PH" sz="1800" spc="-1" strike="noStrike">
                          <a:latin typeface="Lato"/>
                        </a:rPr>
                        <a:t>1. Project your voice by speaking aloud so that</a:t>
                      </a:r>
                      <a:endParaRPr b="0" lang="en-PH" sz="1800" spc="-1" strike="noStrike">
                        <a:latin typeface="Arial"/>
                      </a:endParaRPr>
                    </a:p>
                    <a:p>
                      <a:pPr>
                        <a:lnSpc>
                          <a:spcPct val="115000"/>
                        </a:lnSpc>
                        <a:buNone/>
                      </a:pPr>
                      <a:r>
                        <a:rPr b="0" lang="en-PH" sz="1800" spc="-1" strike="noStrike">
                          <a:latin typeface="Lato"/>
                        </a:rPr>
                        <a:t>people at the back of the room can hear you.</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15000"/>
                        </a:lnSpc>
                        <a:buNone/>
                      </a:pPr>
                      <a:r>
                        <a:rPr b="0" lang="en-PH" sz="1800" spc="-1" strike="noStrike">
                          <a:latin typeface="Lato"/>
                        </a:rPr>
                        <a:t>1. Establish eye contact with individuals in your</a:t>
                      </a:r>
                      <a:endParaRPr b="0" lang="en-PH" sz="1800" spc="-1" strike="noStrike">
                        <a:latin typeface="Arial"/>
                      </a:endParaRPr>
                    </a:p>
                    <a:p>
                      <a:pPr>
                        <a:lnSpc>
                          <a:spcPct val="115000"/>
                        </a:lnSpc>
                        <a:buNone/>
                      </a:pPr>
                      <a:r>
                        <a:rPr b="0" lang="en-PH" sz="1800" spc="-1" strike="noStrike">
                          <a:latin typeface="Lato"/>
                        </a:rPr>
                        <a:t>audience as you speak. You can look at your</a:t>
                      </a:r>
                      <a:endParaRPr b="0" lang="en-PH" sz="1800" spc="-1" strike="noStrike">
                        <a:latin typeface="Arial"/>
                      </a:endParaRPr>
                    </a:p>
                    <a:p>
                      <a:pPr>
                        <a:lnSpc>
                          <a:spcPct val="115000"/>
                        </a:lnSpc>
                        <a:buNone/>
                      </a:pPr>
                      <a:r>
                        <a:rPr b="0" lang="en-PH" sz="1800" spc="-1" strike="noStrike">
                          <a:latin typeface="Lato"/>
                        </a:rPr>
                        <a:t>notes when you need them but try to look at your audience more often.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508400">
                <a:tc>
                  <a:txBody>
                    <a:bodyPr lIns="90000" rIns="90000" anchor="t">
                      <a:noAutofit/>
                    </a:bodyPr>
                    <a:p>
                      <a:pPr>
                        <a:lnSpc>
                          <a:spcPct val="115000"/>
                        </a:lnSpc>
                        <a:buNone/>
                      </a:pPr>
                      <a:r>
                        <a:rPr b="0" lang="en-PH" sz="1800" spc="-1" strike="noStrike">
                          <a:latin typeface="Lato"/>
                        </a:rPr>
                        <a:t>2. Speak at a comfortable pace.</a:t>
                      </a:r>
                      <a:endParaRPr b="0" lang="en-PH" sz="1800" spc="-1" strike="noStrike">
                        <a:latin typeface="Arial"/>
                      </a:endParaRPr>
                    </a:p>
                    <a:p>
                      <a:pPr>
                        <a:lnSpc>
                          <a:spcPct val="115000"/>
                        </a:lnSpc>
                        <a:buNone/>
                      </a:pPr>
                      <a:r>
                        <a:rPr b="0" lang="en-PH" sz="1800" spc="-1" strike="noStrike">
                          <a:latin typeface="Lato"/>
                        </a:rPr>
                        <a:t>a. Do not speak too fast or too slow.</a:t>
                      </a:r>
                      <a:endParaRPr b="0" lang="en-PH" sz="1800" spc="-1" strike="noStrike">
                        <a:latin typeface="Arial"/>
                      </a:endParaRPr>
                    </a:p>
                    <a:p>
                      <a:pPr>
                        <a:lnSpc>
                          <a:spcPct val="115000"/>
                        </a:lnSpc>
                        <a:buNone/>
                      </a:pPr>
                      <a:r>
                        <a:rPr b="0" lang="en-PH" sz="1800" spc="-1" strike="noStrike">
                          <a:latin typeface="Lato"/>
                        </a:rPr>
                        <a:t>b. Pause occasionally so that you can breathe</a:t>
                      </a:r>
                      <a:endParaRPr b="0" lang="en-PH" sz="1800" spc="-1" strike="noStrike">
                        <a:latin typeface="Arial"/>
                      </a:endParaRPr>
                    </a:p>
                    <a:p>
                      <a:pPr>
                        <a:lnSpc>
                          <a:spcPct val="115000"/>
                        </a:lnSpc>
                        <a:buNone/>
                      </a:pPr>
                      <a:r>
                        <a:rPr b="0" lang="en-PH" sz="1800" spc="-1" strike="noStrike">
                          <a:latin typeface="Lato"/>
                        </a:rPr>
                        <a:t>and your audience can understand your words.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15000"/>
                        </a:lnSpc>
                        <a:buNone/>
                      </a:pPr>
                      <a:r>
                        <a:rPr b="0" lang="en-PH" sz="1800" spc="-1" strike="noStrike">
                          <a:latin typeface="Lato"/>
                        </a:rPr>
                        <a:t>2. Be animated. Move around the stage as you</a:t>
                      </a:r>
                      <a:endParaRPr b="0" lang="en-PH" sz="1800" spc="-1" strike="noStrike">
                        <a:latin typeface="Arial"/>
                      </a:endParaRPr>
                    </a:p>
                    <a:p>
                      <a:pPr>
                        <a:lnSpc>
                          <a:spcPct val="115000"/>
                        </a:lnSpc>
                        <a:buNone/>
                      </a:pPr>
                      <a:r>
                        <a:rPr b="0" lang="en-PH" sz="1800" spc="-1" strike="noStrike">
                          <a:latin typeface="Lato"/>
                        </a:rPr>
                        <a:t>speak. This helps to control tension and makes the speech more interesting.</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42080">
                <a:tc>
                  <a:txBody>
                    <a:bodyPr lIns="90000" rIns="90000" anchor="t">
                      <a:noAutofit/>
                    </a:bodyPr>
                    <a:p>
                      <a:pPr>
                        <a:lnSpc>
                          <a:spcPct val="115000"/>
                        </a:lnSpc>
                        <a:buNone/>
                      </a:pPr>
                      <a:r>
                        <a:rPr b="0" lang="en-PH" sz="1800" spc="-1" strike="noStrike">
                          <a:latin typeface="Lato"/>
                        </a:rPr>
                        <a:t>3. Speak with clarity. Enunciate your words so that you do not mumble.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15000"/>
                        </a:lnSpc>
                        <a:buNone/>
                      </a:pPr>
                      <a:r>
                        <a:rPr b="0" lang="en-PH" sz="1800" spc="-1" strike="noStrike">
                          <a:latin typeface="Lato"/>
                        </a:rPr>
                        <a:t>3. Add emphasis to your speech by gesturing with your hands and arms.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48" name=""/>
          <p:cNvSpPr/>
          <p:nvPr/>
        </p:nvSpPr>
        <p:spPr>
          <a:xfrm>
            <a:off x="3492000" y="1476000"/>
            <a:ext cx="5506560" cy="448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1800" spc="-1" strike="noStrike">
                <a:solidFill>
                  <a:srgbClr val="000000"/>
                </a:solidFill>
                <a:latin typeface="Lato"/>
                <a:ea typeface="DejaVu Sans"/>
              </a:rPr>
              <a:t>The Correct Sound of English</a:t>
            </a:r>
            <a:endParaRPr b="0" lang="en-PH" sz="1800" spc="-1" strike="noStrike">
              <a:latin typeface="Arial"/>
            </a:endParaRPr>
          </a:p>
          <a:p>
            <a:pPr algn="ct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0"/>
          <p:cNvSpPr/>
          <p:nvPr/>
        </p:nvSpPr>
        <p:spPr>
          <a:xfrm>
            <a:off x="-2942640" y="0"/>
            <a:ext cx="10500840" cy="23306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50" name=""/>
          <p:cNvSpPr/>
          <p:nvPr/>
        </p:nvSpPr>
        <p:spPr>
          <a:xfrm>
            <a:off x="281520" y="72000"/>
            <a:ext cx="10617480" cy="732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Language Communication for Better Understanding</a:t>
            </a:r>
            <a:endParaRPr b="0" lang="en-PH" sz="3600" spc="-1" strike="noStrike">
              <a:latin typeface="Arial"/>
            </a:endParaRPr>
          </a:p>
        </p:txBody>
      </p:sp>
      <p:sp>
        <p:nvSpPr>
          <p:cNvPr id="151" name=""/>
          <p:cNvSpPr/>
          <p:nvPr/>
        </p:nvSpPr>
        <p:spPr>
          <a:xfrm>
            <a:off x="468000" y="2285640"/>
            <a:ext cx="11229840" cy="4041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52" name=""/>
          <p:cNvSpPr/>
          <p:nvPr/>
        </p:nvSpPr>
        <p:spPr>
          <a:xfrm>
            <a:off x="288360" y="1260000"/>
            <a:ext cx="11230200" cy="7167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2600" spc="-1" strike="noStrike">
                <a:solidFill>
                  <a:srgbClr val="000000"/>
                </a:solidFill>
                <a:latin typeface="Lato"/>
                <a:ea typeface="DejaVu Sans"/>
              </a:rPr>
              <a:t>Activity:</a:t>
            </a:r>
            <a:endParaRPr b="0" lang="en-PH" sz="2600" spc="-1" strike="noStrike">
              <a:latin typeface="Arial"/>
            </a:endParaRPr>
          </a:p>
          <a:p>
            <a:pPr>
              <a:lnSpc>
                <a:spcPct val="115000"/>
              </a:lnSpc>
              <a:buNone/>
            </a:pPr>
            <a:r>
              <a:rPr b="1" lang="en-PH" sz="1800" spc="-1" strike="noStrike">
                <a:solidFill>
                  <a:srgbClr val="000000"/>
                </a:solidFill>
                <a:latin typeface="Lato"/>
                <a:ea typeface="DejaVu Sans"/>
              </a:rPr>
              <a:t>I. Instructions:</a:t>
            </a:r>
            <a:r>
              <a:rPr b="0" lang="en-PH" sz="1800" spc="-1" strike="noStrike">
                <a:solidFill>
                  <a:srgbClr val="000000"/>
                </a:solidFill>
                <a:latin typeface="Lato"/>
                <a:ea typeface="DejaVu Sans"/>
              </a:rPr>
              <a:t> Read the questions carefully.</a:t>
            </a: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Choose the letter of the correct answer.</a:t>
            </a:r>
            <a:endParaRPr b="0" lang="en-PH" sz="1800" spc="-1" strike="noStrike">
              <a:latin typeface="Arial"/>
            </a:endParaRPr>
          </a:p>
          <a:p>
            <a:pPr>
              <a:lnSpc>
                <a:spcPct val="115000"/>
              </a:lnSpc>
              <a:buNone/>
            </a:pPr>
            <a:endParaRPr b="0" lang="en-PH" sz="1800" spc="-1" strike="noStrike">
              <a:latin typeface="Arial"/>
            </a:endParaRPr>
          </a:p>
        </p:txBody>
      </p:sp>
      <p:sp>
        <p:nvSpPr>
          <p:cNvPr id="153" name=""/>
          <p:cNvSpPr/>
          <p:nvPr/>
        </p:nvSpPr>
        <p:spPr>
          <a:xfrm>
            <a:off x="540000" y="1512000"/>
            <a:ext cx="11338560" cy="4990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It is the prominence given to a word or syllable.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projection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juncture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stress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Volume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Which of the following refers to the blending of the words in a sentence?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juncture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pitch</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stress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volume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3. Which of the following refers to the rise and fall in pitch of voice in speech?</a:t>
            </a:r>
            <a:endParaRPr b="0" lang="en-PH" sz="1800" spc="-1" strike="noStrike">
              <a:latin typeface="Arial"/>
            </a:endParaRPr>
          </a:p>
          <a:p>
            <a:pPr>
              <a:lnSpc>
                <a:spcPct val="100000"/>
              </a:lnSpc>
              <a:buNone/>
            </a:pPr>
            <a:r>
              <a:rPr b="0" lang="en-PH" sz="12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intonation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stress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juncture</a:t>
            </a:r>
            <a:r>
              <a:rPr b="0" lang="en-PH" sz="1800" spc="-1" strike="noStrike">
                <a:solidFill>
                  <a:srgbClr val="000000"/>
                </a:solidFill>
                <a:latin typeface="Lato"/>
                <a:ea typeface="DejaVu Sans"/>
              </a:rPr>
              <a:t>	</a:t>
            </a:r>
            <a:r>
              <a:rPr b="0" lang="en-PH" sz="1200" spc="-1" strike="noStrike">
                <a:solidFill>
                  <a:srgbClr val="000000"/>
                </a:solidFill>
                <a:latin typeface="Lato"/>
                <a:ea typeface="DejaVu Sans"/>
              </a:rPr>
              <a:t>	</a:t>
            </a:r>
            <a:r>
              <a:rPr b="0" lang="en-PH" sz="1200" spc="-1" strike="noStrike">
                <a:solidFill>
                  <a:srgbClr val="000000"/>
                </a:solidFill>
                <a:latin typeface="Lato"/>
                <a:ea typeface="DejaVu Sans"/>
              </a:rPr>
              <a:t>	</a:t>
            </a:r>
            <a:r>
              <a:rPr b="0" lang="en-PH" sz="1200" spc="-1" strike="noStrike">
                <a:solidFill>
                  <a:srgbClr val="000000"/>
                </a:solidFill>
                <a:latin typeface="Lato"/>
                <a:ea typeface="DejaVu Sans"/>
              </a:rPr>
              <a:t>	</a:t>
            </a:r>
            <a:r>
              <a:rPr b="0" lang="en-PH" sz="1200" spc="-1" strike="noStrike">
                <a:solidFill>
                  <a:srgbClr val="000000"/>
                </a:solidFill>
                <a:latin typeface="Lato"/>
                <a:ea typeface="DejaVu Sans"/>
              </a:rPr>
              <a:t>	</a:t>
            </a:r>
            <a:r>
              <a:rPr b="0" lang="en-PH" sz="1200" spc="-1" strike="noStrike">
                <a:solidFill>
                  <a:srgbClr val="000000"/>
                </a:solidFill>
                <a:latin typeface="Lato"/>
                <a:ea typeface="DejaVu Sans"/>
              </a:rPr>
              <a:t>	</a:t>
            </a:r>
            <a:r>
              <a:rPr b="0" lang="en-PH" sz="1800" spc="-1" strike="noStrike">
                <a:solidFill>
                  <a:srgbClr val="000000"/>
                </a:solidFill>
                <a:latin typeface="Lato"/>
                <a:ea typeface="DejaVu Sans"/>
              </a:rPr>
              <a:t>D. volume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4. It is the word or phrase that gives hint to the meaning of an unfamiliar word.</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context clue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juncture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volume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Projection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5. Which of the following refers to the strength of the speaking or singing voice?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intonation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projection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stress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volume</a:t>
            </a: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p:nvPr/>
        </p:nvSpPr>
        <p:spPr>
          <a:xfrm>
            <a:off x="-2942640" y="0"/>
            <a:ext cx="10500840" cy="23306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55" name=""/>
          <p:cNvSpPr/>
          <p:nvPr/>
        </p:nvSpPr>
        <p:spPr>
          <a:xfrm>
            <a:off x="281520" y="72000"/>
            <a:ext cx="10617480" cy="732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Language Communication for Better Understanding</a:t>
            </a:r>
            <a:endParaRPr b="0" lang="en-PH" sz="3600" spc="-1" strike="noStrike">
              <a:latin typeface="Arial"/>
            </a:endParaRPr>
          </a:p>
        </p:txBody>
      </p:sp>
      <p:sp>
        <p:nvSpPr>
          <p:cNvPr id="156" name=""/>
          <p:cNvSpPr/>
          <p:nvPr/>
        </p:nvSpPr>
        <p:spPr>
          <a:xfrm>
            <a:off x="468000" y="2285640"/>
            <a:ext cx="11229840" cy="4041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57" name=""/>
          <p:cNvSpPr/>
          <p:nvPr/>
        </p:nvSpPr>
        <p:spPr>
          <a:xfrm>
            <a:off x="540000" y="1188000"/>
            <a:ext cx="11338560" cy="6002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1" lang="en-PH" sz="1800" spc="-1" strike="noStrike">
                <a:solidFill>
                  <a:srgbClr val="c9211e"/>
                </a:solidFill>
                <a:latin typeface="Lato"/>
                <a:ea typeface="DejaVu Sans"/>
              </a:rPr>
              <a:t>ANSWER: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It is the prominence given to a word or syllable.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projection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juncture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c9211e"/>
                </a:solidFill>
                <a:latin typeface="Lato"/>
                <a:ea typeface="DejaVu Sans"/>
              </a:rPr>
              <a:t>B. stress</a:t>
            </a:r>
            <a:r>
              <a:rPr b="1" lang="en-PH" sz="1800" spc="-1" strike="noStrike">
                <a:solidFill>
                  <a:srgbClr val="c9211e"/>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Volume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Which of the following refers to the blending of the words in a sentence?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c9211e"/>
                </a:solidFill>
                <a:latin typeface="Lato"/>
                <a:ea typeface="DejaVu Sans"/>
              </a:rPr>
              <a:t>A. juncture</a:t>
            </a:r>
            <a:r>
              <a:rPr b="1" lang="en-PH" sz="1800" spc="-1" strike="noStrike">
                <a:solidFill>
                  <a:srgbClr val="c9211e"/>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pitch</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stress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volume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3. Which of the following refers to the rise and fall in pitch of voice in speech?</a:t>
            </a:r>
            <a:endParaRPr b="0" lang="en-PH" sz="1800" spc="-1" strike="noStrike">
              <a:latin typeface="Arial"/>
            </a:endParaRPr>
          </a:p>
          <a:p>
            <a:pPr>
              <a:lnSpc>
                <a:spcPct val="100000"/>
              </a:lnSpc>
              <a:buNone/>
            </a:pPr>
            <a:r>
              <a:rPr b="0" lang="en-PH" sz="12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c9211e"/>
                </a:solidFill>
                <a:latin typeface="Lato"/>
                <a:ea typeface="DejaVu Sans"/>
              </a:rPr>
              <a:t>A. intonation</a:t>
            </a:r>
            <a:r>
              <a:rPr b="1" lang="en-PH" sz="1800" spc="-1" strike="noStrike">
                <a:solidFill>
                  <a:srgbClr val="c9211e"/>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stress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juncture</a:t>
            </a:r>
            <a:r>
              <a:rPr b="0" lang="en-PH" sz="1800" spc="-1" strike="noStrike">
                <a:solidFill>
                  <a:srgbClr val="000000"/>
                </a:solidFill>
                <a:latin typeface="Lato"/>
                <a:ea typeface="DejaVu Sans"/>
              </a:rPr>
              <a:t>	</a:t>
            </a:r>
            <a:r>
              <a:rPr b="0" lang="en-PH" sz="1200" spc="-1" strike="noStrike">
                <a:solidFill>
                  <a:srgbClr val="000000"/>
                </a:solidFill>
                <a:latin typeface="Lato"/>
                <a:ea typeface="DejaVu Sans"/>
              </a:rPr>
              <a:t>	</a:t>
            </a:r>
            <a:r>
              <a:rPr b="0" lang="en-PH" sz="1200" spc="-1" strike="noStrike">
                <a:solidFill>
                  <a:srgbClr val="000000"/>
                </a:solidFill>
                <a:latin typeface="Lato"/>
                <a:ea typeface="DejaVu Sans"/>
              </a:rPr>
              <a:t>	</a:t>
            </a:r>
            <a:r>
              <a:rPr b="0" lang="en-PH" sz="1200" spc="-1" strike="noStrike">
                <a:solidFill>
                  <a:srgbClr val="000000"/>
                </a:solidFill>
                <a:latin typeface="Lato"/>
                <a:ea typeface="DejaVu Sans"/>
              </a:rPr>
              <a:t>	</a:t>
            </a:r>
            <a:r>
              <a:rPr b="0" lang="en-PH" sz="1200" spc="-1" strike="noStrike">
                <a:solidFill>
                  <a:srgbClr val="000000"/>
                </a:solidFill>
                <a:latin typeface="Lato"/>
                <a:ea typeface="DejaVu Sans"/>
              </a:rPr>
              <a:t>	</a:t>
            </a:r>
            <a:r>
              <a:rPr b="0" lang="en-PH" sz="1200" spc="-1" strike="noStrike">
                <a:solidFill>
                  <a:srgbClr val="000000"/>
                </a:solidFill>
                <a:latin typeface="Lato"/>
                <a:ea typeface="DejaVu Sans"/>
              </a:rPr>
              <a:t>	</a:t>
            </a:r>
            <a:r>
              <a:rPr b="0" lang="en-PH" sz="1800" spc="-1" strike="noStrike">
                <a:solidFill>
                  <a:srgbClr val="000000"/>
                </a:solidFill>
                <a:latin typeface="Lato"/>
                <a:ea typeface="DejaVu Sans"/>
              </a:rPr>
              <a:t>D. Volume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4. It is the word or phrase that gives hint to the meaning of an unfamiliar word.</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c9211e"/>
                </a:solidFill>
                <a:latin typeface="Lato"/>
                <a:ea typeface="DejaVu Sans"/>
              </a:rPr>
              <a:t>A. context clue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juncture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volume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Projection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5. Which of the following refers to the strength of the speaking or singing voice?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intonation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c9211e"/>
                </a:solidFill>
                <a:latin typeface="Lato"/>
                <a:ea typeface="DejaVu Sans"/>
              </a:rPr>
              <a:t>C. projection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stress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Volume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2668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2023-07-10T10:34:54Z</dcterms:modified>
  <cp:revision>164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