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15.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21.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51.png" ContentType="image/png"/>
  <Override PartName="/ppt/media/image36.png" ContentType="image/png"/>
  <Override PartName="/ppt/media/image52.png" ContentType="image/png"/>
  <Override PartName="/ppt/media/image37.png" ContentType="image/png"/>
  <Override PartName="/ppt/media/image53.png" ContentType="image/png"/>
  <Override PartName="/ppt/media/image1.png" ContentType="image/png"/>
  <Override PartName="/ppt/media/image38.png" ContentType="image/png"/>
  <Override PartName="/ppt/media/image54.png" ContentType="image/png"/>
  <Override PartName="/ppt/media/image2.png" ContentType="image/png"/>
  <Override PartName="/ppt/media/image39.png" ContentType="image/png"/>
  <Override PartName="/ppt/media/image56.png" ContentType="image/png"/>
  <Override PartName="/ppt/media/image4.png" ContentType="image/png"/>
  <Override PartName="/ppt/media/image21.png" ContentType="image/png"/>
  <Override PartName="/ppt/media/image112.png" ContentType="image/png"/>
  <Override PartName="/ppt/media/image11.png" ContentType="image/png"/>
  <Override PartName="/ppt/media/image102.png" ContentType="image/png"/>
  <Override PartName="/ppt/media/image22.png" ContentType="image/png"/>
  <Override PartName="/ppt/media/image113.png" ContentType="image/png"/>
  <Override PartName="/ppt/media/image10.jpeg" ContentType="image/jpeg"/>
  <Override PartName="/ppt/media/image34.png" ContentType="image/png"/>
  <Override PartName="/ppt/media/image105.png" ContentType="image/png"/>
  <Override PartName="/ppt/media/image14.png" ContentType="image/png"/>
  <Override PartName="/ppt/media/image58.png" ContentType="image/png"/>
  <Override PartName="/ppt/media/image6.png" ContentType="image/png"/>
  <Override PartName="/ppt/media/image114.png" ContentType="image/png"/>
  <Override PartName="/ppt/media/image23.png" ContentType="image/png"/>
  <Override PartName="/ppt/media/image8.png" ContentType="image/png"/>
  <Override PartName="/ppt/media/image115.png" ContentType="image/png"/>
  <Override PartName="/ppt/media/image24.png" ContentType="image/png"/>
  <Override PartName="/ppt/media/image9.png" ContentType="image/png"/>
  <Override PartName="/ppt/media/image7.png" ContentType="image/png"/>
  <Override PartName="/ppt/media/image59.png" ContentType="image/png"/>
  <Override PartName="/ppt/media/image103.png" ContentType="image/png"/>
  <Override PartName="/ppt/media/image12.png" ContentType="image/png"/>
  <Override PartName="/ppt/media/image104.png" ContentType="image/png"/>
  <Override PartName="/ppt/media/image13.png" ContentType="image/png"/>
  <Override PartName="/ppt/media/image106.png" ContentType="image/png"/>
  <Override PartName="/ppt/media/image15.png" ContentType="image/png"/>
  <Override PartName="/ppt/media/image90.png" ContentType="image/png"/>
  <Override PartName="/ppt/media/image107.png" ContentType="image/png"/>
  <Override PartName="/ppt/media/image16.png" ContentType="image/png"/>
  <Override PartName="/ppt/media/image91.png" ContentType="image/png"/>
  <Override PartName="/ppt/media/image108.png" ContentType="image/png"/>
  <Override PartName="/ppt/media/image17.png" ContentType="image/png"/>
  <Override PartName="/ppt/media/image92.png" ContentType="image/png"/>
  <Override PartName="/ppt/media/image109.png" ContentType="image/png"/>
  <Override PartName="/ppt/media/image18.png" ContentType="image/png"/>
  <Override PartName="/ppt/media/image93.png" ContentType="image/png"/>
  <Override PartName="/ppt/media/image19.png" ContentType="image/png"/>
  <Override PartName="/ppt/media/image94.png" ContentType="image/png"/>
  <Override PartName="/ppt/media/image111.png" ContentType="image/png"/>
  <Override PartName="/ppt/media/image20.png" ContentType="image/png"/>
  <Override PartName="/ppt/media/image79.png" ContentType="image/png"/>
  <Override PartName="/ppt/media/image57.png" ContentType="image/png"/>
  <Override PartName="/ppt/media/image5.png" ContentType="image/png"/>
  <Override PartName="/ppt/media/image55.png" ContentType="image/png"/>
  <Override PartName="/ppt/media/image3.png" ContentType="image/png"/>
  <Override PartName="/ppt/media/image25.png" ContentType="image/png"/>
  <Override PartName="/ppt/media/image116.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89.png" ContentType="image/png"/>
  <Override PartName="/ppt/media/image31.png" ContentType="image/png"/>
  <Override PartName="/ppt/media/image32.png" ContentType="image/png"/>
  <Override PartName="/ppt/media/image33.png" ContentType="image/png"/>
  <Override PartName="/ppt/media/image35.png" ContentType="image/png"/>
  <Override PartName="/ppt/media/image99.png" ContentType="image/png"/>
  <Override PartName="/ppt/media/image40.png" ContentType="image/png"/>
  <Override PartName="/ppt/media/image41.png" ContentType="image/png"/>
  <Override PartName="/ppt/media/image50.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7.png" ContentType="image/png"/>
  <Override PartName="/ppt/media/image68.png" ContentType="image/png"/>
  <Override PartName="/ppt/media/image69.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48.png" ContentType="image/png"/>
  <Override PartName="/ppt/media/image81.png" ContentType="image/png"/>
  <Override PartName="/ppt/media/image49.png" ContentType="image/png"/>
  <Override PartName="/ppt/media/image82.png" ContentType="image/png"/>
  <Override PartName="/ppt/media/image83.png" ContentType="image/png"/>
  <Override PartName="/ppt/media/image84.png" ContentType="image/png"/>
  <Override PartName="/ppt/media/image85.png" ContentType="image/png"/>
  <Override PartName="/ppt/media/image88.png" ContentType="image/png"/>
  <Override PartName="/ppt/media/image42.png" ContentType="image/png"/>
  <Override PartName="/ppt/media/image95.png" ContentType="image/png"/>
  <Override PartName="/ppt/media/image45.png" ContentType="image/png"/>
  <Override PartName="/ppt/media/image101.png" ContentType="image/png"/>
  <Override PartName="/ppt/media/image100.png" ContentType="image/png"/>
  <Override PartName="/ppt/media/image44.png" ContentType="image/png"/>
  <Override PartName="/ppt/media/image97.png" ContentType="image/png"/>
  <Override PartName="/ppt/media/image98.png" ContentType="image/png"/>
  <Override PartName="/ppt/media/image47.png" ContentType="image/png"/>
  <Override PartName="/ppt/media/image80.png" ContentType="image/png"/>
  <Override PartName="/ppt/media/image46.png" ContentType="image/png"/>
  <Override PartName="/ppt/media/image86.png" ContentType="image/png"/>
  <Override PartName="/ppt/media/image43.png" ContentType="image/png"/>
  <Override PartName="/ppt/media/image96.png" ContentType="image/png"/>
  <Override PartName="/ppt/media/image87.png" ContentType="image/png"/>
  <Override PartName="/ppt/media/image66.png" ContentType="image/png"/>
  <Override PartName="/ppt/media/image110.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 name="Picture 2" descr=""/>
          <p:cNvPicPr/>
          <p:nvPr/>
        </p:nvPicPr>
        <p:blipFill>
          <a:blip r:embed="rId1"/>
          <a:stretch/>
        </p:blipFill>
        <p:spPr>
          <a:xfrm>
            <a:off x="0" y="0"/>
            <a:ext cx="18285840" cy="10284840"/>
          </a:xfrm>
          <a:prstGeom prst="rect">
            <a:avLst/>
          </a:prstGeom>
          <a:ln w="0">
            <a:noFill/>
          </a:ln>
        </p:spPr>
      </p:pic>
      <p:grpSp>
        <p:nvGrpSpPr>
          <p:cNvPr id="39" name="Group 3"/>
          <p:cNvGrpSpPr/>
          <p:nvPr/>
        </p:nvGrpSpPr>
        <p:grpSpPr>
          <a:xfrm>
            <a:off x="0" y="0"/>
            <a:ext cx="18273960" cy="10272960"/>
            <a:chOff x="0" y="0"/>
            <a:chExt cx="18273960" cy="10272960"/>
          </a:xfrm>
        </p:grpSpPr>
        <p:sp>
          <p:nvSpPr>
            <p:cNvPr id="40" name="Freeform 4"/>
            <p:cNvSpPr/>
            <p:nvPr/>
          </p:nvSpPr>
          <p:spPr>
            <a:xfrm>
              <a:off x="0" y="0"/>
              <a:ext cx="18273960" cy="10272960"/>
            </a:xfrm>
            <a:custGeom>
              <a:avLst/>
              <a:gdLst/>
              <a:ahLst/>
              <a:rect l="l" t="t" r="r" b="b"/>
              <a:pathLst>
                <a:path w="24368379" h="13700125">
                  <a:moveTo>
                    <a:pt x="0" y="0"/>
                  </a:moveTo>
                  <a:lnTo>
                    <a:pt x="24368379" y="0"/>
                  </a:lnTo>
                  <a:lnTo>
                    <a:pt x="24368379" y="13700125"/>
                  </a:lnTo>
                  <a:lnTo>
                    <a:pt x="0" y="13700125"/>
                  </a:lnTo>
                  <a:close/>
                </a:path>
              </a:pathLst>
            </a:custGeom>
            <a:solidFill>
              <a:srgbClr val="ffffff"/>
            </a:solidFill>
            <a:ln w="0">
              <a:noFill/>
            </a:ln>
          </p:spPr>
          <p:style>
            <a:lnRef idx="0"/>
            <a:fillRef idx="0"/>
            <a:effectRef idx="0"/>
            <a:fontRef idx="minor"/>
          </p:style>
        </p:sp>
      </p:grpSp>
      <p:sp>
        <p:nvSpPr>
          <p:cNvPr id="41" name="Freeform 5"/>
          <p:cNvSpPr/>
          <p:nvPr/>
        </p:nvSpPr>
        <p:spPr>
          <a:xfrm>
            <a:off x="499680" y="2701800"/>
            <a:ext cx="4184640" cy="4184640"/>
          </a:xfrm>
          <a:custGeom>
            <a:avLst/>
            <a:gdLst/>
            <a:ahLst/>
            <a:rect l="l" t="t" r="r" b="b"/>
            <a:pathLst>
              <a:path w="4186620" h="4186620">
                <a:moveTo>
                  <a:pt x="0" y="0"/>
                </a:moveTo>
                <a:lnTo>
                  <a:pt x="4186620" y="0"/>
                </a:lnTo>
                <a:lnTo>
                  <a:pt x="4186620" y="4186620"/>
                </a:lnTo>
                <a:lnTo>
                  <a:pt x="0" y="4186620"/>
                </a:lnTo>
                <a:lnTo>
                  <a:pt x="0" y="0"/>
                </a:lnTo>
                <a:close/>
              </a:path>
            </a:pathLst>
          </a:custGeom>
          <a:blipFill rotWithShape="0">
            <a:blip r:embed="rId2"/>
            <a:srcRect/>
            <a:stretch/>
          </a:blipFill>
          <a:ln w="0">
            <a:noFill/>
          </a:ln>
        </p:spPr>
        <p:style>
          <a:lnRef idx="0"/>
          <a:fillRef idx="0"/>
          <a:effectRef idx="0"/>
          <a:fontRef idx="minor"/>
        </p:style>
      </p:sp>
      <p:grpSp>
        <p:nvGrpSpPr>
          <p:cNvPr id="42" name="Group 6"/>
          <p:cNvGrpSpPr/>
          <p:nvPr/>
        </p:nvGrpSpPr>
        <p:grpSpPr>
          <a:xfrm>
            <a:off x="5231160" y="2212920"/>
            <a:ext cx="13042440" cy="5779440"/>
            <a:chOff x="5231160" y="2212920"/>
            <a:chExt cx="13042440" cy="5779440"/>
          </a:xfrm>
        </p:grpSpPr>
        <p:sp>
          <p:nvSpPr>
            <p:cNvPr id="43" name="Freeform 7"/>
            <p:cNvSpPr/>
            <p:nvPr/>
          </p:nvSpPr>
          <p:spPr>
            <a:xfrm>
              <a:off x="5231160" y="2212920"/>
              <a:ext cx="13042440" cy="5779440"/>
            </a:xfrm>
            <a:custGeom>
              <a:avLst/>
              <a:gdLst/>
              <a:ahLst/>
              <a:rect l="l" t="t" r="r" b="b"/>
              <a:pathLst>
                <a:path w="17393031" h="7709027">
                  <a:moveTo>
                    <a:pt x="0" y="0"/>
                  </a:moveTo>
                  <a:lnTo>
                    <a:pt x="17393031" y="0"/>
                  </a:lnTo>
                  <a:lnTo>
                    <a:pt x="17393031" y="7709027"/>
                  </a:lnTo>
                  <a:lnTo>
                    <a:pt x="0" y="7709027"/>
                  </a:lnTo>
                  <a:close/>
                </a:path>
              </a:pathLst>
            </a:custGeom>
            <a:solidFill>
              <a:srgbClr val="9c0000"/>
            </a:solidFill>
            <a:ln w="0">
              <a:noFill/>
            </a:ln>
          </p:spPr>
          <p:style>
            <a:lnRef idx="0"/>
            <a:fillRef idx="0"/>
            <a:effectRef idx="0"/>
            <a:fontRef idx="minor"/>
          </p:style>
        </p:sp>
      </p:grpSp>
      <p:sp>
        <p:nvSpPr>
          <p:cNvPr id="44" name="Freeform 8"/>
          <p:cNvSpPr/>
          <p:nvPr/>
        </p:nvSpPr>
        <p:spPr>
          <a:xfrm>
            <a:off x="5231160" y="8006760"/>
            <a:ext cx="13042800" cy="562320"/>
          </a:xfrm>
          <a:custGeom>
            <a:avLst/>
            <a:gdLst/>
            <a:ahLst/>
            <a:rect l="l" t="t" r="r" b="b"/>
            <a:pathLst>
              <a:path w="13044780" h="564300">
                <a:moveTo>
                  <a:pt x="0" y="0"/>
                </a:moveTo>
                <a:lnTo>
                  <a:pt x="13044780" y="0"/>
                </a:lnTo>
                <a:lnTo>
                  <a:pt x="13044780" y="564300"/>
                </a:lnTo>
                <a:lnTo>
                  <a:pt x="0" y="564300"/>
                </a:lnTo>
                <a:lnTo>
                  <a:pt x="0" y="0"/>
                </a:lnTo>
                <a:close/>
              </a:path>
            </a:pathLst>
          </a:custGeom>
          <a:blipFill rotWithShape="0">
            <a:blip r:embed="rId3"/>
            <a:srcRect/>
            <a:stretch/>
          </a:blipFill>
          <a:ln w="0">
            <a:noFill/>
          </a:ln>
        </p:spPr>
        <p:style>
          <a:lnRef idx="0"/>
          <a:fillRef idx="0"/>
          <a:effectRef idx="0"/>
          <a:fontRef idx="minor"/>
        </p:style>
      </p:sp>
      <p:sp>
        <p:nvSpPr>
          <p:cNvPr id="45" name="TextBox 9"/>
          <p:cNvSpPr/>
          <p:nvPr/>
        </p:nvSpPr>
        <p:spPr>
          <a:xfrm>
            <a:off x="6068160" y="4361040"/>
            <a:ext cx="11048760" cy="822600"/>
          </a:xfrm>
          <a:prstGeom prst="rect">
            <a:avLst/>
          </a:prstGeom>
          <a:noFill/>
          <a:ln w="0">
            <a:noFill/>
          </a:ln>
        </p:spPr>
        <p:style>
          <a:lnRef idx="0"/>
          <a:fillRef idx="0"/>
          <a:effectRef idx="0"/>
          <a:fontRef idx="minor"/>
        </p:style>
        <p:txBody>
          <a:bodyPr lIns="0" rIns="0" tIns="0" bIns="0" anchor="t">
            <a:spAutoFit/>
          </a:bodyPr>
          <a:p>
            <a:pPr algn="ctr">
              <a:lnSpc>
                <a:spcPts val="6480"/>
              </a:lnSpc>
              <a:buNone/>
            </a:pPr>
            <a:r>
              <a:rPr b="1" lang="en-US" sz="5400" spc="-1" strike="noStrike">
                <a:solidFill>
                  <a:srgbClr val="ffffff"/>
                </a:solidFill>
                <a:latin typeface="Lato Bold"/>
                <a:ea typeface="DejaVu Sans"/>
              </a:rPr>
              <a:t>Theorems on Parallelograms</a:t>
            </a:r>
            <a:endParaRPr b="1" lang="en-PH" sz="5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Freeform 2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32" name="Group 9"/>
          <p:cNvGrpSpPr/>
          <p:nvPr/>
        </p:nvGrpSpPr>
        <p:grpSpPr>
          <a:xfrm>
            <a:off x="16303320" y="0"/>
            <a:ext cx="1441800" cy="1441800"/>
            <a:chOff x="16303320" y="0"/>
            <a:chExt cx="1441800" cy="1441800"/>
          </a:xfrm>
        </p:grpSpPr>
        <p:sp>
          <p:nvSpPr>
            <p:cNvPr id="133" name="Freeform 2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34" name="Freeform 3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35" name="TextBox 33"/>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36" name="TextBox 3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7" name="TextBox 3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8" name="TextBox 36"/>
          <p:cNvSpPr/>
          <p:nvPr/>
        </p:nvSpPr>
        <p:spPr>
          <a:xfrm>
            <a:off x="543240" y="982440"/>
            <a:ext cx="17201520" cy="48790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Example 3:</a:t>
            </a:r>
            <a:endParaRPr b="0" lang="en-PH" sz="2000" spc="-1" strike="noStrike">
              <a:latin typeface="Montserrat"/>
              <a:ea typeface=""/>
            </a:endParaRPr>
          </a:p>
          <a:p>
            <a:pPr algn="ctr">
              <a:buNone/>
            </a:pPr>
            <a:r>
              <a:rPr b="0" lang="en-US" sz="2000" spc="-1" strike="noStrike">
                <a:solidFill>
                  <a:srgbClr val="000000"/>
                </a:solidFill>
                <a:latin typeface="Montserrat"/>
                <a:ea typeface="Ð¾_x001a_åþ"/>
              </a:rPr>
              <a:t>Determine whether parallelogram PARK is a rectangle, given that</a:t>
            </a:r>
            <a:endParaRPr b="0" lang="en-PH" sz="2000" spc="-1" strike="noStrike">
              <a:latin typeface="Montserrat"/>
              <a:ea typeface=""/>
            </a:endParaRPr>
          </a:p>
          <a:p>
            <a:pPr algn="ctr">
              <a:buNone/>
            </a:pPr>
            <a:r>
              <a:rPr b="0" lang="en-US" sz="2000" spc="-1" strike="noStrike">
                <a:solidFill>
                  <a:srgbClr val="000000"/>
                </a:solidFill>
                <a:latin typeface="Montserrat"/>
                <a:ea typeface=""/>
              </a:rPr>
              <a:t>P (14, 5), A (3, 4), R (2, 15), K (13, 16) are the vertices of the parallelogram.</a:t>
            </a:r>
            <a:endParaRPr b="0" lang="en-PH" sz="2000" spc="-1" strike="noStrike">
              <a:latin typeface="Montserrat"/>
              <a:ea typeface="Ð¾_x001a_åþ"/>
            </a:endParaRPr>
          </a:p>
          <a:p>
            <a:pPr algn="ctr">
              <a:buNone/>
            </a:pPr>
            <a:endParaRPr b="0" lang="en-PH" sz="2000" spc="-1" strike="noStrike">
              <a:latin typeface="Montserrat"/>
              <a:ea typeface="Ð¾_x001a_åþ"/>
            </a:endParaRPr>
          </a:p>
          <a:p>
            <a:r>
              <a:rPr b="1" lang="en-US" sz="2000" spc="-1" strike="noStrike">
                <a:solidFill>
                  <a:srgbClr val="000000"/>
                </a:solidFill>
                <a:latin typeface="Montserrat"/>
                <a:ea typeface=""/>
              </a:rPr>
              <a:t>Solution:</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Thus, </a:t>
            </a:r>
            <a:r>
              <a:rPr b="0" lang="en-US" sz="2000" spc="-1" strike="noStrike">
                <a:solidFill>
                  <a:srgbClr val="000000"/>
                </a:solidFill>
                <a:latin typeface="Montserrat"/>
                <a:ea typeface=""/>
              </a:rPr>
              <a:t>AP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RK and 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KP</a:t>
            </a:r>
            <a:r>
              <a:rPr b="0" lang="en-US" sz="2000" spc="-1" strike="noStrike">
                <a:solidFill>
                  <a:srgbClr val="000000"/>
                </a:solidFill>
                <a:latin typeface="Montserrat"/>
                <a:ea typeface="Ð¾_x001a_åþ"/>
              </a:rPr>
              <a:t>(slopes are the same). In addition </a:t>
            </a:r>
            <a:r>
              <a:rPr b="0" lang="en-US" sz="2000" spc="-1" strike="noStrike">
                <a:solidFill>
                  <a:srgbClr val="000000"/>
                </a:solidFill>
                <a:latin typeface="Montserrat"/>
                <a:ea typeface=""/>
              </a:rPr>
              <a:t>AP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RA , 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RK , RK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KP</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and KP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AP</a:t>
            </a:r>
            <a:r>
              <a:rPr b="0" lang="en-US" sz="2000" spc="-1" strike="noStrike">
                <a:solidFill>
                  <a:srgbClr val="000000"/>
                </a:solidFill>
                <a:latin typeface="Montserrat"/>
                <a:ea typeface="Ð¾_x001a_åþ"/>
              </a:rPr>
              <a:t>(slopes are negative reciprocals), creating four right angles; thus, □ PARK is a rectangle.</a:t>
            </a:r>
            <a:endParaRPr b="0" lang="en-PH" sz="2000" spc="-1" strike="noStrike">
              <a:latin typeface="Montserrat"/>
              <a:ea typeface="Ð¾_x001a_åþ"/>
            </a:endParaRPr>
          </a:p>
        </p:txBody>
      </p:sp>
      <p:sp>
        <p:nvSpPr>
          <p:cNvPr id="139" name="Freeform 31"/>
          <p:cNvSpPr/>
          <p:nvPr/>
        </p:nvSpPr>
        <p:spPr>
          <a:xfrm>
            <a:off x="1404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40" name="TextBox 37"/>
          <p:cNvSpPr/>
          <p:nvPr/>
        </p:nvSpPr>
        <p:spPr>
          <a:xfrm>
            <a:off x="540000" y="27216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mc:AlternateContent>
        <mc:Choice xmlns:a14="http://schemas.microsoft.com/office/drawing/2010/main" Requires="a14">
          <p:sp>
            <p:nvSpPr>
              <p:cNvPr id="141" name=""/>
              <p:cNvSpPr txBox="1"/>
              <p:nvPr/>
            </p:nvSpPr>
            <p:spPr>
              <a:xfrm>
                <a:off x="8778240" y="4960440"/>
                <a:ext cx="72000" cy="169200"/>
              </a:xfrm>
              <a:prstGeom prst="rect">
                <a:avLst/>
              </a:prstGeom>
            </p:spPr>
            <p:txBody>
              <a:bodyPr/>
              <a:p>
                <a14:m>
                  <m:oMath xmlns:m="http://schemas.openxmlformats.org/officeDocument/2006/math"/>
                </a14:m>
              </a:p>
            </p:txBody>
          </p:sp>
        </mc:Choice>
        <mc:Fallback/>
      </mc:AlternateContent>
      <p:pic>
        <p:nvPicPr>
          <p:cNvPr id="142" name="" descr=""/>
          <p:cNvPicPr/>
          <p:nvPr/>
        </p:nvPicPr>
        <p:blipFill>
          <a:blip r:embed="rId4"/>
          <a:stretch/>
        </p:blipFill>
        <p:spPr>
          <a:xfrm>
            <a:off x="2836080" y="2285640"/>
            <a:ext cx="12616200" cy="2458800"/>
          </a:xfrm>
          <a:prstGeom prst="rect">
            <a:avLst/>
          </a:prstGeom>
          <a:ln w="0">
            <a:noFill/>
          </a:ln>
        </p:spPr>
      </p:pic>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Freeform 3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44" name="Group 10"/>
          <p:cNvGrpSpPr/>
          <p:nvPr/>
        </p:nvGrpSpPr>
        <p:grpSpPr>
          <a:xfrm>
            <a:off x="16303320" y="0"/>
            <a:ext cx="1441800" cy="1441800"/>
            <a:chOff x="16303320" y="0"/>
            <a:chExt cx="1441800" cy="1441800"/>
          </a:xfrm>
        </p:grpSpPr>
        <p:sp>
          <p:nvSpPr>
            <p:cNvPr id="145" name="Freeform 3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46" name="Freeform 3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47" name="TextBox 38"/>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148" name="TextBox 3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49" name="TextBox 4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0" name="TextBox 41"/>
          <p:cNvSpPr/>
          <p:nvPr/>
        </p:nvSpPr>
        <p:spPr>
          <a:xfrm>
            <a:off x="543240" y="982440"/>
            <a:ext cx="17201520" cy="9151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3</a:t>
            </a:r>
            <a:endParaRPr b="0" lang="en-PH" sz="2000" spc="-1" strike="noStrike">
              <a:latin typeface=""/>
              <a:ea typeface=""/>
            </a:endParaRPr>
          </a:p>
          <a:p>
            <a:pPr algn="ctr">
              <a:buNone/>
            </a:pPr>
            <a:r>
              <a:rPr b="0" lang="en-US" sz="2000" spc="-1" strike="noStrike">
                <a:solidFill>
                  <a:srgbClr val="000000"/>
                </a:solidFill>
                <a:latin typeface="Montserrat"/>
                <a:ea typeface=""/>
              </a:rPr>
              <a:t>Determine whether parallelogram PARK is a rectangle, given that P (12, 3),</a:t>
            </a:r>
            <a:endParaRPr b="0" lang="en-PH" sz="2000" spc="-1" strike="noStrike">
              <a:latin typeface="Ð¾_x001a_åþ"/>
              <a:ea typeface="Ð¾_x001a_åþ"/>
            </a:endParaRPr>
          </a:p>
          <a:p>
            <a:pPr algn="ctr">
              <a:buNone/>
            </a:pPr>
            <a:r>
              <a:rPr b="0" lang="en-US" sz="2000" spc="-1" strike="noStrike">
                <a:solidFill>
                  <a:srgbClr val="000000"/>
                </a:solidFill>
                <a:latin typeface="Montserrat"/>
                <a:ea typeface=""/>
              </a:rPr>
              <a:t>A (1, 2), R (0, 13), K (11, 14).</a:t>
            </a:r>
            <a:endParaRPr b="0" lang="en-PH" sz="2000" spc="-1" strike="noStrike">
              <a:latin typeface="Ð¾_x001a_åþ"/>
              <a:ea typeface="Ð¾_x001a_åþ"/>
            </a:endParaRPr>
          </a:p>
        </p:txBody>
      </p:sp>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Freeform 35"/>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52" name="Group 11"/>
          <p:cNvGrpSpPr/>
          <p:nvPr/>
        </p:nvGrpSpPr>
        <p:grpSpPr>
          <a:xfrm>
            <a:off x="16303320" y="0"/>
            <a:ext cx="1441800" cy="1441800"/>
            <a:chOff x="16303320" y="0"/>
            <a:chExt cx="1441800" cy="1441800"/>
          </a:xfrm>
        </p:grpSpPr>
        <p:sp>
          <p:nvSpPr>
            <p:cNvPr id="153" name="Freeform 36"/>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54" name="Freeform 37"/>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55" name="TextBox 42"/>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156" name="TextBox 43"/>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7" name="TextBox 44"/>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8" name="TextBox 45"/>
          <p:cNvSpPr/>
          <p:nvPr/>
        </p:nvSpPr>
        <p:spPr>
          <a:xfrm>
            <a:off x="543240" y="982440"/>
            <a:ext cx="17201520" cy="9151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3</a:t>
            </a:r>
            <a:endParaRPr b="0" lang="en-PH" sz="2000" spc="-1" strike="noStrike">
              <a:latin typeface=""/>
              <a:ea typeface=""/>
            </a:endParaRPr>
          </a:p>
          <a:p>
            <a:pPr algn="ctr">
              <a:buNone/>
            </a:pPr>
            <a:r>
              <a:rPr b="0" lang="en-US" sz="2000" spc="-1" strike="noStrike">
                <a:solidFill>
                  <a:srgbClr val="000000"/>
                </a:solidFill>
                <a:latin typeface="Montserrat"/>
                <a:ea typeface=""/>
              </a:rPr>
              <a:t>Determine whether parallelogram PARK is a rectangle, given that P (12, 3),</a:t>
            </a:r>
            <a:endParaRPr b="0" lang="en-PH" sz="2000" spc="-1" strike="noStrike">
              <a:latin typeface="Ð¾_x001a_åþ"/>
              <a:ea typeface="Ð¾_x001a_åþ"/>
            </a:endParaRPr>
          </a:p>
          <a:p>
            <a:pPr algn="ctr">
              <a:buNone/>
            </a:pPr>
            <a:r>
              <a:rPr b="0" lang="en-US" sz="2000" spc="-1" strike="noStrike">
                <a:solidFill>
                  <a:srgbClr val="000000"/>
                </a:solidFill>
                <a:latin typeface="Montserrat"/>
                <a:ea typeface=""/>
              </a:rPr>
              <a:t>A (1, 2), R (0, 13), K (11, 14).</a:t>
            </a:r>
            <a:endParaRPr b="0" lang="en-PH" sz="2000" spc="-1" strike="noStrike">
              <a:latin typeface="Ð¾_x001a_åþ"/>
              <a:ea typeface="Ð¾_x001a_åþ"/>
            </a:endParaRPr>
          </a:p>
        </p:txBody>
      </p:sp>
      <p:sp>
        <p:nvSpPr>
          <p:cNvPr id="159" name=""/>
          <p:cNvSpPr txBox="1"/>
          <p:nvPr/>
        </p:nvSpPr>
        <p:spPr>
          <a:xfrm>
            <a:off x="1314000" y="2340000"/>
            <a:ext cx="15660000" cy="413388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Thus, </a:t>
            </a:r>
            <a:r>
              <a:rPr b="0" lang="en-PH" sz="2000" spc="-1" strike="noStrike">
                <a:latin typeface="Montserrat"/>
                <a:ea typeface=""/>
              </a:rPr>
              <a:t>AP </a:t>
            </a:r>
            <a:r>
              <a:rPr b="0" lang="en-PH" sz="2000" spc="-1" strike="noStrike">
                <a:latin typeface="Montserrat"/>
                <a:ea typeface="Ð¾_x001a_åþ"/>
              </a:rPr>
              <a:t> </a:t>
            </a:r>
            <a:r>
              <a:rPr b="0" lang="en-PH" sz="2000" spc="-1" strike="noStrike">
                <a:latin typeface="Montserrat"/>
                <a:ea typeface=""/>
              </a:rPr>
              <a:t>RK and RA </a:t>
            </a:r>
            <a:r>
              <a:rPr b="0" lang="en-PH" sz="2000" spc="-1" strike="noStrike">
                <a:latin typeface="Montserrat"/>
                <a:ea typeface="Ð¾_x001a_åþ"/>
              </a:rPr>
              <a:t> </a:t>
            </a:r>
            <a:r>
              <a:rPr b="0" lang="en-PH" sz="2000" spc="-1" strike="noStrike">
                <a:latin typeface="Montserrat"/>
                <a:ea typeface=""/>
              </a:rPr>
              <a:t>KP </a:t>
            </a:r>
            <a:r>
              <a:rPr b="0" lang="en-PH" sz="2000" spc="-1" strike="noStrike">
                <a:latin typeface="Montserrat"/>
                <a:ea typeface="Ð¾_x001a_åþ"/>
              </a:rPr>
              <a:t>(slopes are the same). In addition </a:t>
            </a:r>
            <a:r>
              <a:rPr b="0" lang="en-PH" sz="2000" spc="-1" strike="noStrike">
                <a:latin typeface="Montserrat"/>
                <a:ea typeface=""/>
              </a:rPr>
              <a:t>AP </a:t>
            </a:r>
            <a:r>
              <a:rPr b="0" lang="en-PH" sz="2000" spc="-1" strike="noStrike">
                <a:latin typeface="Montserrat"/>
                <a:ea typeface="Ð¾_x001a_åþ"/>
              </a:rPr>
              <a:t>⊥ </a:t>
            </a:r>
            <a:r>
              <a:rPr b="0" lang="en-PH" sz="2000" spc="-1" strike="noStrike">
                <a:latin typeface="Montserrat"/>
                <a:ea typeface=""/>
              </a:rPr>
              <a:t>RA, RA </a:t>
            </a:r>
            <a:r>
              <a:rPr b="0" lang="en-PH" sz="2000" spc="-1" strike="noStrike">
                <a:latin typeface="Montserrat"/>
                <a:ea typeface="Ð¾_x001a_åþ"/>
              </a:rPr>
              <a:t>⊥ </a:t>
            </a:r>
            <a:r>
              <a:rPr b="0" lang="en-PH" sz="2000" spc="-1" strike="noStrike">
                <a:latin typeface="Montserrat"/>
                <a:ea typeface=""/>
              </a:rPr>
              <a:t>RK, RK </a:t>
            </a:r>
            <a:r>
              <a:rPr b="0" lang="en-PH" sz="2000" spc="-1" strike="noStrike">
                <a:latin typeface="Montserrat"/>
                <a:ea typeface="Ð¾_x001a_åþ"/>
              </a:rPr>
              <a:t>⊥ </a:t>
            </a:r>
            <a:r>
              <a:rPr b="0" lang="en-PH" sz="2000" spc="-1" strike="noStrike">
                <a:latin typeface="Montserrat"/>
                <a:ea typeface=""/>
              </a:rPr>
              <a:t>KP, and KP </a:t>
            </a:r>
            <a:r>
              <a:rPr b="0" lang="en-PH" sz="2000" spc="-1" strike="noStrike">
                <a:latin typeface="Montserrat"/>
                <a:ea typeface="Ð¾_x001a_åþ"/>
              </a:rPr>
              <a:t>⊥ </a:t>
            </a:r>
            <a:r>
              <a:rPr b="0" lang="en-PH" sz="2000" spc="-1" strike="noStrike">
                <a:latin typeface="Montserrat"/>
                <a:ea typeface=""/>
              </a:rPr>
              <a:t>AP</a:t>
            </a:r>
            <a:endParaRPr b="0" lang="en-PH" sz="2000" spc="-1" strike="noStrike">
              <a:latin typeface="Montserrat"/>
              <a:ea typeface="Ð¾_x001a_åþ"/>
            </a:endParaRPr>
          </a:p>
          <a:p>
            <a:r>
              <a:rPr b="0" lang="en-PH" sz="2000" spc="-1" strike="noStrike">
                <a:latin typeface="Montserrat"/>
                <a:ea typeface="Ð¾_x001a_åþ"/>
              </a:rPr>
              <a:t>(slopes are negative reciprocals), creating four right angles thus, </a:t>
            </a:r>
            <a:r>
              <a:rPr b="0" lang="en-PH" sz="2000" spc="-1" strike="noStrike">
                <a:latin typeface="Montserrat"/>
                <a:ea typeface="Montserrat"/>
              </a:rPr>
              <a:t>□</a:t>
            </a:r>
            <a:r>
              <a:rPr b="0" lang="en-PH" sz="2000" spc="-1" strike="noStrike">
                <a:latin typeface="Montserrat"/>
                <a:ea typeface="Ð¾_x001a_åþ"/>
              </a:rPr>
              <a:t>PARK is a rectangle.</a:t>
            </a:r>
            <a:endParaRPr b="0" lang="en-PH" sz="2000" spc="-1" strike="noStrike">
              <a:latin typeface="Montserrat"/>
              <a:ea typeface="Ð¾_x001a_åþ"/>
            </a:endParaRPr>
          </a:p>
        </p:txBody>
      </p:sp>
      <p:pic>
        <p:nvPicPr>
          <p:cNvPr id="160" name="" descr=""/>
          <p:cNvPicPr/>
          <p:nvPr/>
        </p:nvPicPr>
        <p:blipFill>
          <a:blip r:embed="rId3"/>
          <a:stretch/>
        </p:blipFill>
        <p:spPr>
          <a:xfrm rot="10800000">
            <a:off x="1125000" y="2785320"/>
            <a:ext cx="16038360" cy="2578320"/>
          </a:xfrm>
          <a:prstGeom prst="rect">
            <a:avLst/>
          </a:prstGeom>
          <a:ln w="0">
            <a:noFill/>
          </a:ln>
        </p:spPr>
      </p:pic>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Freeform 3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62" name="Group 12"/>
          <p:cNvGrpSpPr/>
          <p:nvPr/>
        </p:nvGrpSpPr>
        <p:grpSpPr>
          <a:xfrm>
            <a:off x="16303320" y="0"/>
            <a:ext cx="1441800" cy="1441800"/>
            <a:chOff x="16303320" y="0"/>
            <a:chExt cx="1441800" cy="1441800"/>
          </a:xfrm>
        </p:grpSpPr>
        <p:sp>
          <p:nvSpPr>
            <p:cNvPr id="163" name="Freeform 3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64" name="Freeform 4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65" name="TextBox 46"/>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66" name="TextBox 47"/>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67" name="TextBox 48"/>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68" name="TextBox 49"/>
          <p:cNvSpPr/>
          <p:nvPr/>
        </p:nvSpPr>
        <p:spPr>
          <a:xfrm>
            <a:off x="543240" y="1230120"/>
            <a:ext cx="17201520" cy="21340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Summary of the Properties of Rectangle:</a:t>
            </a:r>
            <a:endParaRPr b="0" lang="en-PH" sz="2000" spc="-1" strike="noStrike">
              <a:latin typeface=""/>
              <a:ea typeface=""/>
            </a:endParaRPr>
          </a:p>
          <a:p>
            <a:pPr algn="ctr">
              <a:buNone/>
            </a:pPr>
            <a:endParaRPr b="0" lang="en-PH" sz="2000" spc="-1" strike="noStrike">
              <a:latin typeface=""/>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1" lang="en-US" sz="2000" spc="-1" strike="noStrike">
                <a:solidFill>
                  <a:srgbClr val="000000"/>
                </a:solidFill>
                <a:latin typeface="Montserrat"/>
                <a:ea typeface=""/>
              </a:rPr>
              <a:t>	</a:t>
            </a:r>
            <a:r>
              <a:rPr b="0" lang="en-US" sz="2000" spc="-1" strike="noStrike">
                <a:solidFill>
                  <a:srgbClr val="000000"/>
                </a:solidFill>
                <a:latin typeface="Montserrat"/>
                <a:ea typeface=""/>
              </a:rPr>
              <a:t>All four angles are congruent and are all right angles.</a:t>
            </a:r>
            <a:endParaRPr b="0" lang="en-PH" sz="2000" spc="-1" strike="noStrike">
              <a:latin typeface="Ð¾_x001a_åþ"/>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Opposite sides are parallel and congruent.</a:t>
            </a:r>
            <a:endParaRPr b="0" lang="en-PH" sz="2000" spc="-1" strike="noStrike">
              <a:latin typeface="Ð¾_x001a_åþ"/>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Diagonals bisect each other.</a:t>
            </a:r>
            <a:endParaRPr b="0" lang="en-PH" sz="2000" spc="-1" strike="noStrike">
              <a:latin typeface="Ð¾_x001a_åþ"/>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Diagonals are congruent.</a:t>
            </a:r>
            <a:endParaRPr b="0" lang="en-PH" sz="2000" spc="-1" strike="noStrike">
              <a:latin typeface="Ð¾_x001a_åþ"/>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Consecutive angles are supplementary.</a:t>
            </a:r>
            <a:endParaRPr b="0" lang="en-PH" sz="2000" spc="-1" strike="noStrike">
              <a:latin typeface="Ð¾_x001a_åþ"/>
              <a:ea typeface="Ð¾_x001a_åþ"/>
            </a:endParaRPr>
          </a:p>
        </p:txBody>
      </p:sp>
      <p:sp>
        <p:nvSpPr>
          <p:cNvPr id="169" name="Freeform 41"/>
          <p:cNvSpPr/>
          <p:nvPr/>
        </p:nvSpPr>
        <p:spPr>
          <a:xfrm>
            <a:off x="1404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70" name="TextBox 50"/>
          <p:cNvSpPr/>
          <p:nvPr/>
        </p:nvSpPr>
        <p:spPr>
          <a:xfrm>
            <a:off x="540000" y="27216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mc:AlternateContent>
        <mc:Choice xmlns:a14="http://schemas.microsoft.com/office/drawing/2010/main" Requires="a14">
          <p:sp>
            <p:nvSpPr>
              <p:cNvPr id="171" name=""/>
              <p:cNvSpPr txBox="1"/>
              <p:nvPr/>
            </p:nvSpPr>
            <p:spPr>
              <a:xfrm>
                <a:off x="8778240" y="4960440"/>
                <a:ext cx="72000" cy="169200"/>
              </a:xfrm>
              <a:prstGeom prst="rect">
                <a:avLst/>
              </a:prstGeom>
            </p:spPr>
            <p:txBody>
              <a:bodyPr/>
              <a:p>
                <a14:m>
                  <m:oMath xmlns:m="http://schemas.openxmlformats.org/officeDocument/2006/math"/>
                </a14:m>
              </a:p>
            </p:txBody>
          </p:sp>
        </mc:Choice>
        <mc:Fallback/>
      </mc:AlternateContent>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436320" y="2268000"/>
            <a:ext cx="8820000" cy="900000"/>
          </a:xfrm>
          <a:custGeom>
            <a:avLst/>
            <a:gdLst/>
            <a:ahLst/>
            <a:rect l="0" t="0" r="r" b="b"/>
            <a:pathLst>
              <a:path w="24502" h="2502">
                <a:moveTo>
                  <a:pt x="416" y="0"/>
                </a:moveTo>
                <a:lnTo>
                  <a:pt x="417" y="0"/>
                </a:lnTo>
                <a:cubicBezTo>
                  <a:pt x="344" y="0"/>
                  <a:pt x="272" y="19"/>
                  <a:pt x="208" y="56"/>
                </a:cubicBezTo>
                <a:cubicBezTo>
                  <a:pt x="145" y="92"/>
                  <a:pt x="92" y="145"/>
                  <a:pt x="56" y="208"/>
                </a:cubicBezTo>
                <a:cubicBezTo>
                  <a:pt x="19" y="272"/>
                  <a:pt x="0" y="344"/>
                  <a:pt x="0" y="417"/>
                </a:cubicBezTo>
                <a:lnTo>
                  <a:pt x="0" y="2084"/>
                </a:lnTo>
                <a:lnTo>
                  <a:pt x="0" y="2084"/>
                </a:lnTo>
                <a:cubicBezTo>
                  <a:pt x="0" y="2157"/>
                  <a:pt x="19" y="2229"/>
                  <a:pt x="56" y="2293"/>
                </a:cubicBezTo>
                <a:cubicBezTo>
                  <a:pt x="92" y="2356"/>
                  <a:pt x="145" y="2409"/>
                  <a:pt x="208" y="2445"/>
                </a:cubicBezTo>
                <a:cubicBezTo>
                  <a:pt x="272" y="2482"/>
                  <a:pt x="344" y="2501"/>
                  <a:pt x="417" y="2501"/>
                </a:cubicBezTo>
                <a:lnTo>
                  <a:pt x="24084" y="2501"/>
                </a:lnTo>
                <a:lnTo>
                  <a:pt x="24084" y="2501"/>
                </a:lnTo>
                <a:cubicBezTo>
                  <a:pt x="24157" y="2501"/>
                  <a:pt x="24229" y="2482"/>
                  <a:pt x="24293" y="2445"/>
                </a:cubicBezTo>
                <a:cubicBezTo>
                  <a:pt x="24356" y="2409"/>
                  <a:pt x="24409" y="2356"/>
                  <a:pt x="24445" y="2293"/>
                </a:cubicBezTo>
                <a:cubicBezTo>
                  <a:pt x="24482" y="2229"/>
                  <a:pt x="24501" y="2157"/>
                  <a:pt x="24501" y="2084"/>
                </a:cubicBezTo>
                <a:lnTo>
                  <a:pt x="24501" y="416"/>
                </a:lnTo>
                <a:lnTo>
                  <a:pt x="24501" y="417"/>
                </a:lnTo>
                <a:lnTo>
                  <a:pt x="24501" y="417"/>
                </a:lnTo>
                <a:cubicBezTo>
                  <a:pt x="24501" y="344"/>
                  <a:pt x="24482" y="272"/>
                  <a:pt x="24445" y="208"/>
                </a:cubicBezTo>
                <a:cubicBezTo>
                  <a:pt x="24409" y="145"/>
                  <a:pt x="24356" y="92"/>
                  <a:pt x="24293" y="56"/>
                </a:cubicBezTo>
                <a:cubicBezTo>
                  <a:pt x="24229" y="19"/>
                  <a:pt x="24157" y="0"/>
                  <a:pt x="24084" y="0"/>
                </a:cubicBezTo>
                <a:lnTo>
                  <a:pt x="416" y="0"/>
                </a:lnTo>
              </a:path>
            </a:pathLst>
          </a:custGeom>
          <a:solidFill>
            <a:srgbClr val="ffffff"/>
          </a:solidFill>
          <a:ln cap="rnd" w="38160">
            <a:solidFill>
              <a:srgbClr val="333333"/>
            </a:solidFill>
            <a:prstDash val="lgDash"/>
            <a:round/>
          </a:ln>
        </p:spPr>
        <p:style>
          <a:lnRef idx="0"/>
          <a:fillRef idx="0"/>
          <a:effectRef idx="0"/>
          <a:fontRef idx="minor"/>
        </p:style>
      </p:sp>
      <p:sp>
        <p:nvSpPr>
          <p:cNvPr id="173" name="Freeform 4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74" name="Group 13"/>
          <p:cNvGrpSpPr/>
          <p:nvPr/>
        </p:nvGrpSpPr>
        <p:grpSpPr>
          <a:xfrm>
            <a:off x="16303320" y="0"/>
            <a:ext cx="1441800" cy="1441800"/>
            <a:chOff x="16303320" y="0"/>
            <a:chExt cx="1441800" cy="1441800"/>
          </a:xfrm>
        </p:grpSpPr>
        <p:sp>
          <p:nvSpPr>
            <p:cNvPr id="175" name="Freeform 4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76" name="Freeform 4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77" name="TextBox 51"/>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78" name="TextBox 52"/>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79" name="TextBox 53"/>
          <p:cNvSpPr/>
          <p:nvPr/>
        </p:nvSpPr>
        <p:spPr>
          <a:xfrm>
            <a:off x="453600" y="1306800"/>
            <a:ext cx="1738116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You have now a deeper understanding of the rectangle, its properties, and the theorems related to it. Let us now have the discussion of rhombus.</a:t>
            </a:r>
            <a:endParaRPr b="0" lang="en-PH" sz="2000" spc="-1" strike="noStrike">
              <a:latin typeface="Arial"/>
            </a:endParaRPr>
          </a:p>
        </p:txBody>
      </p:sp>
      <p:sp>
        <p:nvSpPr>
          <p:cNvPr id="180" name="Freeform 45"/>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81" name="TextBox 54"/>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182" name=""/>
          <p:cNvSpPr txBox="1"/>
          <p:nvPr/>
        </p:nvSpPr>
        <p:spPr>
          <a:xfrm>
            <a:off x="436320" y="2340000"/>
            <a:ext cx="8563680" cy="712440"/>
          </a:xfrm>
          <a:prstGeom prst="rect">
            <a:avLst/>
          </a:prstGeom>
          <a:noFill/>
          <a:ln w="0">
            <a:noFill/>
          </a:ln>
        </p:spPr>
        <p:txBody>
          <a:bodyPr lIns="90000" rIns="90000" tIns="45000" bIns="45000" anchor="t">
            <a:noAutofit/>
          </a:bodyPr>
          <a:p>
            <a:r>
              <a:rPr b="1" lang="en-PH" sz="2000" spc="-1" strike="noStrike">
                <a:latin typeface="Montserrat"/>
              </a:rPr>
              <a:t>Definition:</a:t>
            </a:r>
            <a:endParaRPr b="0" lang="en-PH" sz="2000" spc="-1" strike="noStrike">
              <a:latin typeface="Montserrat"/>
              <a:ea typeface="Ð¾_x001a_åþ"/>
            </a:endParaRPr>
          </a:p>
          <a:p>
            <a:r>
              <a:rPr b="0" lang="en-PH" sz="2000" spc="-1" strike="noStrike">
                <a:latin typeface="Montserrat"/>
              </a:rPr>
              <a:t>	</a:t>
            </a:r>
            <a:r>
              <a:rPr b="0" lang="en-PH" sz="2000" spc="-1" strike="noStrike">
                <a:latin typeface="Montserrat"/>
              </a:rPr>
              <a:t>A rhombus is a parallelogram with four congruent sides.</a:t>
            </a:r>
            <a:endParaRPr b="0" lang="en-PH" sz="2000" spc="-1" strike="noStrike">
              <a:latin typeface="Montserrat"/>
              <a:ea typeface="Ð¾_x001a_åþ"/>
            </a:endParaRPr>
          </a:p>
        </p:txBody>
      </p:sp>
      <p:sp>
        <p:nvSpPr>
          <p:cNvPr id="183" name=""/>
          <p:cNvSpPr txBox="1"/>
          <p:nvPr/>
        </p:nvSpPr>
        <p:spPr>
          <a:xfrm>
            <a:off x="540000" y="3427560"/>
            <a:ext cx="17460000" cy="712440"/>
          </a:xfrm>
          <a:prstGeom prst="rect">
            <a:avLst/>
          </a:prstGeom>
          <a:noFill/>
          <a:ln w="0">
            <a:noFill/>
          </a:ln>
        </p:spPr>
        <p:txBody>
          <a:bodyPr lIns="90000" rIns="90000" tIns="45000" bIns="45000" anchor="t">
            <a:noAutofit/>
          </a:bodyPr>
          <a:p>
            <a:pPr algn="r">
              <a:buNone/>
            </a:pPr>
            <a:r>
              <a:rPr b="0" lang="en-PH" sz="2000" spc="-1" strike="noStrike">
                <a:latin typeface="Montserrat"/>
              </a:rPr>
              <a:t>Since rhombus is a parallelogram, it inherits all the properties of the parallelogram</a:t>
            </a:r>
            <a:endParaRPr b="0" lang="en-PH" sz="2000" spc="-1" strike="noStrike">
              <a:latin typeface="Montserrat"/>
              <a:ea typeface="Ð¾_x001a_åþ"/>
            </a:endParaRPr>
          </a:p>
          <a:p>
            <a:pPr algn="r">
              <a:buNone/>
            </a:pPr>
            <a:r>
              <a:rPr b="0" lang="en-PH" sz="2000" spc="-1" strike="noStrike">
                <a:latin typeface="Montserrat"/>
              </a:rPr>
              <a:t>as well. In addition, the two theorems presented below are also properties of rhombus.</a:t>
            </a:r>
            <a:endParaRPr b="0" lang="en-PH" sz="2000" spc="-1" strike="noStrike">
              <a:latin typeface="Montserrat"/>
              <a:ea typeface="Ð¾_x001a_åþ"/>
            </a:endParaRPr>
          </a:p>
        </p:txBody>
      </p:sp>
      <p:sp>
        <p:nvSpPr>
          <p:cNvPr id="184" name="TextBox 55"/>
          <p:cNvSpPr/>
          <p:nvPr/>
        </p:nvSpPr>
        <p:spPr>
          <a:xfrm>
            <a:off x="453600" y="4222440"/>
            <a:ext cx="17381160" cy="4575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Theorem</a:t>
            </a:r>
            <a:endParaRPr b="1" lang="en-PH" sz="2000" spc="-1" strike="noStrike">
              <a:latin typeface="Montserrat"/>
            </a:endParaRPr>
          </a:p>
        </p:txBody>
      </p:sp>
      <p:graphicFrame>
        <p:nvGraphicFramePr>
          <p:cNvPr id="185" name=""/>
          <p:cNvGraphicFramePr/>
          <p:nvPr/>
        </p:nvGraphicFramePr>
        <p:xfrm>
          <a:off x="424800" y="5073840"/>
          <a:ext cx="17394840" cy="3026160"/>
        </p:xfrm>
        <a:graphic>
          <a:graphicData uri="http://schemas.openxmlformats.org/drawingml/2006/table">
            <a:tbl>
              <a:tblPr/>
              <a:tblGrid>
                <a:gridCol w="5797440"/>
                <a:gridCol w="5797440"/>
                <a:gridCol w="5800320"/>
              </a:tblGrid>
              <a:tr h="3026160">
                <a:tc>
                  <a:txBody>
                    <a:bodyPr lIns="90000" rIns="90000" tIns="46800" bIns="46800" anchor="ctr">
                      <a:noAutofit/>
                    </a:bodyPr>
                    <a:p>
                      <a:pPr algn="ctr">
                        <a:buNone/>
                      </a:pPr>
                      <a:r>
                        <a:rPr b="0" lang="en-PH" sz="2000" spc="-1" strike="noStrike">
                          <a:latin typeface="Montserrat"/>
                        </a:rPr>
                        <a:t>The diagonals of a rhombus</a:t>
                      </a:r>
                      <a:endParaRPr b="0" lang="en-PH" sz="2000" spc="-1" strike="noStrike">
                        <a:latin typeface="Montserrat"/>
                      </a:endParaRPr>
                    </a:p>
                    <a:p>
                      <a:pPr algn="ctr">
                        <a:buNone/>
                      </a:pPr>
                      <a:r>
                        <a:rPr b="0" lang="en-PH" sz="2000" spc="-1" strike="noStrike">
                          <a:latin typeface="Montserrat"/>
                        </a:rPr>
                        <a:t>are perpendicular.</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2000" spc="-1" strike="noStrike">
                          <a:latin typeface="Montserrat"/>
                          <a:ea typeface="Ð¾_x001a_åþ"/>
                        </a:rPr>
                        <a:t>If □ ABCD is a rhombus,</a:t>
                      </a:r>
                      <a:endParaRPr b="0" lang="en-PH" sz="2000" spc="-1" strike="noStrike">
                        <a:latin typeface="Montserrat"/>
                      </a:endParaRPr>
                    </a:p>
                    <a:p>
                      <a:pPr algn="ctr">
                        <a:buNone/>
                      </a:pPr>
                      <a:r>
                        <a:rPr b="0" lang="en-PH" sz="2000" spc="-1" strike="noStrike">
                          <a:latin typeface="Montserrat"/>
                          <a:ea typeface=""/>
                        </a:rPr>
                        <a:t>then AC </a:t>
                      </a:r>
                      <a:r>
                        <a:rPr b="0" lang="en-PH" sz="2000" spc="-1" strike="noStrike">
                          <a:latin typeface="Montserrat"/>
                          <a:ea typeface="Ð¾_x001a_åþ"/>
                        </a:rPr>
                        <a:t>⊥ </a:t>
                      </a:r>
                      <a:r>
                        <a:rPr b="0" lang="en-PH" sz="2000" spc="-1" strike="noStrike">
                          <a:latin typeface="Montserrat"/>
                          <a:ea typeface=""/>
                        </a:rPr>
                        <a:t>BD </a:t>
                      </a:r>
                      <a:r>
                        <a:rPr b="0" lang="en-PH" sz="2000" spc="-1" strike="noStrike">
                          <a:latin typeface="Montserrat"/>
                          <a:ea typeface="Ð¾_x001a_åþ"/>
                        </a:rPr>
                        <a:t>.</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86" name="" descr=""/>
          <p:cNvPicPr/>
          <p:nvPr/>
        </p:nvPicPr>
        <p:blipFill>
          <a:blip r:embed="rId4"/>
          <a:stretch/>
        </p:blipFill>
        <p:spPr>
          <a:xfrm>
            <a:off x="7120440" y="5299920"/>
            <a:ext cx="4047480" cy="2620080"/>
          </a:xfrm>
          <a:prstGeom prst="rect">
            <a:avLst/>
          </a:prstGeom>
          <a:ln w="0">
            <a:noFill/>
          </a:ln>
        </p:spPr>
      </p:pic>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Freeform 4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88" name="Group 14"/>
          <p:cNvGrpSpPr/>
          <p:nvPr/>
        </p:nvGrpSpPr>
        <p:grpSpPr>
          <a:xfrm>
            <a:off x="16303320" y="0"/>
            <a:ext cx="1441800" cy="1441800"/>
            <a:chOff x="16303320" y="0"/>
            <a:chExt cx="1441800" cy="1441800"/>
          </a:xfrm>
        </p:grpSpPr>
        <p:sp>
          <p:nvSpPr>
            <p:cNvPr id="189" name="Freeform 4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90" name="Freeform 4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91" name="TextBox 5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92" name="TextBox 5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93" name="Freeform 49"/>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94" name="TextBox 59"/>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195" name="TextBox 60"/>
          <p:cNvSpPr/>
          <p:nvPr/>
        </p:nvSpPr>
        <p:spPr>
          <a:xfrm>
            <a:off x="453600" y="1125360"/>
            <a:ext cx="8366400" cy="487692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0" lang="en-US" sz="2000" spc="-1" strike="noStrike">
                <a:solidFill>
                  <a:srgbClr val="000000"/>
                </a:solidFill>
                <a:latin typeface="Montserrat"/>
                <a:ea typeface="DejaVu Sans"/>
              </a:rPr>
              <a:t>The proof of the first part of the theorem is given below.</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Given: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ABCD is a rhombus.</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Prove: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AC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BD</a:t>
            </a:r>
            <a:endParaRPr b="0" lang="en-PH" sz="2000" spc="-1" strike="noStrike">
              <a:latin typeface="Montserrat"/>
              <a:ea typeface=""/>
            </a:endParaRPr>
          </a:p>
        </p:txBody>
      </p:sp>
      <p:graphicFrame>
        <p:nvGraphicFramePr>
          <p:cNvPr id="196" name=""/>
          <p:cNvGraphicFramePr/>
          <p:nvPr/>
        </p:nvGraphicFramePr>
        <p:xfrm>
          <a:off x="452160" y="1660320"/>
          <a:ext cx="8367840" cy="2659680"/>
        </p:xfrm>
        <a:graphic>
          <a:graphicData uri="http://schemas.openxmlformats.org/drawingml/2006/table">
            <a:tbl>
              <a:tblPr/>
              <a:tblGrid>
                <a:gridCol w="2240280"/>
                <a:gridCol w="3848400"/>
                <a:gridCol w="2279160"/>
              </a:tblGrid>
              <a:tr h="2745720">
                <a:tc>
                  <a:txBody>
                    <a:bodyPr lIns="90000" rIns="90000" tIns="46800" bIns="46800" anchor="ctr">
                      <a:noAutofit/>
                    </a:bodyPr>
                    <a:p>
                      <a:pPr algn="ctr">
                        <a:buNone/>
                      </a:pPr>
                      <a:r>
                        <a:rPr b="0" lang="en-PH" sz="2000" spc="-1" strike="noStrike">
                          <a:latin typeface="Montserrat"/>
                        </a:rPr>
                        <a:t>The diagonals of a rhombus</a:t>
                      </a:r>
                      <a:endParaRPr b="0" lang="en-PH" sz="2000" spc="-1" strike="noStrike">
                        <a:latin typeface="Montserrat"/>
                      </a:endParaRPr>
                    </a:p>
                    <a:p>
                      <a:pPr algn="ctr">
                        <a:buNone/>
                      </a:pPr>
                      <a:r>
                        <a:rPr b="0" lang="en-PH" sz="2000" spc="-1" strike="noStrike">
                          <a:latin typeface="Montserrat"/>
                        </a:rPr>
                        <a:t>are perpendicular.</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2000" spc="-1" strike="noStrike">
                          <a:latin typeface="Montserrat"/>
                          <a:ea typeface="Ð¾_x001a_åþ"/>
                        </a:rPr>
                        <a:t>If □ ABCD is a rhombus,</a:t>
                      </a:r>
                      <a:endParaRPr b="0" lang="en-PH" sz="2000" spc="-1" strike="noStrike">
                        <a:latin typeface="Montserrat"/>
                      </a:endParaRPr>
                    </a:p>
                    <a:p>
                      <a:pPr algn="ctr">
                        <a:buNone/>
                      </a:pPr>
                      <a:r>
                        <a:rPr b="0" lang="en-PH" sz="2000" spc="-1" strike="noStrike">
                          <a:latin typeface="Montserrat"/>
                          <a:ea typeface=""/>
                        </a:rPr>
                        <a:t>then AC </a:t>
                      </a:r>
                      <a:r>
                        <a:rPr b="0" lang="en-PH" sz="2000" spc="-1" strike="noStrike">
                          <a:latin typeface="Montserrat"/>
                          <a:ea typeface="Ð¾_x001a_åþ"/>
                        </a:rPr>
                        <a:t>⊥ </a:t>
                      </a:r>
                      <a:r>
                        <a:rPr b="0" lang="en-PH" sz="2000" spc="-1" strike="noStrike">
                          <a:latin typeface="Montserrat"/>
                          <a:ea typeface=""/>
                        </a:rPr>
                        <a:t>BD </a:t>
                      </a:r>
                      <a:r>
                        <a:rPr b="0" lang="en-PH" sz="2000" spc="-1" strike="noStrike">
                          <a:latin typeface="Montserrat"/>
                          <a:ea typeface="Ð¾_x001a_åþ"/>
                        </a:rPr>
                        <a:t>.</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97" name="" descr=""/>
          <p:cNvPicPr/>
          <p:nvPr/>
        </p:nvPicPr>
        <p:blipFill>
          <a:blip r:embed="rId4"/>
          <a:stretch/>
        </p:blipFill>
        <p:spPr>
          <a:xfrm>
            <a:off x="2880000" y="1926360"/>
            <a:ext cx="3420000" cy="2213640"/>
          </a:xfrm>
          <a:prstGeom prst="rect">
            <a:avLst/>
          </a:prstGeom>
          <a:ln w="0">
            <a:noFill/>
          </a:ln>
        </p:spPr>
      </p:pic>
      <p:pic>
        <p:nvPicPr>
          <p:cNvPr id="198" name="" descr=""/>
          <p:cNvPicPr/>
          <p:nvPr/>
        </p:nvPicPr>
        <p:blipFill>
          <a:blip r:embed="rId5"/>
          <a:stretch/>
        </p:blipFill>
        <p:spPr>
          <a:xfrm>
            <a:off x="2556000" y="6300000"/>
            <a:ext cx="3112560" cy="1987920"/>
          </a:xfrm>
          <a:prstGeom prst="rect">
            <a:avLst/>
          </a:prstGeom>
          <a:ln w="0">
            <a:noFill/>
          </a:ln>
        </p:spPr>
      </p:pic>
      <p:sp>
        <p:nvSpPr>
          <p:cNvPr id="199" name=""/>
          <p:cNvSpPr txBox="1"/>
          <p:nvPr/>
        </p:nvSpPr>
        <p:spPr>
          <a:xfrm>
            <a:off x="12398400" y="1360080"/>
            <a:ext cx="2541600" cy="439920"/>
          </a:xfrm>
          <a:prstGeom prst="rect">
            <a:avLst/>
          </a:prstGeom>
          <a:noFill/>
          <a:ln w="0">
            <a:noFill/>
          </a:ln>
        </p:spPr>
        <p:txBody>
          <a:bodyPr lIns="90000" rIns="90000" tIns="45000" bIns="45000" anchor="t">
            <a:noAutofit/>
          </a:bodyPr>
          <a:p>
            <a:pPr algn="ctr">
              <a:buNone/>
            </a:pPr>
            <a:r>
              <a:rPr b="1" lang="en-PH" sz="2000" spc="-1" strike="noStrike">
                <a:latin typeface="Montserrat"/>
                <a:ea typeface=""/>
              </a:rPr>
              <a:t>Proof:</a:t>
            </a:r>
            <a:endParaRPr b="1" lang="en-PH" sz="2000" spc="-1" strike="noStrike">
              <a:latin typeface="Montserrat"/>
              <a:ea typeface=""/>
            </a:endParaRPr>
          </a:p>
        </p:txBody>
      </p:sp>
      <p:pic>
        <p:nvPicPr>
          <p:cNvPr id="200" name="" descr=""/>
          <p:cNvPicPr/>
          <p:nvPr/>
        </p:nvPicPr>
        <p:blipFill>
          <a:blip r:embed="rId6"/>
          <a:stretch/>
        </p:blipFill>
        <p:spPr>
          <a:xfrm>
            <a:off x="9504000" y="1842480"/>
            <a:ext cx="8404560" cy="668952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Freeform 5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02" name="Group 15"/>
          <p:cNvGrpSpPr/>
          <p:nvPr/>
        </p:nvGrpSpPr>
        <p:grpSpPr>
          <a:xfrm>
            <a:off x="16303320" y="0"/>
            <a:ext cx="1441800" cy="1441800"/>
            <a:chOff x="16303320" y="0"/>
            <a:chExt cx="1441800" cy="1441800"/>
          </a:xfrm>
        </p:grpSpPr>
        <p:sp>
          <p:nvSpPr>
            <p:cNvPr id="203" name="Freeform 5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04" name="Freeform 5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05" name="TextBox 58"/>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06" name="TextBox 6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07" name="Freeform 53"/>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08" name="TextBox 62"/>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209" name="TextBox 63"/>
          <p:cNvSpPr/>
          <p:nvPr/>
        </p:nvSpPr>
        <p:spPr>
          <a:xfrm>
            <a:off x="460800" y="1125360"/>
            <a:ext cx="17366400" cy="57931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Example 4: </a:t>
            </a:r>
            <a:endParaRPr b="0" lang="en-PH" sz="2000" spc="-1" strike="noStrike">
              <a:latin typeface="Montserrat"/>
              <a:ea typeface=""/>
            </a:endParaRPr>
          </a:p>
          <a:p>
            <a:pPr algn="ctr">
              <a:buNone/>
            </a:pPr>
            <a:r>
              <a:rPr b="1" lang="en-US" sz="2000" spc="-1" strike="noStrike">
                <a:solidFill>
                  <a:srgbClr val="000000"/>
                </a:solidFill>
                <a:latin typeface="Montserrat"/>
                <a:ea typeface="Ð¾_x001a_åþ"/>
              </a:rPr>
              <a:t>□</a:t>
            </a:r>
            <a:r>
              <a:rPr b="1" lang="en-US" sz="2000" spc="-1" strike="noStrike">
                <a:solidFill>
                  <a:srgbClr val="000000"/>
                </a:solidFill>
                <a:latin typeface="Montserrat"/>
                <a:ea typeface="Ð¾_x001a_åþ"/>
              </a:rPr>
              <a:t>REST is a rhombus. Find each missing value using the given information.</a:t>
            </a:r>
            <a:endParaRPr b="0" lang="en-PH" sz="2000" spc="-1" strike="noStrike">
              <a:latin typeface="Montserrat"/>
              <a:ea typeface=""/>
            </a:endParaRPr>
          </a:p>
          <a:p>
            <a:endParaRPr b="0" lang="en-PH" sz="2000" spc="-1" strike="noStrike">
              <a:latin typeface="Montserrat"/>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If TE = 40 cm, find TQ.</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m∠RQE = </a:t>
            </a:r>
            <a:r>
              <a:rPr b="0" lang="en-US" sz="2000" spc="-1" strike="noStrike">
                <a:solidFill>
                  <a:srgbClr val="000000"/>
                </a:solidFill>
                <a:latin typeface="Montserrat"/>
                <a:ea typeface=""/>
              </a:rPr>
              <a:t>x</a:t>
            </a:r>
            <a:r>
              <a:rPr b="0" lang="en-US" sz="2000" spc="-1" strike="noStrike" baseline="33000">
                <a:solidFill>
                  <a:srgbClr val="000000"/>
                </a:solidFill>
                <a:latin typeface="Montserrat"/>
                <a:ea typeface=""/>
              </a:rPr>
              <a:t>2</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+ 26, find x.</a:t>
            </a:r>
            <a:endParaRPr b="0" lang="en-PH" sz="2000" spc="-1" strike="noStrike">
              <a:latin typeface="Montserrat"/>
              <a:ea typeface=""/>
            </a:endParaRPr>
          </a:p>
          <a:p>
            <a:endParaRPr b="0" lang="en-PH" sz="2000" spc="-1" strike="noStrike">
              <a:latin typeface="Montserrat"/>
              <a:ea typeface=""/>
            </a:endParaRPr>
          </a:p>
          <a:p>
            <a:endParaRPr b="0" lang="en-PH" sz="2000" spc="-1" strike="noStrike">
              <a:latin typeface="Montserrat"/>
              <a:ea typeface=""/>
            </a:endParaRPr>
          </a:p>
          <a:p>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
              </a:rPr>
              <a:t>Solution:</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a.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Because a rhombus is a parallelogram, its diagonals </a:t>
            </a:r>
            <a:r>
              <a:rPr b="0" lang="en-US" sz="2000" spc="-1" strike="noStrike">
                <a:solidFill>
                  <a:srgbClr val="000000"/>
                </a:solidFill>
                <a:latin typeface="Montserrat"/>
                <a:ea typeface="Ð¾_x001a_åþ"/>
              </a:rPr>
              <a:t>bisect each other. Thus, if TE = 40, TQ = ½ </a:t>
            </a:r>
            <a:r>
              <a:rPr b="0" lang="en-US" sz="2000" spc="-1" strike="noStrike">
                <a:solidFill>
                  <a:srgbClr val="000000"/>
                </a:solidFill>
                <a:latin typeface="Montserrat"/>
                <a:ea typeface=""/>
              </a:rPr>
              <a:t>(40 cm).</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Thus, TQ = 20 cm.</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The diagonals of a rhombus are perpendicular; thus, ∠RQE is a right angle.</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m∠RQE = 90°, then</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x</a:t>
            </a:r>
            <a:r>
              <a:rPr b="0" lang="en-US" sz="2000" spc="-1" strike="noStrike" baseline="33000">
                <a:solidFill>
                  <a:srgbClr val="000000"/>
                </a:solidFill>
                <a:latin typeface="Montserrat"/>
                <a:ea typeface=""/>
              </a:rPr>
              <a:t>2</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26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90°</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x</a:t>
            </a:r>
            <a:r>
              <a:rPr b="0" lang="en-US" sz="2000" spc="-1" strike="noStrike" baseline="33000">
                <a:solidFill>
                  <a:srgbClr val="000000"/>
                </a:solidFill>
                <a:latin typeface="Montserrat"/>
                <a:ea typeface=""/>
              </a:rPr>
              <a:t>2</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64°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Subtract 26° from each side.</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x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8°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Take the square root of both sides.</a:t>
            </a:r>
            <a:endParaRPr b="0" lang="en-PH" sz="2000" spc="-1" strike="noStrike">
              <a:latin typeface="Montserrat"/>
              <a:ea typeface="Ð¾_x001a_åþ"/>
            </a:endParaRPr>
          </a:p>
        </p:txBody>
      </p:sp>
      <p:pic>
        <p:nvPicPr>
          <p:cNvPr id="210" name="" descr=""/>
          <p:cNvPicPr/>
          <p:nvPr/>
        </p:nvPicPr>
        <p:blipFill>
          <a:blip r:embed="rId4"/>
          <a:stretch/>
        </p:blipFill>
        <p:spPr>
          <a:xfrm>
            <a:off x="7594560" y="1764000"/>
            <a:ext cx="3098880" cy="2342520"/>
          </a:xfrm>
          <a:prstGeom prst="rect">
            <a:avLst/>
          </a:prstGeom>
          <a:ln w="0">
            <a:noFill/>
          </a:ln>
        </p:spPr>
      </p:pic>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Freeform 57"/>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12" name="Group 17"/>
          <p:cNvGrpSpPr/>
          <p:nvPr/>
        </p:nvGrpSpPr>
        <p:grpSpPr>
          <a:xfrm>
            <a:off x="16303320" y="0"/>
            <a:ext cx="1441800" cy="1441800"/>
            <a:chOff x="16303320" y="0"/>
            <a:chExt cx="1441800" cy="1441800"/>
          </a:xfrm>
        </p:grpSpPr>
        <p:sp>
          <p:nvSpPr>
            <p:cNvPr id="213" name="Freeform 58"/>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14" name="Freeform 59"/>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15" name="TextBox 68"/>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16" name="TextBox 6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17" name="TextBox 7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18" name="TextBox 71"/>
          <p:cNvSpPr/>
          <p:nvPr/>
        </p:nvSpPr>
        <p:spPr>
          <a:xfrm>
            <a:off x="543240" y="982440"/>
            <a:ext cx="17201520" cy="42685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4</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Montserrat"/>
              </a:rPr>
              <a:t>□</a:t>
            </a:r>
            <a:r>
              <a:rPr b="0" lang="en-US" sz="2000" spc="-1" strike="noStrike">
                <a:solidFill>
                  <a:srgbClr val="000000"/>
                </a:solidFill>
                <a:latin typeface="Montserrat"/>
                <a:ea typeface="Ð¾_x001a_åþ"/>
              </a:rPr>
              <a:t>REST is a rhombus. Find each missing value using the given information.</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a:t>
            </a:r>
            <a:r>
              <a:rPr b="0" lang="en-US" sz="2000" spc="-1" strike="noStrike">
                <a:solidFill>
                  <a:srgbClr val="000000"/>
                </a:solidFill>
                <a:latin typeface="Montserrat"/>
                <a:ea typeface="Ð¾_x001a_åþ"/>
              </a:rPr>
              <a:t>RQ</a:t>
            </a:r>
            <a:r>
              <a:rPr b="0" lang="en-US" sz="2000" spc="-1" strike="noStrike">
                <a:solidFill>
                  <a:srgbClr val="000000"/>
                </a:solidFill>
                <a:latin typeface="Montserrat"/>
                <a:ea typeface="Ð¾_x001a_åþ"/>
              </a:rPr>
              <a:t> = 15 cm, find </a:t>
            </a:r>
            <a:r>
              <a:rPr b="0" lang="en-US" sz="2000" spc="-1" strike="noStrike">
                <a:solidFill>
                  <a:srgbClr val="000000"/>
                </a:solidFill>
                <a:latin typeface="Montserrat"/>
                <a:ea typeface="Ð¾åþ"/>
              </a:rPr>
              <a:t>RS</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m∠RQT = </a:t>
            </a:r>
            <a:r>
              <a:rPr b="0" lang="en-US" sz="2000" spc="-1" strike="noStrike">
                <a:solidFill>
                  <a:srgbClr val="000000"/>
                </a:solidFill>
                <a:latin typeface="Montserrat"/>
                <a:ea typeface=""/>
              </a:rPr>
              <a:t>x2 </a:t>
            </a:r>
            <a:r>
              <a:rPr b="0" lang="en-US" sz="2000" spc="-1" strike="noStrike">
                <a:solidFill>
                  <a:srgbClr val="000000"/>
                </a:solidFill>
                <a:latin typeface="Montserrat"/>
                <a:ea typeface="Ð¾_x001a_åþ"/>
              </a:rPr>
              <a:t>+ 65, find </a:t>
            </a:r>
            <a:r>
              <a:rPr b="0" lang="en-US" sz="2000" spc="-1" strike="noStrike">
                <a:solidFill>
                  <a:srgbClr val="000000"/>
                </a:solidFill>
                <a:latin typeface="Montserrat"/>
                <a:ea typeface=""/>
              </a:rPr>
              <a:t>x</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two congruent isosceles triangles BAC and DAC are drawn in a way that </a:t>
            </a:r>
            <a:endParaRPr b="0" lang="en-PH" sz="2000" spc="-1" strike="noStrike">
              <a:latin typeface="Montserrat"/>
              <a:ea typeface="Ð¾_x001a_åþ"/>
            </a:endParaRPr>
          </a:p>
          <a:p>
            <a:r>
              <a:rPr b="0" lang="en-US" sz="2000" spc="-1" strike="noStrike">
                <a:solidFill>
                  <a:srgbClr val="000000"/>
                </a:solidFill>
                <a:latin typeface="Montserrat"/>
                <a:ea typeface="Ð¾_x001a_åþ"/>
              </a:rPr>
              <a:t>their bases coincide as shown on the right, a rhombus ABCD is formed. </a:t>
            </a:r>
            <a:endParaRPr b="0" lang="en-PH" sz="2000" spc="-1" strike="noStrike">
              <a:latin typeface="Montserrat"/>
              <a:ea typeface="Ð¾_x001a_åþ"/>
            </a:endParaRPr>
          </a:p>
          <a:p>
            <a:r>
              <a:rPr b="0" lang="en-US" sz="2000" spc="-1" strike="noStrike">
                <a:solidFill>
                  <a:srgbClr val="000000"/>
                </a:solidFill>
                <a:latin typeface="Montserrat"/>
                <a:ea typeface="Ð¾_x001a_åþ"/>
              </a:rPr>
              <a:t>In rhombus ABCD, ∠BAC, ∠DAC, ∠BCA, and ∠DCA are all congruent. </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This suggests the next theorem.</a:t>
            </a:r>
            <a:endParaRPr b="0" lang="en-PH" sz="2000" spc="-1" strike="noStrike">
              <a:latin typeface="Montserrat"/>
              <a:ea typeface="Ð¾_x001a_åþ"/>
            </a:endParaRPr>
          </a:p>
        </p:txBody>
      </p:sp>
      <p:pic>
        <p:nvPicPr>
          <p:cNvPr id="219" name="" descr=""/>
          <p:cNvPicPr/>
          <p:nvPr/>
        </p:nvPicPr>
        <p:blipFill>
          <a:blip r:embed="rId3"/>
          <a:stretch/>
        </p:blipFill>
        <p:spPr>
          <a:xfrm>
            <a:off x="7715160" y="1620000"/>
            <a:ext cx="2857680" cy="2160000"/>
          </a:xfrm>
          <a:prstGeom prst="rect">
            <a:avLst/>
          </a:prstGeom>
          <a:ln w="0">
            <a:noFill/>
          </a:ln>
        </p:spPr>
      </p:pic>
      <p:pic>
        <p:nvPicPr>
          <p:cNvPr id="220" name="" descr=""/>
          <p:cNvPicPr/>
          <p:nvPr/>
        </p:nvPicPr>
        <p:blipFill>
          <a:blip r:embed="rId4"/>
          <a:stretch/>
        </p:blipFill>
        <p:spPr>
          <a:xfrm>
            <a:off x="10973880" y="3240000"/>
            <a:ext cx="6126120" cy="3087720"/>
          </a:xfrm>
          <a:prstGeom prst="rect">
            <a:avLst/>
          </a:prstGeom>
          <a:ln w="0">
            <a:noFill/>
          </a:ln>
        </p:spPr>
      </p:pic>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Freeform 5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22" name="Group 16"/>
          <p:cNvGrpSpPr/>
          <p:nvPr/>
        </p:nvGrpSpPr>
        <p:grpSpPr>
          <a:xfrm>
            <a:off x="16303320" y="0"/>
            <a:ext cx="1441800" cy="1441800"/>
            <a:chOff x="16303320" y="0"/>
            <a:chExt cx="1441800" cy="1441800"/>
          </a:xfrm>
        </p:grpSpPr>
        <p:sp>
          <p:nvSpPr>
            <p:cNvPr id="223" name="Freeform 5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24" name="Freeform 5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25" name="TextBox 64"/>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26" name="TextBox 65"/>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27" name="TextBox 6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28" name="TextBox 67"/>
          <p:cNvSpPr/>
          <p:nvPr/>
        </p:nvSpPr>
        <p:spPr>
          <a:xfrm>
            <a:off x="543240" y="982440"/>
            <a:ext cx="17201520" cy="42685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4</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Montserrat"/>
              </a:rPr>
              <a:t>□</a:t>
            </a:r>
            <a:r>
              <a:rPr b="0" lang="en-US" sz="2000" spc="-1" strike="noStrike">
                <a:solidFill>
                  <a:srgbClr val="000000"/>
                </a:solidFill>
                <a:latin typeface="Montserrat"/>
                <a:ea typeface="Ð¾_x001a_åþ"/>
              </a:rPr>
              <a:t>REST is a rhombus. Find each missing value using the given information.</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a:t>
            </a:r>
            <a:r>
              <a:rPr b="0" lang="en-US" sz="2000" spc="-1" strike="noStrike">
                <a:solidFill>
                  <a:srgbClr val="000000"/>
                </a:solidFill>
                <a:latin typeface="Montserrat"/>
                <a:ea typeface="Ð¾_x001a_åþ"/>
              </a:rPr>
              <a:t>RQ</a:t>
            </a:r>
            <a:r>
              <a:rPr b="0" lang="en-US" sz="2000" spc="-1" strike="noStrike">
                <a:solidFill>
                  <a:srgbClr val="000000"/>
                </a:solidFill>
                <a:latin typeface="Montserrat"/>
                <a:ea typeface="Ð¾_x001a_åþ"/>
              </a:rPr>
              <a:t> = 15 cm, find </a:t>
            </a:r>
            <a:r>
              <a:rPr b="0" lang="en-US" sz="2000" spc="-1" strike="noStrike">
                <a:solidFill>
                  <a:srgbClr val="000000"/>
                </a:solidFill>
                <a:latin typeface="Montserrat"/>
                <a:ea typeface="Ð¾åþ"/>
              </a:rPr>
              <a:t>RS</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m∠RQT = </a:t>
            </a:r>
            <a:r>
              <a:rPr b="0" lang="en-US" sz="2000" spc="-1" strike="noStrike">
                <a:solidFill>
                  <a:srgbClr val="000000"/>
                </a:solidFill>
                <a:latin typeface="Montserrat"/>
                <a:ea typeface=""/>
              </a:rPr>
              <a:t>x2 </a:t>
            </a:r>
            <a:r>
              <a:rPr b="0" lang="en-US" sz="2000" spc="-1" strike="noStrike">
                <a:solidFill>
                  <a:srgbClr val="000000"/>
                </a:solidFill>
                <a:latin typeface="Montserrat"/>
                <a:ea typeface="Ð¾_x001a_åþ"/>
              </a:rPr>
              <a:t>+ 65, find </a:t>
            </a:r>
            <a:r>
              <a:rPr b="0" lang="en-US" sz="2000" spc="-1" strike="noStrike">
                <a:solidFill>
                  <a:srgbClr val="000000"/>
                </a:solidFill>
                <a:latin typeface="Montserrat"/>
                <a:ea typeface=""/>
              </a:rPr>
              <a:t>x</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two congruent isosceles triangles BAC and DAC are drawn in a way that </a:t>
            </a:r>
            <a:endParaRPr b="0" lang="en-PH" sz="2000" spc="-1" strike="noStrike">
              <a:latin typeface="Montserrat"/>
              <a:ea typeface="Ð¾_x001a_åþ"/>
            </a:endParaRPr>
          </a:p>
          <a:p>
            <a:r>
              <a:rPr b="0" lang="en-US" sz="2000" spc="-1" strike="noStrike">
                <a:solidFill>
                  <a:srgbClr val="000000"/>
                </a:solidFill>
                <a:latin typeface="Montserrat"/>
                <a:ea typeface="Ð¾_x001a_åþ"/>
              </a:rPr>
              <a:t>their bases coincide as shown on the right, a rhombus ABCD is formed. </a:t>
            </a:r>
            <a:endParaRPr b="0" lang="en-PH" sz="2000" spc="-1" strike="noStrike">
              <a:latin typeface="Montserrat"/>
              <a:ea typeface="Ð¾_x001a_åþ"/>
            </a:endParaRPr>
          </a:p>
          <a:p>
            <a:r>
              <a:rPr b="0" lang="en-US" sz="2000" spc="-1" strike="noStrike">
                <a:solidFill>
                  <a:srgbClr val="000000"/>
                </a:solidFill>
                <a:latin typeface="Montserrat"/>
                <a:ea typeface="Ð¾_x001a_åþ"/>
              </a:rPr>
              <a:t>In rhombus ABCD, ∠BAC, ∠DAC, ∠BCA, and ∠DCA are all congruent. </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This suggests the next theorem.</a:t>
            </a:r>
            <a:endParaRPr b="0" lang="en-PH" sz="2000" spc="-1" strike="noStrike">
              <a:latin typeface="Montserrat"/>
              <a:ea typeface="Ð¾_x001a_åþ"/>
            </a:endParaRPr>
          </a:p>
        </p:txBody>
      </p:sp>
      <p:sp>
        <p:nvSpPr>
          <p:cNvPr id="229" name=""/>
          <p:cNvSpPr txBox="1"/>
          <p:nvPr/>
        </p:nvSpPr>
        <p:spPr>
          <a:xfrm>
            <a:off x="396000" y="6660000"/>
            <a:ext cx="17496000" cy="257868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Ð¾_x001a_åþ"/>
            </a:endParaRPr>
          </a:p>
          <a:p>
            <a:pPr algn="ctr">
              <a:buNone/>
            </a:pPr>
            <a:endParaRPr b="0" lang="en-PH" sz="2000" spc="-1" strike="noStrike">
              <a:latin typeface="Montserrat"/>
              <a:ea typeface="Ð¾_x001a_åþ"/>
            </a:endParaRPr>
          </a:p>
          <a:p>
            <a:r>
              <a:rPr b="0" lang="en-PH" sz="2000" spc="-1" strike="noStrike">
                <a:latin typeface="Montserrat"/>
                <a:ea typeface="Ð¾_x001a_åþ"/>
              </a:rPr>
              <a:t>a. </a:t>
            </a:r>
            <a:r>
              <a:rPr b="0" lang="en-PH" sz="2000" spc="-1" strike="noStrike">
                <a:latin typeface="Montserrat"/>
                <a:ea typeface="Ð¾_x001a_åþ"/>
              </a:rPr>
              <a:t>	</a:t>
            </a:r>
            <a:r>
              <a:rPr b="0" lang="en-PH" sz="2000" spc="-1" strike="noStrike">
                <a:latin typeface="Montserrat"/>
                <a:ea typeface="Ð¾_x001a_åþ"/>
              </a:rPr>
              <a:t>Because a rhombus is a parallelogram, its diagonals bisect each other. Thus, RS = 2 RQ 40. By substitution, RS = 2 (15 cm). RS = 30 cm.</a:t>
            </a:r>
            <a:endParaRPr b="0" lang="en-PH" sz="2000" spc="-1" strike="noStrike">
              <a:latin typeface="Montserrat"/>
              <a:ea typeface="Ð¾_x001a_åþ"/>
            </a:endParaRPr>
          </a:p>
          <a:p>
            <a:r>
              <a:rPr b="0" lang="en-PH" sz="2000" spc="-1" strike="noStrike">
                <a:latin typeface="Montserrat"/>
                <a:ea typeface="Ð¾_x001a_åþ"/>
              </a:rPr>
              <a:t>b. </a:t>
            </a:r>
            <a:r>
              <a:rPr b="0" lang="en-PH" sz="2000" spc="-1" strike="noStrike">
                <a:latin typeface="Montserrat"/>
                <a:ea typeface="Ð¾_x001a_åþ"/>
              </a:rPr>
              <a:t>	</a:t>
            </a:r>
            <a:r>
              <a:rPr b="0" lang="en-PH" sz="2000" spc="-1" strike="noStrike">
                <a:latin typeface="Montserrat"/>
                <a:ea typeface="Ð¾_x001a_åþ"/>
              </a:rPr>
              <a:t>The diagonals of a rhombus are perpendicular; thus, ∠RQT is a right angle. If m∠RQT = 90°, then</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x</a:t>
            </a:r>
            <a:r>
              <a:rPr b="0" lang="en-PH" sz="2000" spc="-1" strike="noStrike" baseline="33000">
                <a:latin typeface="Montserrat"/>
                <a:ea typeface="Ð¾_x001a_åþ"/>
              </a:rPr>
              <a:t>2</a:t>
            </a:r>
            <a:r>
              <a:rPr b="0" lang="en-PH" sz="2000" spc="-1" strike="noStrike">
                <a:latin typeface="Montserrat"/>
                <a:ea typeface="Ð¾_x001a_åþ"/>
              </a:rPr>
              <a:t> + 65 </a:t>
            </a:r>
            <a:r>
              <a:rPr b="0" lang="en-PH" sz="2000" spc="-1" strike="noStrike">
                <a:latin typeface="Montserrat"/>
                <a:ea typeface="Ð¾_x001a_åþ"/>
              </a:rPr>
              <a:t>	</a:t>
            </a:r>
            <a:r>
              <a:rPr b="0" lang="en-PH" sz="2000" spc="-1" strike="noStrike">
                <a:latin typeface="Montserrat"/>
                <a:ea typeface="Ð¾_x001a_åþ"/>
              </a:rPr>
              <a:t>= 90</a:t>
            </a:r>
            <a:r>
              <a:rPr b="0" lang="en-PH" sz="2000" spc="-1" strike="noStrike" baseline="33000">
                <a:latin typeface="Montserrat"/>
                <a:ea typeface="Ð¾_x001a_åþ"/>
              </a:rPr>
              <a:t>0</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x</a:t>
            </a:r>
            <a:r>
              <a:rPr b="0" lang="en-PH" sz="2000" spc="-1" strike="noStrike" baseline="33000">
                <a:latin typeface="Montserrat"/>
                <a:ea typeface="Ð¾_x001a_åþ"/>
              </a:rPr>
              <a:t>2</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25</a:t>
            </a:r>
            <a:r>
              <a:rPr b="0" lang="en-PH" sz="2000" spc="-1" strike="noStrike" baseline="33000">
                <a:latin typeface="Montserrat"/>
                <a:ea typeface="Ð¾_x001a_åþ"/>
              </a:rPr>
              <a:t>0</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x </a:t>
            </a:r>
            <a:r>
              <a:rPr b="0" lang="en-PH" sz="2000" spc="-1" strike="noStrike">
                <a:latin typeface="Montserrat"/>
                <a:ea typeface="Ð¾_x001a_åþ"/>
              </a:rPr>
              <a:t>	</a:t>
            </a:r>
            <a:r>
              <a:rPr b="0" lang="en-PH" sz="2000" spc="-1" strike="noStrike">
                <a:latin typeface="Montserrat"/>
                <a:ea typeface="Ð¾_x001a_åþ"/>
              </a:rPr>
              <a:t>= 50</a:t>
            </a:r>
            <a:r>
              <a:rPr b="0" lang="en-PH" sz="2000" spc="-1" strike="noStrike" baseline="33000">
                <a:latin typeface="Montserrat"/>
                <a:ea typeface="Ð¾_x001a_åþ"/>
              </a:rPr>
              <a:t>0</a:t>
            </a:r>
            <a:endParaRPr b="0" lang="en-PH" sz="2000" spc="-1" strike="noStrike">
              <a:latin typeface="Montserrat"/>
              <a:ea typeface="Ð¾_x001a_åþ"/>
            </a:endParaRPr>
          </a:p>
        </p:txBody>
      </p:sp>
      <p:pic>
        <p:nvPicPr>
          <p:cNvPr id="230" name="" descr=""/>
          <p:cNvPicPr/>
          <p:nvPr/>
        </p:nvPicPr>
        <p:blipFill>
          <a:blip r:embed="rId3"/>
          <a:stretch/>
        </p:blipFill>
        <p:spPr>
          <a:xfrm>
            <a:off x="7715160" y="1620000"/>
            <a:ext cx="2857680" cy="2160000"/>
          </a:xfrm>
          <a:prstGeom prst="rect">
            <a:avLst/>
          </a:prstGeom>
          <a:ln w="0">
            <a:noFill/>
          </a:ln>
        </p:spPr>
      </p:pic>
      <p:pic>
        <p:nvPicPr>
          <p:cNvPr id="231" name="" descr=""/>
          <p:cNvPicPr/>
          <p:nvPr/>
        </p:nvPicPr>
        <p:blipFill>
          <a:blip r:embed="rId4"/>
          <a:stretch/>
        </p:blipFill>
        <p:spPr>
          <a:xfrm>
            <a:off x="10973880" y="3240000"/>
            <a:ext cx="6126120" cy="3087720"/>
          </a:xfrm>
          <a:prstGeom prst="rect">
            <a:avLst/>
          </a:prstGeom>
          <a:ln w="0">
            <a:noFill/>
          </a:ln>
        </p:spPr>
      </p:pic>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 descr=""/>
          <p:cNvPicPr/>
          <p:nvPr/>
        </p:nvPicPr>
        <p:blipFill>
          <a:blip r:embed="rId1"/>
          <a:stretch/>
        </p:blipFill>
        <p:spPr>
          <a:xfrm>
            <a:off x="9216000" y="1773720"/>
            <a:ext cx="8811720" cy="6686280"/>
          </a:xfrm>
          <a:prstGeom prst="rect">
            <a:avLst/>
          </a:prstGeom>
          <a:ln w="0">
            <a:noFill/>
          </a:ln>
        </p:spPr>
      </p:pic>
      <p:sp>
        <p:nvSpPr>
          <p:cNvPr id="233" name="Freeform 6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34" name="Group 18"/>
          <p:cNvGrpSpPr/>
          <p:nvPr/>
        </p:nvGrpSpPr>
        <p:grpSpPr>
          <a:xfrm>
            <a:off x="16303320" y="0"/>
            <a:ext cx="1441800" cy="1441800"/>
            <a:chOff x="16303320" y="0"/>
            <a:chExt cx="1441800" cy="1441800"/>
          </a:xfrm>
        </p:grpSpPr>
        <p:sp>
          <p:nvSpPr>
            <p:cNvPr id="235" name="Freeform 6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36" name="Freeform 6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37" name="TextBox 72"/>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38" name="TextBox 73"/>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39" name="Freeform 63"/>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40" name="TextBox 74"/>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241" name="TextBox 75"/>
          <p:cNvSpPr/>
          <p:nvPr/>
        </p:nvSpPr>
        <p:spPr>
          <a:xfrm>
            <a:off x="453600" y="1125360"/>
            <a:ext cx="8366400" cy="487692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0" lang="en-US" sz="2000" spc="-1" strike="noStrike">
                <a:solidFill>
                  <a:srgbClr val="000000"/>
                </a:solidFill>
                <a:latin typeface="Montserrat"/>
                <a:ea typeface="DejaVu Sans"/>
              </a:rPr>
              <a:t>Let us prove this theorem.</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Given: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ABCD is a rhombus.</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Prove: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BD bisects </a:t>
            </a:r>
            <a:r>
              <a:rPr b="0" lang="en-US" sz="2000" spc="-1" strike="noStrike">
                <a:solidFill>
                  <a:srgbClr val="000000"/>
                </a:solidFill>
                <a:latin typeface="Montserrat"/>
                <a:ea typeface="Ð¾_x001a_åþ"/>
              </a:rPr>
              <a:t>∠</a:t>
            </a:r>
            <a:r>
              <a:rPr b="0" lang="en-US" sz="2000" spc="-1" strike="noStrike">
                <a:solidFill>
                  <a:srgbClr val="000000"/>
                </a:solidFill>
                <a:latin typeface="Montserrat"/>
                <a:ea typeface=""/>
              </a:rPr>
              <a:t>B and </a:t>
            </a:r>
            <a:r>
              <a:rPr b="0" lang="en-US" sz="2000" spc="-1" strike="noStrike">
                <a:solidFill>
                  <a:srgbClr val="000000"/>
                </a:solidFill>
                <a:latin typeface="Montserrat"/>
                <a:ea typeface="Ð¾_x001a_åþ"/>
              </a:rPr>
              <a:t>∠D.</a:t>
            </a:r>
            <a:endParaRPr b="0" lang="en-PH" sz="2000" spc="-1" strike="noStrike">
              <a:latin typeface="Montserrat"/>
              <a:ea typeface=""/>
            </a:endParaRPr>
          </a:p>
        </p:txBody>
      </p:sp>
      <p:graphicFrame>
        <p:nvGraphicFramePr>
          <p:cNvPr id="242" name=""/>
          <p:cNvGraphicFramePr/>
          <p:nvPr/>
        </p:nvGraphicFramePr>
        <p:xfrm>
          <a:off x="452160" y="1660320"/>
          <a:ext cx="8367840" cy="2659680"/>
        </p:xfrm>
        <a:graphic>
          <a:graphicData uri="http://schemas.openxmlformats.org/drawingml/2006/table">
            <a:tbl>
              <a:tblPr/>
              <a:tblGrid>
                <a:gridCol w="2240280"/>
                <a:gridCol w="3848400"/>
                <a:gridCol w="2279160"/>
              </a:tblGrid>
              <a:tr h="2745720">
                <a:tc>
                  <a:txBody>
                    <a:bodyPr lIns="90000" rIns="90000" tIns="46800" bIns="46800" anchor="ctr">
                      <a:noAutofit/>
                    </a:bodyPr>
                    <a:p>
                      <a:pPr algn="ctr">
                        <a:buNone/>
                      </a:pPr>
                      <a:r>
                        <a:rPr b="0" lang="en-PH" sz="2000" spc="-1" strike="noStrike">
                          <a:latin typeface="Montserrat"/>
                        </a:rPr>
                        <a:t>Each diagonal of a rhombus</a:t>
                      </a:r>
                      <a:endParaRPr b="0" lang="en-PH" sz="2000" spc="-1" strike="noStrike">
                        <a:latin typeface="Montserrat"/>
                      </a:endParaRPr>
                    </a:p>
                    <a:p>
                      <a:pPr algn="ctr">
                        <a:buNone/>
                      </a:pPr>
                      <a:r>
                        <a:rPr b="0" lang="en-PH" sz="2000" spc="-1" strike="noStrike">
                          <a:latin typeface="Montserrat"/>
                        </a:rPr>
                        <a:t>bisects two angles of the</a:t>
                      </a:r>
                      <a:endParaRPr b="0" lang="en-PH" sz="2000" spc="-1" strike="noStrike">
                        <a:latin typeface="Montserrat"/>
                      </a:endParaRPr>
                    </a:p>
                    <a:p>
                      <a:pPr algn="ctr">
                        <a:buNone/>
                      </a:pPr>
                      <a:r>
                        <a:rPr b="0" lang="en-PH" sz="2000" spc="-1" strike="noStrike">
                          <a:latin typeface="Montserrat"/>
                        </a:rPr>
                        <a:t>rhombus.</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2000" spc="-1" strike="noStrike">
                          <a:latin typeface="Montserrat"/>
                          <a:ea typeface="Ð¾_x001a_åþ"/>
                        </a:rPr>
                        <a:t>If □ ABCD is a rhombus,</a:t>
                      </a:r>
                      <a:endParaRPr b="0" lang="en-PH" sz="2000" spc="-1" strike="noStrike">
                        <a:latin typeface="Montserrat"/>
                      </a:endParaRPr>
                    </a:p>
                    <a:p>
                      <a:pPr algn="ctr">
                        <a:buNone/>
                      </a:pPr>
                      <a:r>
                        <a:rPr b="0" lang="en-PH" sz="2000" spc="-1" strike="noStrike">
                          <a:latin typeface="Montserrat"/>
                          <a:ea typeface=""/>
                        </a:rPr>
                        <a:t>with diagonal BD, then BD</a:t>
                      </a:r>
                      <a:endParaRPr b="0" lang="en-PH" sz="2000" spc="-1" strike="noStrike">
                        <a:latin typeface="Montserrat"/>
                      </a:endParaRPr>
                    </a:p>
                    <a:p>
                      <a:pPr algn="ctr">
                        <a:buNone/>
                      </a:pPr>
                      <a:r>
                        <a:rPr b="0" lang="en-PH" sz="2000" spc="-1" strike="noStrike">
                          <a:latin typeface="Montserrat"/>
                          <a:ea typeface=""/>
                        </a:rPr>
                        <a:t>bisects </a:t>
                      </a:r>
                      <a:r>
                        <a:rPr b="0" lang="en-PH" sz="2000" spc="-1" strike="noStrike">
                          <a:latin typeface="Montserrat"/>
                          <a:ea typeface="Ð¾_x001a_åþ"/>
                        </a:rPr>
                        <a:t>∠</a:t>
                      </a:r>
                      <a:r>
                        <a:rPr b="0" lang="en-PH" sz="2000" spc="-1" strike="noStrike">
                          <a:latin typeface="Montserrat"/>
                          <a:ea typeface=""/>
                        </a:rPr>
                        <a:t>B and </a:t>
                      </a:r>
                      <a:r>
                        <a:rPr b="0" lang="en-PH" sz="2000" spc="-1" strike="noStrike">
                          <a:latin typeface="Montserrat"/>
                          <a:ea typeface="Ð¾_x001a_åþ"/>
                        </a:rPr>
                        <a:t>∠D.</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243" name=""/>
          <p:cNvSpPr txBox="1"/>
          <p:nvPr/>
        </p:nvSpPr>
        <p:spPr>
          <a:xfrm>
            <a:off x="12398400" y="1360080"/>
            <a:ext cx="2541600" cy="439920"/>
          </a:xfrm>
          <a:prstGeom prst="rect">
            <a:avLst/>
          </a:prstGeom>
          <a:noFill/>
          <a:ln w="0">
            <a:noFill/>
          </a:ln>
        </p:spPr>
        <p:txBody>
          <a:bodyPr lIns="90000" rIns="90000" tIns="45000" bIns="45000" anchor="t">
            <a:noAutofit/>
          </a:bodyPr>
          <a:p>
            <a:pPr algn="ctr">
              <a:buNone/>
            </a:pPr>
            <a:r>
              <a:rPr b="1" lang="en-PH" sz="2000" spc="-1" strike="noStrike">
                <a:latin typeface="Montserrat"/>
                <a:ea typeface=""/>
              </a:rPr>
              <a:t>Proof:</a:t>
            </a:r>
            <a:endParaRPr b="1" lang="en-PH" sz="2000" spc="-1" strike="noStrike">
              <a:latin typeface="Montserrat"/>
              <a:ea typeface=""/>
            </a:endParaRPr>
          </a:p>
        </p:txBody>
      </p:sp>
      <p:pic>
        <p:nvPicPr>
          <p:cNvPr id="244" name="" descr=""/>
          <p:cNvPicPr/>
          <p:nvPr/>
        </p:nvPicPr>
        <p:blipFill>
          <a:blip r:embed="rId5"/>
          <a:stretch/>
        </p:blipFill>
        <p:spPr>
          <a:xfrm>
            <a:off x="2955600" y="1764000"/>
            <a:ext cx="3472920" cy="2480400"/>
          </a:xfrm>
          <a:prstGeom prst="rect">
            <a:avLst/>
          </a:prstGeom>
          <a:ln w="0">
            <a:noFill/>
          </a:ln>
        </p:spPr>
      </p:pic>
      <p:pic>
        <p:nvPicPr>
          <p:cNvPr id="245" name="" descr=""/>
          <p:cNvPicPr/>
          <p:nvPr/>
        </p:nvPicPr>
        <p:blipFill>
          <a:blip r:embed="rId6"/>
          <a:stretch/>
        </p:blipFill>
        <p:spPr>
          <a:xfrm>
            <a:off x="3240000" y="6192000"/>
            <a:ext cx="2880000" cy="2600280"/>
          </a:xfrm>
          <a:prstGeom prst="rect">
            <a:avLst/>
          </a:prstGeom>
          <a:ln w="0">
            <a:noFill/>
          </a:ln>
        </p:spPr>
      </p:pic>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
          <p:cNvSpPr/>
          <p:nvPr/>
        </p:nvSpPr>
        <p:spPr>
          <a:xfrm>
            <a:off x="360000" y="5688000"/>
            <a:ext cx="8820000" cy="900000"/>
          </a:xfrm>
          <a:custGeom>
            <a:avLst/>
            <a:gdLst/>
            <a:ahLst/>
            <a:rect l="0" t="0" r="r" b="b"/>
            <a:pathLst>
              <a:path w="24502" h="2502">
                <a:moveTo>
                  <a:pt x="416" y="0"/>
                </a:moveTo>
                <a:lnTo>
                  <a:pt x="417" y="0"/>
                </a:lnTo>
                <a:cubicBezTo>
                  <a:pt x="344" y="0"/>
                  <a:pt x="272" y="19"/>
                  <a:pt x="208" y="56"/>
                </a:cubicBezTo>
                <a:cubicBezTo>
                  <a:pt x="145" y="92"/>
                  <a:pt x="92" y="145"/>
                  <a:pt x="56" y="208"/>
                </a:cubicBezTo>
                <a:cubicBezTo>
                  <a:pt x="19" y="272"/>
                  <a:pt x="0" y="344"/>
                  <a:pt x="0" y="417"/>
                </a:cubicBezTo>
                <a:lnTo>
                  <a:pt x="0" y="2084"/>
                </a:lnTo>
                <a:lnTo>
                  <a:pt x="0" y="2084"/>
                </a:lnTo>
                <a:cubicBezTo>
                  <a:pt x="0" y="2157"/>
                  <a:pt x="19" y="2229"/>
                  <a:pt x="56" y="2293"/>
                </a:cubicBezTo>
                <a:cubicBezTo>
                  <a:pt x="92" y="2356"/>
                  <a:pt x="145" y="2409"/>
                  <a:pt x="208" y="2445"/>
                </a:cubicBezTo>
                <a:cubicBezTo>
                  <a:pt x="272" y="2482"/>
                  <a:pt x="344" y="2501"/>
                  <a:pt x="417" y="2501"/>
                </a:cubicBezTo>
                <a:lnTo>
                  <a:pt x="24084" y="2501"/>
                </a:lnTo>
                <a:lnTo>
                  <a:pt x="24084" y="2501"/>
                </a:lnTo>
                <a:cubicBezTo>
                  <a:pt x="24157" y="2501"/>
                  <a:pt x="24229" y="2482"/>
                  <a:pt x="24293" y="2445"/>
                </a:cubicBezTo>
                <a:cubicBezTo>
                  <a:pt x="24356" y="2409"/>
                  <a:pt x="24409" y="2356"/>
                  <a:pt x="24445" y="2293"/>
                </a:cubicBezTo>
                <a:cubicBezTo>
                  <a:pt x="24482" y="2229"/>
                  <a:pt x="24501" y="2157"/>
                  <a:pt x="24501" y="2084"/>
                </a:cubicBezTo>
                <a:lnTo>
                  <a:pt x="24501" y="416"/>
                </a:lnTo>
                <a:lnTo>
                  <a:pt x="24501" y="417"/>
                </a:lnTo>
                <a:lnTo>
                  <a:pt x="24501" y="417"/>
                </a:lnTo>
                <a:cubicBezTo>
                  <a:pt x="24501" y="344"/>
                  <a:pt x="24482" y="272"/>
                  <a:pt x="24445" y="208"/>
                </a:cubicBezTo>
                <a:cubicBezTo>
                  <a:pt x="24409" y="145"/>
                  <a:pt x="24356" y="92"/>
                  <a:pt x="24293" y="56"/>
                </a:cubicBezTo>
                <a:cubicBezTo>
                  <a:pt x="24229" y="19"/>
                  <a:pt x="24157" y="0"/>
                  <a:pt x="24084" y="0"/>
                </a:cubicBezTo>
                <a:lnTo>
                  <a:pt x="416" y="0"/>
                </a:lnTo>
              </a:path>
            </a:pathLst>
          </a:custGeom>
          <a:solidFill>
            <a:srgbClr val="ffffff"/>
          </a:solidFill>
          <a:ln cap="rnd" w="38160">
            <a:solidFill>
              <a:srgbClr val="333333"/>
            </a:solidFill>
            <a:prstDash val="lgDash"/>
            <a:round/>
          </a:ln>
        </p:spPr>
        <p:style>
          <a:lnRef idx="0"/>
          <a:fillRef idx="0"/>
          <a:effectRef idx="0"/>
          <a:fontRef idx="minor"/>
        </p:style>
      </p:sp>
      <p:sp>
        <p:nvSpPr>
          <p:cNvPr id="47" name="Freeform 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8" name="Group 3"/>
          <p:cNvGrpSpPr/>
          <p:nvPr/>
        </p:nvGrpSpPr>
        <p:grpSpPr>
          <a:xfrm>
            <a:off x="16303320" y="0"/>
            <a:ext cx="1441800" cy="1441800"/>
            <a:chOff x="16303320" y="0"/>
            <a:chExt cx="1441800" cy="1441800"/>
          </a:xfrm>
        </p:grpSpPr>
        <p:sp>
          <p:nvSpPr>
            <p:cNvPr id="49" name="Freeform 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50" name="Freeform 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51" name="TextBox 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52" name="TextBox 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53" name="TextBox 8"/>
          <p:cNvSpPr/>
          <p:nvPr/>
        </p:nvSpPr>
        <p:spPr>
          <a:xfrm>
            <a:off x="453600" y="1306800"/>
            <a:ext cx="17381160" cy="36579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A parallelogram is a quadrilateral that has two sets of parallel sides and two sets of congruent angles. Moreover, it has the following properties: its opposite sides are congruent, its opposite angles are congruent, its consecutive angles are supplementary, its diagonals bisect each other, and its diagonals form two congruent triangles.</a:t>
            </a:r>
            <a:endParaRPr b="0" lang="en-PH" sz="2000" spc="-1" strike="noStrike">
              <a:latin typeface="Arial"/>
            </a:endParaRPr>
          </a:p>
          <a:p>
            <a:pP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We also have parallelograms that aside from these properties possess other properties that make them special, such as having equal angles, having equal sides, and having both equal sides and angles, which are the description of rectangle, rhombus, and square, respectively.</a:t>
            </a:r>
            <a:endParaRPr b="0" lang="en-PH" sz="2000" spc="-1" strike="noStrike">
              <a:latin typeface="Arial"/>
            </a:endParaRPr>
          </a:p>
          <a:p>
            <a:pP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Now, let us now deepen your understanding of rectangle, rhombus, and square.  Let us begin with the discussion of rectangle.</a:t>
            </a:r>
            <a:endParaRPr b="0" lang="en-PH" sz="2000" spc="-1" strike="noStrike">
              <a:latin typeface="Arial"/>
            </a:endParaRPr>
          </a:p>
        </p:txBody>
      </p:sp>
      <p:sp>
        <p:nvSpPr>
          <p:cNvPr id="54" name="Freeform 9"/>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55" name="TextBox 1"/>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56" name=""/>
          <p:cNvSpPr txBox="1"/>
          <p:nvPr/>
        </p:nvSpPr>
        <p:spPr>
          <a:xfrm>
            <a:off x="436320" y="5777280"/>
            <a:ext cx="8563680" cy="712440"/>
          </a:xfrm>
          <a:prstGeom prst="rect">
            <a:avLst/>
          </a:prstGeom>
          <a:noFill/>
          <a:ln w="0">
            <a:noFill/>
          </a:ln>
        </p:spPr>
        <p:txBody>
          <a:bodyPr lIns="90000" rIns="90000" tIns="45000" bIns="45000" anchor="t">
            <a:noAutofit/>
          </a:bodyPr>
          <a:p>
            <a:r>
              <a:rPr b="1" lang="en-PH" sz="2000" spc="-1" strike="noStrike">
                <a:latin typeface="Montserrat"/>
              </a:rPr>
              <a:t>Definition:</a:t>
            </a:r>
            <a:endParaRPr b="0" lang="en-PH" sz="2000" spc="-1" strike="noStrike">
              <a:latin typeface="Montserrat"/>
              <a:ea typeface="Ð¾_x001a_åþ"/>
            </a:endParaRPr>
          </a:p>
          <a:p>
            <a:r>
              <a:rPr b="0" lang="en-PH" sz="2000" spc="-1" strike="noStrike">
                <a:latin typeface="Montserrat"/>
              </a:rPr>
              <a:t>	</a:t>
            </a:r>
            <a:r>
              <a:rPr b="0" lang="en-PH" sz="2000" spc="-1" strike="noStrike">
                <a:latin typeface="Montserrat"/>
              </a:rPr>
              <a:t>A rectangle is a parallelogram with four congruent angles.</a:t>
            </a:r>
            <a:endParaRPr b="0" lang="en-PH" sz="2000" spc="-1" strike="noStrike">
              <a:latin typeface="Montserrat"/>
              <a:ea typeface="Ð¾_x001a_åþ"/>
            </a:endParaRPr>
          </a:p>
        </p:txBody>
      </p:sp>
      <p:sp>
        <p:nvSpPr>
          <p:cNvPr id="57" name=""/>
          <p:cNvSpPr txBox="1"/>
          <p:nvPr/>
        </p:nvSpPr>
        <p:spPr>
          <a:xfrm>
            <a:off x="540000" y="7207560"/>
            <a:ext cx="17460000" cy="712440"/>
          </a:xfrm>
          <a:prstGeom prst="rect">
            <a:avLst/>
          </a:prstGeom>
          <a:noFill/>
          <a:ln w="0">
            <a:noFill/>
          </a:ln>
        </p:spPr>
        <p:txBody>
          <a:bodyPr lIns="90000" rIns="90000" tIns="45000" bIns="45000" anchor="t">
            <a:noAutofit/>
          </a:bodyPr>
          <a:p>
            <a:pPr algn="r">
              <a:buNone/>
            </a:pPr>
            <a:r>
              <a:rPr b="0" lang="en-PH" sz="2000" spc="-1" strike="noStrike">
                <a:latin typeface="Montserrat"/>
              </a:rPr>
              <a:t>Since rectangle is a parallelogram, it inherits all the properties of the parallelogram as well. </a:t>
            </a:r>
            <a:endParaRPr b="0" lang="en-PH" sz="2000" spc="-1" strike="noStrike">
              <a:latin typeface="Montserrat"/>
              <a:ea typeface="Ð¾_x001a_åþ"/>
            </a:endParaRPr>
          </a:p>
          <a:p>
            <a:pPr algn="r">
              <a:buNone/>
            </a:pPr>
            <a:r>
              <a:rPr b="0" lang="en-PH" sz="2000" spc="-1" strike="noStrike">
                <a:latin typeface="Montserrat"/>
              </a:rPr>
              <a:t>In addition, the theorem presented below is also a property of rectangle.</a:t>
            </a:r>
            <a:endParaRPr b="0" lang="en-PH" sz="2000" spc="-1" strike="noStrike">
              <a:latin typeface="Montserrat"/>
              <a:ea typeface="Ð¾_x001a_åþ"/>
            </a:endParaRPr>
          </a:p>
        </p:txBody>
      </p:sp>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Freeform 6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47" name="Group 19"/>
          <p:cNvGrpSpPr/>
          <p:nvPr/>
        </p:nvGrpSpPr>
        <p:grpSpPr>
          <a:xfrm>
            <a:off x="16303320" y="0"/>
            <a:ext cx="1441800" cy="1441800"/>
            <a:chOff x="16303320" y="0"/>
            <a:chExt cx="1441800" cy="1441800"/>
          </a:xfrm>
        </p:grpSpPr>
        <p:sp>
          <p:nvSpPr>
            <p:cNvPr id="248" name="Freeform 6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49" name="Freeform 6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50" name="TextBox 7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51" name="TextBox 7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52" name="Freeform 67"/>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53" name="TextBox 78"/>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254" name="TextBox 79"/>
          <p:cNvSpPr/>
          <p:nvPr/>
        </p:nvSpPr>
        <p:spPr>
          <a:xfrm>
            <a:off x="4154400" y="1125360"/>
            <a:ext cx="9979200" cy="335412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Summary of the Properties of Rhombus:</a:t>
            </a:r>
            <a:endParaRPr b="1" lang="en-PH" sz="2000" spc="-1" strike="noStrike">
              <a:latin typeface="Montserrat"/>
            </a:endParaRPr>
          </a:p>
          <a:p>
            <a:pPr algn="ctr">
              <a:lnSpc>
                <a:spcPts val="3600"/>
              </a:lnSpc>
              <a:buNone/>
            </a:pPr>
            <a:endParaRPr b="1" lang="en-PH" sz="2000" spc="-1" strike="noStrike">
              <a:latin typeface="Montserrat"/>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All sides are congruent.</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Opposite sides are parallel and congruent.</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Opposite angles are congruent.</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bisect each other.</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are perpendicular.</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bisect vertices.</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Consecutive angles are supplementary.</a:t>
            </a:r>
            <a:endParaRPr b="0" lang="en-PH" sz="2000" spc="-1" strike="noStrike">
              <a:latin typeface="Ð¾_x001a_åþ"/>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Each of the diagonal divides the rhombus into two congruent triangles.</a:t>
            </a:r>
            <a:endParaRPr b="0" lang="en-PH" sz="2000" spc="-1" strike="noStrike">
              <a:latin typeface="Ð¾_x001a_åþ"/>
              <a:ea typeface="Ð¾_x001a_åþ"/>
            </a:endParaRPr>
          </a:p>
        </p:txBody>
      </p:sp>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
          <p:cNvSpPr/>
          <p:nvPr/>
        </p:nvSpPr>
        <p:spPr>
          <a:xfrm>
            <a:off x="3474000" y="1872000"/>
            <a:ext cx="11340000" cy="900000"/>
          </a:xfrm>
          <a:custGeom>
            <a:avLst/>
            <a:gdLst/>
            <a:ahLst/>
            <a:rect l="0" t="0" r="r" b="b"/>
            <a:pathLst>
              <a:path w="31502" h="2502">
                <a:moveTo>
                  <a:pt x="416" y="0"/>
                </a:moveTo>
                <a:lnTo>
                  <a:pt x="417" y="0"/>
                </a:lnTo>
                <a:cubicBezTo>
                  <a:pt x="344" y="0"/>
                  <a:pt x="272" y="19"/>
                  <a:pt x="208" y="56"/>
                </a:cubicBezTo>
                <a:cubicBezTo>
                  <a:pt x="145" y="92"/>
                  <a:pt x="92" y="145"/>
                  <a:pt x="56" y="208"/>
                </a:cubicBezTo>
                <a:cubicBezTo>
                  <a:pt x="19" y="272"/>
                  <a:pt x="0" y="344"/>
                  <a:pt x="0" y="417"/>
                </a:cubicBezTo>
                <a:lnTo>
                  <a:pt x="0" y="2084"/>
                </a:lnTo>
                <a:lnTo>
                  <a:pt x="0" y="2084"/>
                </a:lnTo>
                <a:cubicBezTo>
                  <a:pt x="0" y="2157"/>
                  <a:pt x="19" y="2229"/>
                  <a:pt x="56" y="2293"/>
                </a:cubicBezTo>
                <a:cubicBezTo>
                  <a:pt x="92" y="2356"/>
                  <a:pt x="145" y="2409"/>
                  <a:pt x="208" y="2445"/>
                </a:cubicBezTo>
                <a:cubicBezTo>
                  <a:pt x="272" y="2482"/>
                  <a:pt x="344" y="2501"/>
                  <a:pt x="417" y="2501"/>
                </a:cubicBezTo>
                <a:lnTo>
                  <a:pt x="31084" y="2501"/>
                </a:lnTo>
                <a:lnTo>
                  <a:pt x="31084" y="2501"/>
                </a:lnTo>
                <a:cubicBezTo>
                  <a:pt x="31157" y="2501"/>
                  <a:pt x="31229" y="2482"/>
                  <a:pt x="31293" y="2445"/>
                </a:cubicBezTo>
                <a:cubicBezTo>
                  <a:pt x="31356" y="2409"/>
                  <a:pt x="31409" y="2356"/>
                  <a:pt x="31445" y="2293"/>
                </a:cubicBezTo>
                <a:cubicBezTo>
                  <a:pt x="31482" y="2229"/>
                  <a:pt x="31501" y="2157"/>
                  <a:pt x="31501" y="2084"/>
                </a:cubicBezTo>
                <a:lnTo>
                  <a:pt x="31501" y="416"/>
                </a:lnTo>
                <a:lnTo>
                  <a:pt x="31501" y="417"/>
                </a:lnTo>
                <a:lnTo>
                  <a:pt x="31501" y="417"/>
                </a:lnTo>
                <a:cubicBezTo>
                  <a:pt x="31501" y="344"/>
                  <a:pt x="31482" y="272"/>
                  <a:pt x="31445" y="208"/>
                </a:cubicBezTo>
                <a:cubicBezTo>
                  <a:pt x="31409" y="145"/>
                  <a:pt x="31356" y="92"/>
                  <a:pt x="31293" y="56"/>
                </a:cubicBezTo>
                <a:cubicBezTo>
                  <a:pt x="31229" y="19"/>
                  <a:pt x="31157" y="0"/>
                  <a:pt x="31084" y="0"/>
                </a:cubicBezTo>
                <a:lnTo>
                  <a:pt x="416" y="0"/>
                </a:lnTo>
              </a:path>
            </a:pathLst>
          </a:custGeom>
          <a:solidFill>
            <a:srgbClr val="ffffff"/>
          </a:solidFill>
          <a:ln cap="rnd" w="38160">
            <a:solidFill>
              <a:srgbClr val="333333"/>
            </a:solidFill>
            <a:prstDash val="lgDash"/>
            <a:round/>
          </a:ln>
        </p:spPr>
        <p:style>
          <a:lnRef idx="0"/>
          <a:fillRef idx="0"/>
          <a:effectRef idx="0"/>
          <a:fontRef idx="minor"/>
        </p:style>
      </p:sp>
      <p:sp>
        <p:nvSpPr>
          <p:cNvPr id="256" name="Freeform 6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57" name="Group 20"/>
          <p:cNvGrpSpPr/>
          <p:nvPr/>
        </p:nvGrpSpPr>
        <p:grpSpPr>
          <a:xfrm>
            <a:off x="16303320" y="0"/>
            <a:ext cx="1441800" cy="1441800"/>
            <a:chOff x="16303320" y="0"/>
            <a:chExt cx="1441800" cy="1441800"/>
          </a:xfrm>
        </p:grpSpPr>
        <p:sp>
          <p:nvSpPr>
            <p:cNvPr id="258" name="Freeform 6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59" name="Freeform 7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60" name="TextBox 8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61" name="TextBox 8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62" name="TextBox 82"/>
          <p:cNvSpPr/>
          <p:nvPr/>
        </p:nvSpPr>
        <p:spPr>
          <a:xfrm>
            <a:off x="453600" y="1116000"/>
            <a:ext cx="1738116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Lato"/>
                <a:ea typeface="DejaVu Sans"/>
              </a:rPr>
              <a:t>Let us now have the discussion of square.</a:t>
            </a:r>
            <a:endParaRPr b="0" lang="en-PH" sz="2000" spc="-1" strike="noStrike">
              <a:latin typeface="Arial"/>
            </a:endParaRPr>
          </a:p>
        </p:txBody>
      </p:sp>
      <p:sp>
        <p:nvSpPr>
          <p:cNvPr id="263" name="Freeform 71"/>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64" name="TextBox 83"/>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265" name=""/>
          <p:cNvSpPr txBox="1"/>
          <p:nvPr/>
        </p:nvSpPr>
        <p:spPr>
          <a:xfrm>
            <a:off x="3422160" y="1947600"/>
            <a:ext cx="11443680" cy="1023480"/>
          </a:xfrm>
          <a:prstGeom prst="rect">
            <a:avLst/>
          </a:prstGeom>
          <a:noFill/>
          <a:ln w="0">
            <a:noFill/>
          </a:ln>
        </p:spPr>
        <p:txBody>
          <a:bodyPr lIns="90000" rIns="90000" tIns="45000" bIns="45000" anchor="t">
            <a:noAutofit/>
          </a:bodyPr>
          <a:p>
            <a:pPr algn="ctr">
              <a:buNone/>
            </a:pPr>
            <a:r>
              <a:rPr b="1" lang="en-PH" sz="2000" spc="-1" strike="noStrike">
                <a:latin typeface="Montserrat"/>
              </a:rPr>
              <a:t>Definition:</a:t>
            </a:r>
            <a:endParaRPr b="0" lang="en-PH" sz="2000" spc="-1" strike="noStrike">
              <a:latin typeface="Montserrat"/>
              <a:ea typeface="Ð¾_x001a_åþ"/>
            </a:endParaRPr>
          </a:p>
          <a:p>
            <a:pPr algn="ctr">
              <a:buNone/>
            </a:pPr>
            <a:r>
              <a:rPr b="0" lang="en-PH" sz="2000" spc="-1" strike="noStrike">
                <a:latin typeface="Montserrat"/>
              </a:rPr>
              <a:t>	</a:t>
            </a:r>
            <a:r>
              <a:rPr b="0" lang="en-PH" sz="2000" spc="-1" strike="noStrike">
                <a:latin typeface="Montserrat"/>
              </a:rPr>
              <a:t>A square is a parallelogram with four congruent sides and four congruent angles.</a:t>
            </a:r>
            <a:endParaRPr b="0" lang="en-PH" sz="2000" spc="-1" strike="noStrike">
              <a:latin typeface="Montserrat"/>
              <a:ea typeface="Ð¾_x001a_åþ"/>
            </a:endParaRPr>
          </a:p>
        </p:txBody>
      </p:sp>
      <p:sp>
        <p:nvSpPr>
          <p:cNvPr id="266" name=""/>
          <p:cNvSpPr txBox="1"/>
          <p:nvPr/>
        </p:nvSpPr>
        <p:spPr>
          <a:xfrm>
            <a:off x="414000" y="3204000"/>
            <a:ext cx="17460000" cy="1334520"/>
          </a:xfrm>
          <a:prstGeom prst="rect">
            <a:avLst/>
          </a:prstGeom>
          <a:noFill/>
          <a:ln w="0">
            <a:noFill/>
          </a:ln>
        </p:spPr>
        <p:txBody>
          <a:bodyPr lIns="90000" rIns="90000" tIns="45000" bIns="45000" anchor="t">
            <a:noAutofit/>
          </a:bodyPr>
          <a:p>
            <a:pPr algn="ctr">
              <a:buNone/>
            </a:pPr>
            <a:r>
              <a:rPr b="0" lang="en-PH" sz="2000" spc="-1" strike="noStrike">
                <a:latin typeface="Montserrat"/>
              </a:rPr>
              <a:t>Since square is a parallelogram, it inherits all the properties of the parallelogram.</a:t>
            </a:r>
            <a:endParaRPr b="0" lang="en-PH" sz="2000" spc="-1" strike="noStrike">
              <a:latin typeface="Montserrat"/>
              <a:ea typeface="Ð¾_x001a_åþ"/>
            </a:endParaRPr>
          </a:p>
          <a:p>
            <a:pPr algn="ctr">
              <a:buNone/>
            </a:pPr>
            <a:r>
              <a:rPr b="0" lang="en-PH" sz="2000" spc="-1" strike="noStrike">
                <a:latin typeface="Montserrat"/>
              </a:rPr>
              <a:t>In addition, the theorem presented below is also a property of square.</a:t>
            </a: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r>
              <a:rPr b="1" lang="en-PH" sz="2000" spc="-1" strike="noStrike">
                <a:latin typeface="Montserrat"/>
                <a:ea typeface="Ð¾_x001a_åþ"/>
              </a:rPr>
              <a:t>Theorem</a:t>
            </a:r>
            <a:endParaRPr b="0" lang="en-PH" sz="2000" spc="-1" strike="noStrike">
              <a:latin typeface=""/>
              <a:ea typeface=""/>
            </a:endParaRPr>
          </a:p>
        </p:txBody>
      </p:sp>
      <p:graphicFrame>
        <p:nvGraphicFramePr>
          <p:cNvPr id="267" name=""/>
          <p:cNvGraphicFramePr/>
          <p:nvPr/>
        </p:nvGraphicFramePr>
        <p:xfrm>
          <a:off x="527040" y="4599720"/>
          <a:ext cx="17472600" cy="3680280"/>
        </p:xfrm>
        <a:graphic>
          <a:graphicData uri="http://schemas.openxmlformats.org/drawingml/2006/table">
            <a:tbl>
              <a:tblPr/>
              <a:tblGrid>
                <a:gridCol w="5510880"/>
                <a:gridCol w="6282720"/>
                <a:gridCol w="5679360"/>
              </a:tblGrid>
              <a:tr h="3680280">
                <a:tc>
                  <a:txBody>
                    <a:bodyPr lIns="90000" rIns="90000" tIns="46800" bIns="46800" anchor="ctr">
                      <a:noAutofit/>
                    </a:bodyPr>
                    <a:p>
                      <a:pPr algn="ctr">
                        <a:spcAft>
                          <a:spcPts val="850"/>
                        </a:spcAft>
                        <a:buNone/>
                      </a:pPr>
                      <a:r>
                        <a:rPr b="0" lang="en-PH" sz="2000" spc="-1" strike="noStrike">
                          <a:latin typeface="Montserrat"/>
                        </a:rPr>
                        <a:t>The diagonals of a square</a:t>
                      </a:r>
                      <a:endParaRPr b="0" lang="en-PH" sz="2000" spc="-1" strike="noStrike">
                        <a:latin typeface="Montserrat"/>
                      </a:endParaRPr>
                    </a:p>
                    <a:p>
                      <a:pPr algn="ctr">
                        <a:spcAft>
                          <a:spcPts val="850"/>
                        </a:spcAft>
                        <a:buNone/>
                      </a:pPr>
                      <a:r>
                        <a:rPr b="0" lang="en-PH" sz="2000" spc="-1" strike="noStrike">
                          <a:latin typeface="Montserrat"/>
                        </a:rPr>
                        <a:t>are congruent and</a:t>
                      </a:r>
                      <a:endParaRPr b="0" lang="en-PH" sz="2000" spc="-1" strike="noStrike">
                        <a:latin typeface="Montserrat"/>
                      </a:endParaRPr>
                    </a:p>
                    <a:p>
                      <a:pPr algn="ctr">
                        <a:spcAft>
                          <a:spcPts val="850"/>
                        </a:spcAft>
                        <a:buNone/>
                      </a:pPr>
                      <a:r>
                        <a:rPr b="0" lang="en-PH" sz="2000" spc="-1" strike="noStrike">
                          <a:latin typeface="Montserrat"/>
                        </a:rPr>
                        <a:t>perpendicular.</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spcAft>
                          <a:spcPts val="850"/>
                        </a:spcAft>
                        <a:buNone/>
                      </a:pPr>
                      <a:r>
                        <a:rPr b="0" lang="en-PH" sz="2000" spc="-1" strike="noStrike">
                          <a:latin typeface="Montserrat"/>
                          <a:ea typeface="Ð¾_x001a_åþ"/>
                        </a:rPr>
                        <a:t>If □ ABCD is a rectangle,</a:t>
                      </a:r>
                      <a:endParaRPr b="0" lang="en-PH" sz="2000" spc="-1" strike="noStrike">
                        <a:latin typeface="Montserrat"/>
                      </a:endParaRPr>
                    </a:p>
                    <a:p>
                      <a:pPr algn="ctr">
                        <a:spcAft>
                          <a:spcPts val="850"/>
                        </a:spcAft>
                        <a:buNone/>
                      </a:pPr>
                      <a:r>
                        <a:rPr b="0" lang="en-PH" sz="2000" spc="-1" strike="noStrike">
                          <a:latin typeface="Montserrat"/>
                          <a:ea typeface=""/>
                        </a:rPr>
                        <a:t>then AC </a:t>
                      </a:r>
                      <a:r>
                        <a:rPr b="0" lang="en-PH" sz="2000" spc="-1" strike="noStrike">
                          <a:latin typeface="Montserrat"/>
                          <a:ea typeface="Ð¾_x001a_åþ"/>
                        </a:rPr>
                        <a:t>≅ </a:t>
                      </a:r>
                      <a:r>
                        <a:rPr b="0" lang="en-PH" sz="2000" spc="-1" strike="noStrike">
                          <a:latin typeface="Montserrat"/>
                          <a:ea typeface=""/>
                        </a:rPr>
                        <a:t>BD and</a:t>
                      </a:r>
                      <a:endParaRPr b="0" lang="en-PH" sz="2000" spc="-1" strike="noStrike">
                        <a:latin typeface="Montserrat"/>
                      </a:endParaRPr>
                    </a:p>
                    <a:p>
                      <a:pPr algn="ctr">
                        <a:spcAft>
                          <a:spcPts val="850"/>
                        </a:spcAft>
                        <a:buNone/>
                      </a:pPr>
                      <a:r>
                        <a:rPr b="0" lang="en-PH" sz="2000" spc="-1" strike="noStrike">
                          <a:latin typeface="Montserrat"/>
                          <a:ea typeface=""/>
                        </a:rPr>
                        <a:t>AC </a:t>
                      </a:r>
                      <a:r>
                        <a:rPr b="0" lang="en-PH" sz="2000" spc="-1" strike="noStrike">
                          <a:latin typeface="Montserrat"/>
                          <a:ea typeface="Ð¾_x001a_åþ"/>
                        </a:rPr>
                        <a:t>⊥ </a:t>
                      </a:r>
                      <a:r>
                        <a:rPr b="0" lang="en-PH" sz="2000" spc="-1" strike="noStrike">
                          <a:latin typeface="Montserrat"/>
                          <a:ea typeface=""/>
                        </a:rPr>
                        <a:t>BD</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268" name="" descr=""/>
          <p:cNvPicPr/>
          <p:nvPr/>
        </p:nvPicPr>
        <p:blipFill>
          <a:blip r:embed="rId4"/>
          <a:stretch/>
        </p:blipFill>
        <p:spPr>
          <a:xfrm>
            <a:off x="6663240" y="4680000"/>
            <a:ext cx="4961880" cy="3511800"/>
          </a:xfrm>
          <a:prstGeom prst="rect">
            <a:avLst/>
          </a:prstGeom>
          <a:ln w="0">
            <a:noFill/>
          </a:ln>
        </p:spPr>
      </p:pic>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9" name="" descr=""/>
          <p:cNvPicPr/>
          <p:nvPr/>
        </p:nvPicPr>
        <p:blipFill>
          <a:blip r:embed="rId1"/>
          <a:stretch/>
        </p:blipFill>
        <p:spPr>
          <a:xfrm>
            <a:off x="7644600" y="1944720"/>
            <a:ext cx="2999160" cy="2575440"/>
          </a:xfrm>
          <a:prstGeom prst="rect">
            <a:avLst/>
          </a:prstGeom>
          <a:ln w="0">
            <a:noFill/>
          </a:ln>
        </p:spPr>
      </p:pic>
      <p:sp>
        <p:nvSpPr>
          <p:cNvPr id="270" name="Freeform 7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71" name="Group 21"/>
          <p:cNvGrpSpPr/>
          <p:nvPr/>
        </p:nvGrpSpPr>
        <p:grpSpPr>
          <a:xfrm>
            <a:off x="16303320" y="0"/>
            <a:ext cx="1441800" cy="1441800"/>
            <a:chOff x="16303320" y="0"/>
            <a:chExt cx="1441800" cy="1441800"/>
          </a:xfrm>
        </p:grpSpPr>
        <p:sp>
          <p:nvSpPr>
            <p:cNvPr id="272" name="Freeform 7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73" name="Freeform 7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74" name="TextBox 8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75" name="TextBox 8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76" name="Freeform 75"/>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77" name="TextBox 86"/>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278" name="TextBox 87"/>
          <p:cNvSpPr/>
          <p:nvPr/>
        </p:nvSpPr>
        <p:spPr>
          <a:xfrm>
            <a:off x="3654000" y="1260000"/>
            <a:ext cx="10980000" cy="57931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¾_x001a_åþ"/>
              </a:rPr>
              <a:t>Example 5:</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FIVE is a square. If QI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+ 5 and FV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+ 25, find EI.</a:t>
            </a: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Solution:</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EI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FV and EI = 2QI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Diagonals of a square are congruent.</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EI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2QI</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+ 25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Law of Substitution</a:t>
            </a:r>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+ 25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+10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Distributive Property</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25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+ 10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Subtract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from each side.</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15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x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Subtract 10 from each side.</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EI = 2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 (15 + 5) = </a:t>
            </a:r>
            <a:r>
              <a:rPr b="1" lang="en-US" sz="2000" spc="-1" strike="noStrike">
                <a:solidFill>
                  <a:srgbClr val="000000"/>
                </a:solidFill>
                <a:latin typeface="Montserrat"/>
                <a:ea typeface=""/>
              </a:rPr>
              <a:t>40</a:t>
            </a:r>
            <a:endParaRPr b="0" lang="en-PH" sz="2000" spc="-1" strike="noStrike">
              <a:latin typeface="Montserrat"/>
              <a:ea typeface="Ð¾_x001a_åþ"/>
            </a:endParaRPr>
          </a:p>
          <a:p>
            <a:endParaRPr b="0" lang="en-PH" sz="2000" spc="-1" strike="noStrike">
              <a:latin typeface="Montserrat"/>
              <a:ea typeface="Ð¾_x001a_åþ"/>
            </a:endParaRPr>
          </a:p>
        </p:txBody>
      </p:sp>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9" name="" descr=""/>
          <p:cNvPicPr/>
          <p:nvPr/>
        </p:nvPicPr>
        <p:blipFill>
          <a:blip r:embed="rId1"/>
          <a:stretch/>
        </p:blipFill>
        <p:spPr>
          <a:xfrm>
            <a:off x="7905240" y="1728000"/>
            <a:ext cx="2477880" cy="2211480"/>
          </a:xfrm>
          <a:prstGeom prst="rect">
            <a:avLst/>
          </a:prstGeom>
          <a:ln w="0">
            <a:noFill/>
          </a:ln>
        </p:spPr>
      </p:pic>
      <p:sp>
        <p:nvSpPr>
          <p:cNvPr id="280" name="Freeform 7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81" name="Group 22"/>
          <p:cNvGrpSpPr/>
          <p:nvPr/>
        </p:nvGrpSpPr>
        <p:grpSpPr>
          <a:xfrm>
            <a:off x="16303320" y="0"/>
            <a:ext cx="1441800" cy="1441800"/>
            <a:chOff x="16303320" y="0"/>
            <a:chExt cx="1441800" cy="1441800"/>
          </a:xfrm>
        </p:grpSpPr>
        <p:sp>
          <p:nvSpPr>
            <p:cNvPr id="282" name="Freeform 7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83" name="Freeform 7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84" name="TextBox 88"/>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85" name="TextBox 8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86" name="TextBox 9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87" name="TextBox 91"/>
          <p:cNvSpPr/>
          <p:nvPr/>
        </p:nvSpPr>
        <p:spPr>
          <a:xfrm>
            <a:off x="543240" y="982440"/>
            <a:ext cx="17201520" cy="152424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5</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FIVE is a square. Find each missing value using the given </a:t>
            </a:r>
            <a:r>
              <a:rPr b="0" lang="en-US" sz="2000" spc="-1" strike="noStrike">
                <a:solidFill>
                  <a:srgbClr val="000000"/>
                </a:solidFill>
                <a:latin typeface="Montserrat"/>
                <a:ea typeface=""/>
              </a:rPr>
              <a:t>information. </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FQ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+ 3 and EI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+ 18, find FV.</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m∠VQE = 4</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+ 10, find the value of </a:t>
            </a:r>
            <a:r>
              <a:rPr b="0" lang="en-US" sz="2000" spc="-1" strike="noStrike">
                <a:solidFill>
                  <a:srgbClr val="000000"/>
                </a:solidFill>
                <a:latin typeface="Montserrat"/>
                <a:ea typeface=""/>
              </a:rPr>
              <a:t>x</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p:txBody>
      </p:sp>
    </p:spTree>
  </p:cSld>
  <p:transition>
    <p:fad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8" name="" descr=""/>
          <p:cNvPicPr/>
          <p:nvPr/>
        </p:nvPicPr>
        <p:blipFill>
          <a:blip r:embed="rId1"/>
          <a:stretch/>
        </p:blipFill>
        <p:spPr>
          <a:xfrm>
            <a:off x="7905240" y="1728000"/>
            <a:ext cx="2477880" cy="2211480"/>
          </a:xfrm>
          <a:prstGeom prst="rect">
            <a:avLst/>
          </a:prstGeom>
          <a:ln w="0">
            <a:noFill/>
          </a:ln>
        </p:spPr>
      </p:pic>
      <p:sp>
        <p:nvSpPr>
          <p:cNvPr id="289" name="Freeform 79"/>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90" name="Group 23"/>
          <p:cNvGrpSpPr/>
          <p:nvPr/>
        </p:nvGrpSpPr>
        <p:grpSpPr>
          <a:xfrm>
            <a:off x="16303320" y="0"/>
            <a:ext cx="1441800" cy="1441800"/>
            <a:chOff x="16303320" y="0"/>
            <a:chExt cx="1441800" cy="1441800"/>
          </a:xfrm>
        </p:grpSpPr>
        <p:sp>
          <p:nvSpPr>
            <p:cNvPr id="291" name="Freeform 80"/>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92" name="Freeform 81"/>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93" name="TextBox 92"/>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294" name="TextBox 93"/>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95" name="TextBox 94"/>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96" name="TextBox 95"/>
          <p:cNvSpPr/>
          <p:nvPr/>
        </p:nvSpPr>
        <p:spPr>
          <a:xfrm>
            <a:off x="543240" y="982440"/>
            <a:ext cx="17201520" cy="152424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5</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FIVE is a square. Find each missing value using the given </a:t>
            </a:r>
            <a:r>
              <a:rPr b="0" lang="en-US" sz="2000" spc="-1" strike="noStrike">
                <a:solidFill>
                  <a:srgbClr val="000000"/>
                </a:solidFill>
                <a:latin typeface="Montserrat"/>
                <a:ea typeface=""/>
              </a:rPr>
              <a:t>information. </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FQ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+ 3 and EI =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+ 18, find FV.</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If m∠VQE = 4</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+ 10, find the value of </a:t>
            </a:r>
            <a:r>
              <a:rPr b="0" lang="en-US" sz="2000" spc="-1" strike="noStrike">
                <a:solidFill>
                  <a:srgbClr val="000000"/>
                </a:solidFill>
                <a:latin typeface="Montserrat"/>
                <a:ea typeface=""/>
              </a:rPr>
              <a:t>x</a:t>
            </a:r>
            <a:r>
              <a:rPr b="0" lang="en-US" sz="2000" spc="-1" strike="noStrike">
                <a:solidFill>
                  <a:srgbClr val="000000"/>
                </a:solidFill>
                <a:latin typeface="Montserrat"/>
                <a:ea typeface="Ð¾_x001a_åþ"/>
              </a:rPr>
              <a:t>.</a:t>
            </a:r>
            <a:endParaRPr b="0" lang="en-PH" sz="2000" spc="-1" strike="noStrike">
              <a:latin typeface="Montserrat"/>
              <a:ea typeface="Ð¾_x001a_åþ"/>
            </a:endParaRPr>
          </a:p>
        </p:txBody>
      </p:sp>
      <p:sp>
        <p:nvSpPr>
          <p:cNvPr id="297" name=""/>
          <p:cNvSpPr txBox="1"/>
          <p:nvPr/>
        </p:nvSpPr>
        <p:spPr>
          <a:xfrm>
            <a:off x="396000" y="4104000"/>
            <a:ext cx="17496000" cy="506700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Ð¾_x001a_åþ"/>
            </a:endParaRPr>
          </a:p>
          <a:p>
            <a:pPr algn="ctr">
              <a:buNone/>
            </a:pPr>
            <a:r>
              <a:rPr b="1" lang="en-PH" sz="2000" spc="-1" strike="noStrike">
                <a:latin typeface="Montserrat"/>
                <a:ea typeface="Ð¾_x001a_åþ"/>
              </a:rPr>
              <a:t>Try It 5</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a. </a:t>
            </a:r>
            <a:r>
              <a:rPr b="0" lang="en-PH" sz="2000" spc="-1" strike="noStrike">
                <a:latin typeface="Montserrat"/>
                <a:ea typeface="Ð¾_x001a_åþ"/>
              </a:rPr>
              <a:t>	</a:t>
            </a:r>
            <a:r>
              <a:rPr b="0" lang="en-PH" sz="2000" spc="-1" strike="noStrike">
                <a:latin typeface="Montserrat"/>
                <a:ea typeface="Ð¾_x001a_åþ"/>
              </a:rPr>
              <a:t>El = FV and EI = 2FQ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Diagonals of a square are congruent.</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EI </a:t>
            </a:r>
            <a:r>
              <a:rPr b="0" lang="en-PH" sz="2000" spc="-1" strike="noStrike">
                <a:latin typeface="Montserrat"/>
                <a:ea typeface="Ð¾_x001a_åþ"/>
              </a:rPr>
              <a:t>	</a:t>
            </a:r>
            <a:r>
              <a:rPr b="0" lang="en-PH" sz="2000" spc="-1" strike="noStrike">
                <a:latin typeface="Montserrat"/>
                <a:ea typeface="Ð¾_x001a_åþ"/>
              </a:rPr>
              <a:t>= 2FQ</a:t>
            </a:r>
            <a:endParaRPr b="0" lang="en-PH" sz="2000" spc="-1" strike="noStrike">
              <a:latin typeface="Montserrat"/>
              <a:ea typeface="Ð¾_x001a_åþ"/>
            </a:endParaRPr>
          </a:p>
          <a:p>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x </a:t>
            </a:r>
            <a:r>
              <a:rPr b="0" lang="en-PH" sz="2000" spc="-1" strike="noStrike">
                <a:latin typeface="Montserrat"/>
                <a:ea typeface="Ð¾_x001a_åþ"/>
              </a:rPr>
              <a:t>+ 18 </a:t>
            </a:r>
            <a:r>
              <a:rPr b="0" lang="en-PH" sz="2000" spc="-1" strike="noStrike">
                <a:latin typeface="Montserrat"/>
                <a:ea typeface="Ð¾_x001a_åþ"/>
              </a:rPr>
              <a:t>	</a:t>
            </a:r>
            <a:r>
              <a:rPr b="0" lang="en-PH" sz="2000" spc="-1" strike="noStrike">
                <a:latin typeface="Montserrat"/>
                <a:ea typeface="Ð¾_x001a_åþ"/>
              </a:rPr>
              <a:t>= 2 (</a:t>
            </a:r>
            <a:r>
              <a:rPr b="0" lang="en-PH" sz="2000" spc="-1" strike="noStrike">
                <a:latin typeface="Montserrat"/>
                <a:ea typeface=""/>
              </a:rPr>
              <a:t>x </a:t>
            </a:r>
            <a:r>
              <a:rPr b="0" lang="en-PH" sz="2000" spc="-1" strike="noStrike">
                <a:latin typeface="Montserrat"/>
                <a:ea typeface="Ð¾_x001a_åþ"/>
              </a:rPr>
              <a:t>+ 3)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Law of Substitution</a:t>
            </a:r>
            <a:endParaRPr b="0" lang="en-PH" sz="2000" spc="-1" strike="noStrike">
              <a:latin typeface="Montserrat"/>
              <a:ea typeface="Ð¾_x001a_åþ"/>
            </a:endParaRPr>
          </a:p>
          <a:p>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x </a:t>
            </a:r>
            <a:r>
              <a:rPr b="0" lang="en-PH" sz="2000" spc="-1" strike="noStrike">
                <a:latin typeface="Montserrat"/>
                <a:ea typeface="Ð¾_x001a_åþ"/>
              </a:rPr>
              <a:t>+ 18 </a:t>
            </a:r>
            <a:r>
              <a:rPr b="0" lang="en-PH" sz="2000" spc="-1" strike="noStrike">
                <a:latin typeface="Montserrat"/>
                <a:ea typeface="Ð¾_x001a_åþ"/>
              </a:rPr>
              <a:t>	</a:t>
            </a:r>
            <a:r>
              <a:rPr b="0" lang="en-PH" sz="2000" spc="-1" strike="noStrike">
                <a:latin typeface="Montserrat"/>
                <a:ea typeface="Ð¾_x001a_åþ"/>
              </a:rPr>
              <a:t>= 2</a:t>
            </a:r>
            <a:r>
              <a:rPr b="0" lang="en-PH" sz="2000" spc="-1" strike="noStrike">
                <a:latin typeface="Montserrat"/>
                <a:ea typeface=""/>
              </a:rPr>
              <a:t>x </a:t>
            </a:r>
            <a:r>
              <a:rPr b="0" lang="en-PH" sz="2000" spc="-1" strike="noStrike">
                <a:latin typeface="Montserrat"/>
                <a:ea typeface="Ð¾_x001a_åþ"/>
              </a:rPr>
              <a:t>+ 6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Distributive Property</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18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
              </a:rPr>
              <a:t>x </a:t>
            </a:r>
            <a:r>
              <a:rPr b="0" lang="en-PH" sz="2000" spc="-1" strike="noStrike">
                <a:latin typeface="Montserrat"/>
                <a:ea typeface="Ð¾_x001a_åþ"/>
              </a:rPr>
              <a:t>+ 6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Subtract </a:t>
            </a:r>
            <a:r>
              <a:rPr b="0" lang="en-PH" sz="2000" spc="-1" strike="noStrike">
                <a:latin typeface="Montserrat"/>
                <a:ea typeface=""/>
              </a:rPr>
              <a:t>x </a:t>
            </a:r>
            <a:r>
              <a:rPr b="0" lang="en-PH" sz="2000" spc="-1" strike="noStrike">
                <a:latin typeface="Montserrat"/>
                <a:ea typeface="Ð¾_x001a_åþ"/>
              </a:rPr>
              <a:t>from each side.</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12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Ð¾_x001a_åþ"/>
              </a:rPr>
              <a:t>Subtract 6 from each side.</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FV = 2 (</a:t>
            </a:r>
            <a:r>
              <a:rPr b="0" lang="en-PH" sz="2000" spc="-1" strike="noStrike">
                <a:latin typeface="Montserrat"/>
                <a:ea typeface=""/>
              </a:rPr>
              <a:t>x </a:t>
            </a:r>
            <a:r>
              <a:rPr b="0" lang="en-PH" sz="2000" spc="-1" strike="noStrike">
                <a:latin typeface="Montserrat"/>
                <a:ea typeface="Ð¾_x001a_åþ"/>
              </a:rPr>
              <a:t>+ 3) = 2 (12 + 3) = </a:t>
            </a:r>
            <a:r>
              <a:rPr b="0" lang="en-PH" sz="2000" spc="-1" strike="noStrike">
                <a:latin typeface="Montserrat"/>
                <a:ea typeface=""/>
              </a:rPr>
              <a:t>30</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b. </a:t>
            </a:r>
            <a:r>
              <a:rPr b="0" lang="en-PH" sz="2000" spc="-1" strike="noStrike">
                <a:latin typeface="Montserrat"/>
                <a:ea typeface="Ð¾_x001a_åþ"/>
              </a:rPr>
              <a:t>	</a:t>
            </a:r>
            <a:r>
              <a:rPr b="0" lang="en-PH" sz="2000" spc="-1" strike="noStrike">
                <a:latin typeface="Montserrat"/>
                <a:ea typeface="Ð¾_x001a_åþ"/>
              </a:rPr>
              <a:t>Since diagonals of square are perpendicular to each other, ∠VQE is a right triangle. Thus,</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m∠VQE = 4</a:t>
            </a:r>
            <a:r>
              <a:rPr b="0" lang="en-PH" sz="2000" spc="-1" strike="noStrike">
                <a:latin typeface="Montserrat"/>
                <a:ea typeface=""/>
              </a:rPr>
              <a:t>x </a:t>
            </a:r>
            <a:r>
              <a:rPr b="0" lang="en-PH" sz="2000" spc="-1" strike="noStrike">
                <a:latin typeface="Montserrat"/>
                <a:ea typeface="Ð¾_x001a_åþ"/>
              </a:rPr>
              <a:t>+ 10 = 90°</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4</a:t>
            </a:r>
            <a:r>
              <a:rPr b="0" lang="en-PH" sz="2000" spc="-1" strike="noStrike">
                <a:latin typeface="Montserrat"/>
                <a:ea typeface=""/>
              </a:rPr>
              <a:t>x </a:t>
            </a:r>
            <a:r>
              <a:rPr b="0" lang="en-PH" sz="2000" spc="-1" strike="noStrike">
                <a:latin typeface="Montserrat"/>
                <a:ea typeface="Ð¾_x001a_åþ"/>
              </a:rPr>
              <a:t>+ 10 </a:t>
            </a:r>
            <a:r>
              <a:rPr b="0" lang="en-PH" sz="2000" spc="-1" strike="noStrike">
                <a:latin typeface="Montserrat"/>
                <a:ea typeface="Ð¾_x001a_åþ"/>
              </a:rPr>
              <a:t>	</a:t>
            </a:r>
            <a:r>
              <a:rPr b="0" lang="en-PH" sz="2000" spc="-1" strike="noStrike">
                <a:latin typeface="Montserrat"/>
                <a:ea typeface="Ð¾_x001a_åþ"/>
              </a:rPr>
              <a:t>= 90</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4</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Ð¾_x001a_åþ"/>
              </a:rPr>
              <a:t>= 90 – 10</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4</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Ð¾_x001a_åþ"/>
              </a:rPr>
              <a:t>= 80</a:t>
            </a:r>
            <a:endParaRPr b="0" lang="en-PH" sz="2000" spc="-1" strike="noStrike">
              <a:latin typeface="Montserrat"/>
              <a:ea typeface="Ð¾_x001a_åþ"/>
            </a:endParaRPr>
          </a:p>
          <a:p>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Ð¾_x001a_åþ"/>
              </a:rPr>
              <a:t>= 20°</a:t>
            </a:r>
            <a:endParaRPr b="0" lang="en-PH" sz="2000" spc="-1" strike="noStrike">
              <a:latin typeface="Montserrat"/>
              <a:ea typeface="Ð¾_x001a_åþ"/>
            </a:endParaRPr>
          </a:p>
        </p:txBody>
      </p:sp>
    </p:spTree>
  </p:cSld>
  <p:transition>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Freeform 8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99" name="Group 24"/>
          <p:cNvGrpSpPr/>
          <p:nvPr/>
        </p:nvGrpSpPr>
        <p:grpSpPr>
          <a:xfrm>
            <a:off x="16303320" y="0"/>
            <a:ext cx="1441800" cy="1441800"/>
            <a:chOff x="16303320" y="0"/>
            <a:chExt cx="1441800" cy="1441800"/>
          </a:xfrm>
        </p:grpSpPr>
        <p:sp>
          <p:nvSpPr>
            <p:cNvPr id="300" name="Freeform 8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01" name="Freeform 8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02" name="TextBox 9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03" name="TextBox 9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04" name="Freeform 85"/>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05" name="TextBox 98"/>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306" name="TextBox 99"/>
          <p:cNvSpPr/>
          <p:nvPr/>
        </p:nvSpPr>
        <p:spPr>
          <a:xfrm>
            <a:off x="4154400" y="1125360"/>
            <a:ext cx="9979200" cy="3657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Summary of the Properties of Square:</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All four sides are congruent.</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All four angles are congruent and are all right angles.</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bisect each other.</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are perpendicular.</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bisect vertices.</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Diagonals are congruent.</a:t>
            </a:r>
            <a:endParaRPr b="1" lang="en-PH" sz="2000" spc="-1" strike="noStrike">
              <a:latin typeface="Montserrat"/>
            </a:endParaRPr>
          </a:p>
          <a:p>
            <a:pPr>
              <a:lnSpc>
                <a:spcPts val="36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Consecutive angles are supplementary.</a:t>
            </a:r>
            <a:endParaRPr b="1" lang="en-PH" sz="2000" spc="-1" strike="noStrike">
              <a:latin typeface="Montserrat"/>
            </a:endParaRPr>
          </a:p>
        </p:txBody>
      </p:sp>
    </p:spTree>
  </p:cSld>
  <p:transition>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7" name="" descr=""/>
          <p:cNvPicPr/>
          <p:nvPr/>
        </p:nvPicPr>
        <p:blipFill>
          <a:blip r:embed="rId1"/>
          <a:stretch/>
        </p:blipFill>
        <p:spPr>
          <a:xfrm>
            <a:off x="9000000" y="1764000"/>
            <a:ext cx="9180000" cy="6781320"/>
          </a:xfrm>
          <a:prstGeom prst="rect">
            <a:avLst/>
          </a:prstGeom>
          <a:ln w="0">
            <a:noFill/>
          </a:ln>
        </p:spPr>
      </p:pic>
      <p:sp>
        <p:nvSpPr>
          <p:cNvPr id="308" name="Freeform 8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09" name="Group 25"/>
          <p:cNvGrpSpPr/>
          <p:nvPr/>
        </p:nvGrpSpPr>
        <p:grpSpPr>
          <a:xfrm>
            <a:off x="16303320" y="0"/>
            <a:ext cx="1441800" cy="1441800"/>
            <a:chOff x="16303320" y="0"/>
            <a:chExt cx="1441800" cy="1441800"/>
          </a:xfrm>
        </p:grpSpPr>
        <p:sp>
          <p:nvSpPr>
            <p:cNvPr id="310" name="Freeform 8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11" name="Freeform 8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12" name="TextBox 10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13" name="TextBox 10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14" name="TextBox 102"/>
          <p:cNvSpPr/>
          <p:nvPr/>
        </p:nvSpPr>
        <p:spPr>
          <a:xfrm>
            <a:off x="453600" y="1296000"/>
            <a:ext cx="8546400" cy="13712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The following theorems are converses of the four previous theorems on rectangle, rhombus, and square. Also, the following theorems will help you conclude if a parallelogram is either a rectangle, a rhombus, or a square.</a:t>
            </a:r>
            <a:endParaRPr b="0" lang="en-PH" sz="2000" spc="-1" strike="noStrike">
              <a:latin typeface="Arial"/>
            </a:endParaRPr>
          </a:p>
        </p:txBody>
      </p:sp>
      <p:sp>
        <p:nvSpPr>
          <p:cNvPr id="315" name="Freeform 89"/>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16" name="TextBox 103"/>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317" name=""/>
          <p:cNvSpPr txBox="1"/>
          <p:nvPr/>
        </p:nvSpPr>
        <p:spPr>
          <a:xfrm>
            <a:off x="180000" y="2921040"/>
            <a:ext cx="8280000" cy="498960"/>
          </a:xfrm>
          <a:prstGeom prst="rect">
            <a:avLst/>
          </a:prstGeom>
          <a:noFill/>
          <a:ln w="0">
            <a:noFill/>
          </a:ln>
        </p:spPr>
        <p:txBody>
          <a:bodyPr lIns="90000" rIns="90000" tIns="45000" bIns="45000" anchor="t">
            <a:noAutofit/>
          </a:bodyPr>
          <a:p>
            <a:pPr algn="ctr">
              <a:buNone/>
            </a:pPr>
            <a:r>
              <a:rPr b="1" lang="en-PH" sz="2000" spc="-1" strike="noStrike">
                <a:latin typeface="Montserrat"/>
                <a:ea typeface="Ð¾_x001a_åþ"/>
              </a:rPr>
              <a:t>Theorem</a:t>
            </a:r>
            <a:endParaRPr b="0" lang="en-PH" sz="2000" spc="-1" strike="noStrike">
              <a:latin typeface="Montserrat"/>
              <a:ea typeface="Ð¾_x001a_åþ"/>
            </a:endParaRPr>
          </a:p>
        </p:txBody>
      </p:sp>
      <p:graphicFrame>
        <p:nvGraphicFramePr>
          <p:cNvPr id="318" name=""/>
          <p:cNvGraphicFramePr/>
          <p:nvPr/>
        </p:nvGraphicFramePr>
        <p:xfrm>
          <a:off x="238320" y="3453480"/>
          <a:ext cx="8581680" cy="1946520"/>
        </p:xfrm>
        <a:graphic>
          <a:graphicData uri="http://schemas.openxmlformats.org/drawingml/2006/table">
            <a:tbl>
              <a:tblPr/>
              <a:tblGrid>
                <a:gridCol w="2706480"/>
                <a:gridCol w="2982240"/>
                <a:gridCol w="2892960"/>
              </a:tblGrid>
              <a:tr h="1946520">
                <a:tc>
                  <a:txBody>
                    <a:bodyPr lIns="90000" rIns="90000" tIns="46800" bIns="46800" anchor="ctr">
                      <a:noAutofit/>
                    </a:bodyPr>
                    <a:p>
                      <a:pPr algn="ctr">
                        <a:spcAft>
                          <a:spcPts val="850"/>
                        </a:spcAft>
                        <a:buNone/>
                      </a:pPr>
                      <a:r>
                        <a:rPr b="0" lang="en-PH" sz="1800" spc="-1" strike="noStrike">
                          <a:latin typeface="Montserrat"/>
                        </a:rPr>
                        <a:t>If the diagonals of a parallelogram are congruent, then the parallelogram is a rectangle.</a:t>
                      </a:r>
                      <a:endParaRPr b="0" lang="en-PH" sz="18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1800" spc="-1" strike="noStrike">
                          <a:latin typeface="Montserrat"/>
                          <a:ea typeface="Ð¾_x001a_åþ"/>
                        </a:rPr>
                        <a:t>If □ ABCD is a</a:t>
                      </a:r>
                      <a:endParaRPr b="0" lang="en-PH" sz="1800" spc="-1" strike="noStrike">
                        <a:latin typeface="Montserrat"/>
                      </a:endParaRPr>
                    </a:p>
                    <a:p>
                      <a:pPr algn="ctr">
                        <a:buNone/>
                      </a:pPr>
                      <a:r>
                        <a:rPr b="0" lang="en-PH" sz="1800" spc="-1" strike="noStrike">
                          <a:latin typeface="Montserrat"/>
                          <a:ea typeface="Ð¾_x001a_åþ"/>
                        </a:rPr>
                        <a:t>parallelogram</a:t>
                      </a:r>
                      <a:endParaRPr b="0" lang="en-PH" sz="1800" spc="-1" strike="noStrike">
                        <a:latin typeface="Montserrat"/>
                      </a:endParaRPr>
                    </a:p>
                    <a:p>
                      <a:pPr algn="ctr">
                        <a:buNone/>
                      </a:pPr>
                      <a:r>
                        <a:rPr b="0" lang="en-PH" sz="1800" spc="-1" strike="noStrike">
                          <a:latin typeface="Montserrat"/>
                          <a:ea typeface=""/>
                        </a:rPr>
                        <a:t>and AC </a:t>
                      </a:r>
                      <a:r>
                        <a:rPr b="0" lang="en-PH" sz="1800" spc="-1" strike="noStrike">
                          <a:latin typeface="Montserrat"/>
                          <a:ea typeface="Ð¾_x001a_åþ"/>
                        </a:rPr>
                        <a:t>≅ </a:t>
                      </a:r>
                      <a:r>
                        <a:rPr b="0" lang="en-PH" sz="1800" spc="-1" strike="noStrike">
                          <a:latin typeface="Montserrat"/>
                          <a:ea typeface=""/>
                        </a:rPr>
                        <a:t>BD, then</a:t>
                      </a:r>
                      <a:endParaRPr b="0" lang="en-PH" sz="1800" spc="-1" strike="noStrike">
                        <a:latin typeface="Montserrat"/>
                      </a:endParaRPr>
                    </a:p>
                    <a:p>
                      <a:pPr algn="ctr">
                        <a:buNone/>
                      </a:pPr>
                      <a:r>
                        <a:rPr b="0" lang="en-PH" sz="1800" spc="-1" strike="noStrike">
                          <a:latin typeface="Montserrat"/>
                          <a:ea typeface="Ð¾_x001a_åþ"/>
                        </a:rPr>
                        <a:t>□ </a:t>
                      </a:r>
                      <a:r>
                        <a:rPr b="0" lang="en-PH" sz="1800" spc="-1" strike="noStrike">
                          <a:latin typeface="Montserrat"/>
                          <a:ea typeface="Ð¾_x001a_åþ"/>
                        </a:rPr>
                        <a:t>ABCD is a rectangle.</a:t>
                      </a:r>
                      <a:endParaRPr b="0" lang="en-PH" sz="18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319" name="" descr=""/>
          <p:cNvPicPr/>
          <p:nvPr/>
        </p:nvPicPr>
        <p:blipFill>
          <a:blip r:embed="rId5"/>
          <a:stretch/>
        </p:blipFill>
        <p:spPr>
          <a:xfrm>
            <a:off x="3204000" y="3600000"/>
            <a:ext cx="2520000" cy="1628280"/>
          </a:xfrm>
          <a:prstGeom prst="rect">
            <a:avLst/>
          </a:prstGeom>
          <a:ln w="0">
            <a:noFill/>
          </a:ln>
        </p:spPr>
      </p:pic>
      <p:sp>
        <p:nvSpPr>
          <p:cNvPr id="320" name=""/>
          <p:cNvSpPr txBox="1"/>
          <p:nvPr/>
        </p:nvSpPr>
        <p:spPr>
          <a:xfrm>
            <a:off x="900000" y="6120000"/>
            <a:ext cx="8100000" cy="1789560"/>
          </a:xfrm>
          <a:prstGeom prst="rect">
            <a:avLst/>
          </a:prstGeom>
          <a:noFill/>
          <a:ln w="0">
            <a:noFill/>
          </a:ln>
        </p:spPr>
        <p:txBody>
          <a:bodyPr lIns="90000" rIns="90000" tIns="45000" bIns="45000" anchor="t">
            <a:noAutofit/>
          </a:bodyPr>
          <a:p>
            <a:r>
              <a:rPr b="1" lang="en-PH" sz="2000" spc="-1" strike="noStrike">
                <a:latin typeface="Montserrat"/>
                <a:ea typeface=""/>
              </a:rPr>
              <a:t>Given</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ABCD is a parallelogram with </a:t>
            </a:r>
            <a:r>
              <a:rPr b="0" lang="en-PH" sz="2000" spc="-1" strike="noStrike">
                <a:latin typeface="Montserrat"/>
                <a:ea typeface=""/>
              </a:rPr>
              <a:t>AC</a:t>
            </a:r>
            <a:r>
              <a:rPr b="0" lang="en-PH" sz="2000" spc="-1" strike="noStrike">
                <a:latin typeface="Montserrat"/>
                <a:ea typeface=""/>
              </a:rPr>
              <a:t> ≅ </a:t>
            </a:r>
            <a:r>
              <a:rPr b="0" lang="en-PH" sz="2000" spc="-1" strike="noStrike">
                <a:latin typeface="Montserrat"/>
                <a:ea typeface=""/>
              </a:rPr>
              <a:t>BD</a:t>
            </a:r>
            <a:r>
              <a:rPr b="0" lang="en-PH" sz="2000" spc="-1" strike="noStrike">
                <a:latin typeface="Montserrat"/>
                <a:ea typeface=""/>
              </a:rPr>
              <a:t>.</a:t>
            </a:r>
            <a:endParaRPr b="0" lang="en-PH" sz="2000" spc="-1" strike="noStrike">
              <a:latin typeface="Montserrat"/>
              <a:ea typeface=""/>
            </a:endParaRPr>
          </a:p>
          <a:p>
            <a:r>
              <a:rPr b="1" lang="en-PH" sz="2000" spc="-1" strike="noStrike">
                <a:latin typeface="Montserrat"/>
                <a:ea typeface=""/>
              </a:rPr>
              <a:t>Prove</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Ð¾_x001a_åþ"/>
              </a:rPr>
              <a:t>□ ABCD is a rectangle.</a:t>
            </a:r>
            <a:endParaRPr b="0" lang="en-PH" sz="2000" spc="-1" strike="noStrike">
              <a:latin typeface="Montserrat"/>
              <a:ea typeface=""/>
            </a:endParaRPr>
          </a:p>
        </p:txBody>
      </p:sp>
      <p:sp>
        <p:nvSpPr>
          <p:cNvPr id="321" name=""/>
          <p:cNvSpPr txBox="1"/>
          <p:nvPr/>
        </p:nvSpPr>
        <p:spPr>
          <a:xfrm>
            <a:off x="12780000" y="1540080"/>
            <a:ext cx="3240000" cy="439920"/>
          </a:xfrm>
          <a:prstGeom prst="rect">
            <a:avLst/>
          </a:prstGeom>
          <a:noFill/>
          <a:ln w="0">
            <a:noFill/>
          </a:ln>
        </p:spPr>
        <p:txBody>
          <a:bodyPr lIns="90000" rIns="90000" tIns="45000" bIns="45000" anchor="t">
            <a:noAutofit/>
          </a:bodyPr>
          <a:p>
            <a:pPr algn="ctr">
              <a:buNone/>
            </a:pPr>
            <a:r>
              <a:rPr b="1" lang="en-PH" sz="2000" spc="-1" strike="noStrike">
                <a:latin typeface="Montserrat"/>
                <a:ea typeface=""/>
              </a:rPr>
              <a:t>Proof:</a:t>
            </a:r>
            <a:endParaRPr b="1" lang="en-PH" sz="2000" spc="-1" strike="noStrike">
              <a:latin typeface="Montserrat"/>
              <a:ea typeface=""/>
            </a:endParaRPr>
          </a:p>
        </p:txBody>
      </p:sp>
    </p:spTree>
  </p:cSld>
  <p:transition>
    <p:fade/>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2" name="" descr=""/>
          <p:cNvPicPr/>
          <p:nvPr/>
        </p:nvPicPr>
        <p:blipFill>
          <a:blip r:embed="rId1"/>
          <a:stretch/>
        </p:blipFill>
        <p:spPr>
          <a:xfrm>
            <a:off x="9526680" y="1908000"/>
            <a:ext cx="8437320" cy="7020000"/>
          </a:xfrm>
          <a:prstGeom prst="rect">
            <a:avLst/>
          </a:prstGeom>
          <a:ln w="0">
            <a:noFill/>
          </a:ln>
        </p:spPr>
      </p:pic>
      <p:sp>
        <p:nvSpPr>
          <p:cNvPr id="323" name="Freeform 9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24" name="Group 26"/>
          <p:cNvGrpSpPr/>
          <p:nvPr/>
        </p:nvGrpSpPr>
        <p:grpSpPr>
          <a:xfrm>
            <a:off x="16303320" y="0"/>
            <a:ext cx="1441800" cy="1441800"/>
            <a:chOff x="16303320" y="0"/>
            <a:chExt cx="1441800" cy="1441800"/>
          </a:xfrm>
        </p:grpSpPr>
        <p:sp>
          <p:nvSpPr>
            <p:cNvPr id="325" name="Freeform 9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26" name="Freeform 9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27" name="TextBox 10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28" name="TextBox 10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29" name="Freeform 93"/>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30" name="TextBox 107"/>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331" name=""/>
          <p:cNvSpPr txBox="1"/>
          <p:nvPr/>
        </p:nvSpPr>
        <p:spPr>
          <a:xfrm>
            <a:off x="180000" y="1404000"/>
            <a:ext cx="8280000" cy="498960"/>
          </a:xfrm>
          <a:prstGeom prst="rect">
            <a:avLst/>
          </a:prstGeom>
          <a:noFill/>
          <a:ln w="0">
            <a:noFill/>
          </a:ln>
        </p:spPr>
        <p:txBody>
          <a:bodyPr lIns="90000" rIns="90000" tIns="45000" bIns="45000" anchor="t">
            <a:noAutofit/>
          </a:bodyPr>
          <a:p>
            <a:pPr algn="ctr">
              <a:buNone/>
            </a:pPr>
            <a:r>
              <a:rPr b="1" lang="en-PH" sz="2000" spc="-1" strike="noStrike">
                <a:latin typeface="Montserrat"/>
                <a:ea typeface="Ð¾_x001a_åþ"/>
              </a:rPr>
              <a:t>Theorem</a:t>
            </a:r>
            <a:endParaRPr b="0" lang="en-PH" sz="2000" spc="-1" strike="noStrike">
              <a:latin typeface="Montserrat"/>
              <a:ea typeface="Ð¾_x001a_åþ"/>
            </a:endParaRPr>
          </a:p>
        </p:txBody>
      </p:sp>
      <p:graphicFrame>
        <p:nvGraphicFramePr>
          <p:cNvPr id="332" name=""/>
          <p:cNvGraphicFramePr/>
          <p:nvPr/>
        </p:nvGraphicFramePr>
        <p:xfrm>
          <a:off x="321120" y="1894320"/>
          <a:ext cx="9038880" cy="2425680"/>
        </p:xfrm>
        <a:graphic>
          <a:graphicData uri="http://schemas.openxmlformats.org/drawingml/2006/table">
            <a:tbl>
              <a:tblPr/>
              <a:tblGrid>
                <a:gridCol w="2850480"/>
                <a:gridCol w="3141000"/>
                <a:gridCol w="3047400"/>
              </a:tblGrid>
              <a:tr h="2425680">
                <a:tc>
                  <a:txBody>
                    <a:bodyPr lIns="90000" rIns="90000" tIns="46800" bIns="46800" anchor="ctr">
                      <a:noAutofit/>
                    </a:bodyPr>
                    <a:p>
                      <a:pPr algn="ctr">
                        <a:buNone/>
                      </a:pPr>
                      <a:r>
                        <a:rPr b="0" lang="en-PH" sz="1800" spc="-1" strike="noStrike">
                          <a:latin typeface="Montserrat"/>
                        </a:rPr>
                        <a:t>If the diagonals of</a:t>
                      </a:r>
                      <a:endParaRPr b="0" lang="en-PH" sz="1800" spc="-1" strike="noStrike">
                        <a:latin typeface="Montserrat"/>
                      </a:endParaRPr>
                    </a:p>
                    <a:p>
                      <a:pPr algn="ctr">
                        <a:buNone/>
                      </a:pPr>
                      <a:r>
                        <a:rPr b="0" lang="en-PH" sz="1800" spc="-1" strike="noStrike">
                          <a:latin typeface="Montserrat"/>
                        </a:rPr>
                        <a:t>a parallelogram</a:t>
                      </a:r>
                      <a:endParaRPr b="0" lang="en-PH" sz="1800" spc="-1" strike="noStrike">
                        <a:latin typeface="Montserrat"/>
                      </a:endParaRPr>
                    </a:p>
                    <a:p>
                      <a:pPr algn="ctr">
                        <a:buNone/>
                      </a:pPr>
                      <a:r>
                        <a:rPr b="0" lang="en-PH" sz="1800" spc="-1" strike="noStrike">
                          <a:latin typeface="Montserrat"/>
                        </a:rPr>
                        <a:t>are congruent and</a:t>
                      </a:r>
                      <a:endParaRPr b="0" lang="en-PH" sz="1800" spc="-1" strike="noStrike">
                        <a:latin typeface="Montserrat"/>
                      </a:endParaRPr>
                    </a:p>
                    <a:p>
                      <a:pPr algn="ctr">
                        <a:buNone/>
                      </a:pPr>
                      <a:r>
                        <a:rPr b="0" lang="en-PH" sz="1800" spc="-1" strike="noStrike">
                          <a:latin typeface="Montserrat"/>
                        </a:rPr>
                        <a:t>perpendicular, then the</a:t>
                      </a:r>
                      <a:endParaRPr b="0" lang="en-PH" sz="1800" spc="-1" strike="noStrike">
                        <a:latin typeface="Montserrat"/>
                      </a:endParaRPr>
                    </a:p>
                    <a:p>
                      <a:pPr algn="ctr">
                        <a:buNone/>
                      </a:pPr>
                      <a:r>
                        <a:rPr b="0" lang="en-PH" sz="1800" spc="-1" strike="noStrike">
                          <a:latin typeface="Montserrat"/>
                        </a:rPr>
                        <a:t>parallelogram is a square.</a:t>
                      </a:r>
                      <a:endParaRPr b="0" lang="en-PH" sz="18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1800" spc="-1" strike="noStrike">
                          <a:latin typeface="Montserrat"/>
                          <a:ea typeface="Ð¾_x001a_åþ"/>
                        </a:rPr>
                        <a:t>If □ ABCD is a</a:t>
                      </a:r>
                      <a:endParaRPr b="0" lang="en-PH" sz="1800" spc="-1" strike="noStrike">
                        <a:latin typeface="Montserrat"/>
                      </a:endParaRPr>
                    </a:p>
                    <a:p>
                      <a:pPr algn="ctr">
                        <a:buNone/>
                      </a:pPr>
                      <a:r>
                        <a:rPr b="0" lang="en-PH" sz="1800" spc="-1" strike="noStrike">
                          <a:latin typeface="Montserrat"/>
                          <a:ea typeface="Ð¾_x001a_åþ"/>
                        </a:rPr>
                        <a:t>parallelogram with</a:t>
                      </a:r>
                      <a:endParaRPr b="0" lang="en-PH" sz="1800" spc="-1" strike="noStrike">
                        <a:latin typeface="Montserrat"/>
                      </a:endParaRPr>
                    </a:p>
                    <a:p>
                      <a:pPr algn="ctr">
                        <a:buNone/>
                      </a:pPr>
                      <a:r>
                        <a:rPr b="0" lang="en-PH" sz="1800" spc="-1" strike="noStrike">
                          <a:latin typeface="Montserrat"/>
                          <a:ea typeface=""/>
                        </a:rPr>
                        <a:t>AC </a:t>
                      </a:r>
                      <a:r>
                        <a:rPr b="0" lang="en-PH" sz="1800" spc="-1" strike="noStrike">
                          <a:latin typeface="Montserrat"/>
                          <a:ea typeface="Ð¾_x001a_åþ"/>
                        </a:rPr>
                        <a:t>≅ </a:t>
                      </a:r>
                      <a:r>
                        <a:rPr b="0" lang="en-PH" sz="1800" spc="-1" strike="noStrike">
                          <a:latin typeface="Montserrat"/>
                          <a:ea typeface=""/>
                        </a:rPr>
                        <a:t>BD, and AC </a:t>
                      </a:r>
                      <a:r>
                        <a:rPr b="0" lang="en-PH" sz="1800" spc="-1" strike="noStrike">
                          <a:latin typeface="Montserrat"/>
                          <a:ea typeface="Ð¾_x001a_åþ"/>
                        </a:rPr>
                        <a:t>⊥ </a:t>
                      </a:r>
                      <a:r>
                        <a:rPr b="0" lang="en-PH" sz="1800" spc="-1" strike="noStrike">
                          <a:latin typeface="Montserrat"/>
                          <a:ea typeface=""/>
                        </a:rPr>
                        <a:t>BD,</a:t>
                      </a:r>
                      <a:endParaRPr b="0" lang="en-PH" sz="1800" spc="-1" strike="noStrike">
                        <a:latin typeface="Montserrat"/>
                      </a:endParaRPr>
                    </a:p>
                    <a:p>
                      <a:pPr algn="ctr">
                        <a:buNone/>
                      </a:pPr>
                      <a:r>
                        <a:rPr b="0" lang="en-PH" sz="1800" spc="-1" strike="noStrike">
                          <a:latin typeface="Montserrat"/>
                          <a:ea typeface=""/>
                        </a:rPr>
                        <a:t>then </a:t>
                      </a:r>
                      <a:r>
                        <a:rPr b="0" lang="en-PH" sz="1800" spc="-1" strike="noStrike">
                          <a:latin typeface="Montserrat"/>
                          <a:ea typeface="Ð¾_x001a_åþ"/>
                        </a:rPr>
                        <a:t>□ ABCD is a square.</a:t>
                      </a:r>
                      <a:endParaRPr b="0" lang="en-PH" sz="18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333" name=""/>
          <p:cNvSpPr txBox="1"/>
          <p:nvPr/>
        </p:nvSpPr>
        <p:spPr>
          <a:xfrm>
            <a:off x="540000" y="4510440"/>
            <a:ext cx="8100000" cy="889560"/>
          </a:xfrm>
          <a:prstGeom prst="rect">
            <a:avLst/>
          </a:prstGeom>
          <a:noFill/>
          <a:ln w="0">
            <a:noFill/>
          </a:ln>
        </p:spPr>
        <p:txBody>
          <a:bodyPr lIns="90000" rIns="90000" tIns="45000" bIns="45000" anchor="t">
            <a:noAutofit/>
          </a:bodyPr>
          <a:p>
            <a:r>
              <a:rPr b="1" lang="en-PH" sz="2000" spc="-1" strike="noStrike">
                <a:latin typeface="Montserrat"/>
                <a:ea typeface=""/>
              </a:rPr>
              <a:t>Given</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ABCD is a parallelogram with </a:t>
            </a:r>
            <a:r>
              <a:rPr b="0" lang="en-PH" sz="2000" spc="-1" strike="noStrike">
                <a:latin typeface="Montserrat"/>
                <a:ea typeface=""/>
              </a:rPr>
              <a:t>AC ≅ BD and AC </a:t>
            </a:r>
            <a:r>
              <a:rPr b="0" lang="en-US" sz="2000" spc="-1" strike="noStrike">
                <a:solidFill>
                  <a:srgbClr val="000000"/>
                </a:solidFill>
                <a:latin typeface="Montserrat"/>
                <a:ea typeface="Ð¾åþ"/>
              </a:rPr>
              <a:t>⊥</a:t>
            </a:r>
            <a:r>
              <a:rPr b="0" lang="en-PH" sz="2000" spc="-1" strike="noStrike">
                <a:latin typeface="Montserrat"/>
                <a:ea typeface=""/>
              </a:rPr>
              <a:t> BD.</a:t>
            </a:r>
            <a:endParaRPr b="0" lang="en-PH" sz="2000" spc="-1" strike="noStrike">
              <a:latin typeface="Montserrat"/>
              <a:ea typeface=""/>
            </a:endParaRPr>
          </a:p>
          <a:p>
            <a:r>
              <a:rPr b="1" lang="en-PH" sz="2000" spc="-1" strike="noStrike">
                <a:latin typeface="Montserrat"/>
                <a:ea typeface=""/>
              </a:rPr>
              <a:t>Prove</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ABCD is a </a:t>
            </a:r>
            <a:r>
              <a:rPr b="0" lang="en-PH" sz="2000" spc="-1" strike="noStrike">
                <a:latin typeface="Montserrat"/>
                <a:ea typeface=""/>
              </a:rPr>
              <a:t>square.</a:t>
            </a:r>
            <a:r>
              <a:rPr b="0" lang="en-PH" sz="2000" spc="-1" strike="noStrike">
                <a:latin typeface="Montserrat"/>
                <a:ea typeface=""/>
              </a:rPr>
              <a:t>.</a:t>
            </a:r>
            <a:endParaRPr b="0" lang="en-PH" sz="2000" spc="-1" strike="noStrike">
              <a:latin typeface="Arial"/>
            </a:endParaRPr>
          </a:p>
        </p:txBody>
      </p:sp>
      <p:sp>
        <p:nvSpPr>
          <p:cNvPr id="334" name=""/>
          <p:cNvSpPr txBox="1"/>
          <p:nvPr/>
        </p:nvSpPr>
        <p:spPr>
          <a:xfrm>
            <a:off x="12780000" y="1540080"/>
            <a:ext cx="3240000" cy="439920"/>
          </a:xfrm>
          <a:prstGeom prst="rect">
            <a:avLst/>
          </a:prstGeom>
          <a:noFill/>
          <a:ln w="0">
            <a:noFill/>
          </a:ln>
        </p:spPr>
        <p:txBody>
          <a:bodyPr lIns="90000" rIns="90000" tIns="45000" bIns="45000" anchor="t">
            <a:noAutofit/>
          </a:bodyPr>
          <a:p>
            <a:pPr algn="ctr">
              <a:buNone/>
            </a:pPr>
            <a:r>
              <a:rPr b="1" lang="en-PH" sz="2000" spc="-1" strike="noStrike">
                <a:latin typeface="Montserrat"/>
                <a:ea typeface=""/>
              </a:rPr>
              <a:t>Proof:</a:t>
            </a:r>
            <a:endParaRPr b="1" lang="en-PH" sz="2000" spc="-1" strike="noStrike">
              <a:latin typeface="Montserrat"/>
              <a:ea typeface=""/>
            </a:endParaRPr>
          </a:p>
        </p:txBody>
      </p:sp>
      <p:pic>
        <p:nvPicPr>
          <p:cNvPr id="335" name="" descr=""/>
          <p:cNvPicPr/>
          <p:nvPr/>
        </p:nvPicPr>
        <p:blipFill>
          <a:blip r:embed="rId5"/>
          <a:stretch/>
        </p:blipFill>
        <p:spPr>
          <a:xfrm>
            <a:off x="3533400" y="1971360"/>
            <a:ext cx="2406600" cy="2204640"/>
          </a:xfrm>
          <a:prstGeom prst="rect">
            <a:avLst/>
          </a:prstGeom>
          <a:ln w="0">
            <a:noFill/>
          </a:ln>
        </p:spPr>
      </p:pic>
    </p:spTree>
  </p:cSld>
  <p:transition>
    <p:fad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 descr=""/>
          <p:cNvPicPr/>
          <p:nvPr/>
        </p:nvPicPr>
        <p:blipFill>
          <a:blip r:embed="rId1"/>
          <a:stretch/>
        </p:blipFill>
        <p:spPr>
          <a:xfrm>
            <a:off x="10440000" y="1980000"/>
            <a:ext cx="7200000" cy="7278840"/>
          </a:xfrm>
          <a:prstGeom prst="rect">
            <a:avLst/>
          </a:prstGeom>
          <a:ln w="0">
            <a:noFill/>
          </a:ln>
        </p:spPr>
      </p:pic>
      <p:sp>
        <p:nvSpPr>
          <p:cNvPr id="337" name="Freeform 9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38" name="Group 27"/>
          <p:cNvGrpSpPr/>
          <p:nvPr/>
        </p:nvGrpSpPr>
        <p:grpSpPr>
          <a:xfrm>
            <a:off x="16303320" y="0"/>
            <a:ext cx="1441800" cy="1441800"/>
            <a:chOff x="16303320" y="0"/>
            <a:chExt cx="1441800" cy="1441800"/>
          </a:xfrm>
        </p:grpSpPr>
        <p:sp>
          <p:nvSpPr>
            <p:cNvPr id="339" name="Freeform 9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40" name="Freeform 9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41" name="TextBox 10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42" name="TextBox 108"/>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43" name="Freeform 97"/>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44" name="TextBox 109"/>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345" name=""/>
          <p:cNvSpPr txBox="1"/>
          <p:nvPr/>
        </p:nvSpPr>
        <p:spPr>
          <a:xfrm>
            <a:off x="180000" y="1404000"/>
            <a:ext cx="8280000" cy="498960"/>
          </a:xfrm>
          <a:prstGeom prst="rect">
            <a:avLst/>
          </a:prstGeom>
          <a:noFill/>
          <a:ln w="0">
            <a:noFill/>
          </a:ln>
        </p:spPr>
        <p:txBody>
          <a:bodyPr lIns="90000" rIns="90000" tIns="45000" bIns="45000" anchor="t">
            <a:noAutofit/>
          </a:bodyPr>
          <a:p>
            <a:pPr algn="ctr">
              <a:buNone/>
            </a:pPr>
            <a:r>
              <a:rPr b="1" lang="en-PH" sz="2000" spc="-1" strike="noStrike">
                <a:latin typeface="Montserrat"/>
                <a:ea typeface="Ð¾_x001a_åþ"/>
              </a:rPr>
              <a:t>Theorem</a:t>
            </a:r>
            <a:endParaRPr b="0" lang="en-PH" sz="2000" spc="-1" strike="noStrike">
              <a:latin typeface="Montserrat"/>
              <a:ea typeface="Ð¾_x001a_åþ"/>
            </a:endParaRPr>
          </a:p>
        </p:txBody>
      </p:sp>
      <p:graphicFrame>
        <p:nvGraphicFramePr>
          <p:cNvPr id="346" name=""/>
          <p:cNvGraphicFramePr/>
          <p:nvPr/>
        </p:nvGraphicFramePr>
        <p:xfrm>
          <a:off x="321120" y="1894320"/>
          <a:ext cx="9038880" cy="2425680"/>
        </p:xfrm>
        <a:graphic>
          <a:graphicData uri="http://schemas.openxmlformats.org/drawingml/2006/table">
            <a:tbl>
              <a:tblPr/>
              <a:tblGrid>
                <a:gridCol w="2850480"/>
                <a:gridCol w="3141000"/>
                <a:gridCol w="3047400"/>
              </a:tblGrid>
              <a:tr h="2425680">
                <a:tc>
                  <a:txBody>
                    <a:bodyPr lIns="90000" rIns="90000" tIns="46800" bIns="46800" anchor="ctr">
                      <a:noAutofit/>
                    </a:bodyPr>
                    <a:p>
                      <a:pPr algn="ctr">
                        <a:buNone/>
                      </a:pPr>
                      <a:r>
                        <a:rPr b="0" lang="en-PH" sz="1800" spc="-1" strike="noStrike">
                          <a:latin typeface="Montserrat"/>
                        </a:rPr>
                        <a:t>If one diagonal of a</a:t>
                      </a:r>
                      <a:endParaRPr b="0" lang="en-PH" sz="1800" spc="-1" strike="noStrike">
                        <a:latin typeface="Montserrat"/>
                      </a:endParaRPr>
                    </a:p>
                    <a:p>
                      <a:pPr algn="ctr">
                        <a:buNone/>
                      </a:pPr>
                      <a:r>
                        <a:rPr b="0" lang="en-PH" sz="1800" spc="-1" strike="noStrike">
                          <a:latin typeface="Montserrat"/>
                        </a:rPr>
                        <a:t>parallelogram bisects two</a:t>
                      </a:r>
                      <a:endParaRPr b="0" lang="en-PH" sz="1800" spc="-1" strike="noStrike">
                        <a:latin typeface="Montserrat"/>
                      </a:endParaRPr>
                    </a:p>
                    <a:p>
                      <a:pPr algn="ctr">
                        <a:buNone/>
                      </a:pPr>
                      <a:r>
                        <a:rPr b="0" lang="en-PH" sz="1800" spc="-1" strike="noStrike">
                          <a:latin typeface="Montserrat"/>
                        </a:rPr>
                        <a:t>angles of the parallelogram,</a:t>
                      </a:r>
                      <a:endParaRPr b="0" lang="en-PH" sz="1800" spc="-1" strike="noStrike">
                        <a:latin typeface="Montserrat"/>
                      </a:endParaRPr>
                    </a:p>
                    <a:p>
                      <a:pPr algn="ctr">
                        <a:buNone/>
                      </a:pPr>
                      <a:r>
                        <a:rPr b="0" lang="en-PH" sz="1800" spc="-1" strike="noStrike">
                          <a:latin typeface="Montserrat"/>
                        </a:rPr>
                        <a:t>then the parallelogram is a</a:t>
                      </a:r>
                      <a:endParaRPr b="0" lang="en-PH" sz="1800" spc="-1" strike="noStrike">
                        <a:latin typeface="Montserrat"/>
                      </a:endParaRPr>
                    </a:p>
                    <a:p>
                      <a:pPr algn="ctr">
                        <a:buNone/>
                      </a:pPr>
                      <a:r>
                        <a:rPr b="0" lang="en-PH" sz="1800" spc="-1" strike="noStrike">
                          <a:latin typeface="Montserrat"/>
                        </a:rPr>
                        <a:t>rhombus.</a:t>
                      </a:r>
                      <a:endParaRPr b="0" lang="en-PH" sz="18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2000" spc="-1" strike="noStrike">
                          <a:latin typeface="Montserrat"/>
                          <a:ea typeface="Ð¾_x001a_åþ"/>
                        </a:rPr>
                        <a:t>If □ ABCD is a</a:t>
                      </a:r>
                      <a:endParaRPr b="0" lang="en-PH" sz="2000" spc="-1" strike="noStrike">
                        <a:latin typeface="Montserrat"/>
                      </a:endParaRPr>
                    </a:p>
                    <a:p>
                      <a:pPr algn="ctr">
                        <a:buNone/>
                      </a:pPr>
                      <a:r>
                        <a:rPr b="0" lang="en-PH" sz="2000" spc="-1" strike="noStrike">
                          <a:latin typeface="Montserrat"/>
                          <a:ea typeface="Ð¾_x001a_åþ"/>
                        </a:rPr>
                        <a:t>parallelogram with</a:t>
                      </a:r>
                      <a:endParaRPr b="0" lang="en-PH" sz="2000" spc="-1" strike="noStrike">
                        <a:latin typeface="Montserrat"/>
                      </a:endParaRPr>
                    </a:p>
                    <a:p>
                      <a:pPr algn="ctr">
                        <a:buNone/>
                      </a:pPr>
                      <a:r>
                        <a:rPr b="0" lang="en-PH" sz="2000" spc="-1" strike="noStrike">
                          <a:latin typeface="Montserrat"/>
                          <a:ea typeface=""/>
                        </a:rPr>
                        <a:t>BD, bisecting </a:t>
                      </a:r>
                      <a:r>
                        <a:rPr b="0" lang="en-PH" sz="2000" spc="-1" strike="noStrike">
                          <a:latin typeface="Montserrat"/>
                          <a:ea typeface="Ð¾_x001a_åþ"/>
                        </a:rPr>
                        <a:t>∠</a:t>
                      </a:r>
                      <a:r>
                        <a:rPr b="0" lang="en-PH" sz="2000" spc="-1" strike="noStrike">
                          <a:latin typeface="Montserrat"/>
                          <a:ea typeface=""/>
                        </a:rPr>
                        <a:t>B and</a:t>
                      </a:r>
                      <a:endParaRPr b="0" lang="en-PH" sz="2000" spc="-1" strike="noStrike">
                        <a:latin typeface="Montserrat"/>
                      </a:endParaRPr>
                    </a:p>
                    <a:p>
                      <a:pPr algn="ctr">
                        <a:buNone/>
                      </a:pPr>
                      <a:r>
                        <a:rPr b="0" lang="en-PH" sz="2000" spc="-1" strike="noStrike">
                          <a:latin typeface="Montserrat"/>
                          <a:ea typeface="Ð¾_x001a_åþ"/>
                        </a:rPr>
                        <a:t>∠</a:t>
                      </a:r>
                      <a:r>
                        <a:rPr b="0" lang="en-PH" sz="2000" spc="-1" strike="noStrike">
                          <a:latin typeface="Montserrat"/>
                          <a:ea typeface="Ð¾_x001a_åþ"/>
                        </a:rPr>
                        <a:t>D, then □ ABCD is a</a:t>
                      </a:r>
                      <a:endParaRPr b="0" lang="en-PH" sz="2000" spc="-1" strike="noStrike">
                        <a:latin typeface="Montserrat"/>
                      </a:endParaRPr>
                    </a:p>
                    <a:p>
                      <a:pPr algn="ctr">
                        <a:buNone/>
                      </a:pPr>
                      <a:r>
                        <a:rPr b="0" lang="en-PH" sz="2000" spc="-1" strike="noStrike">
                          <a:latin typeface="Montserrat"/>
                          <a:ea typeface="Ð¾_x001a_åþ"/>
                        </a:rPr>
                        <a:t>rhombus.</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347" name=""/>
          <p:cNvSpPr txBox="1"/>
          <p:nvPr/>
        </p:nvSpPr>
        <p:spPr>
          <a:xfrm>
            <a:off x="12348000" y="1540080"/>
            <a:ext cx="3240000" cy="439920"/>
          </a:xfrm>
          <a:prstGeom prst="rect">
            <a:avLst/>
          </a:prstGeom>
          <a:noFill/>
          <a:ln w="0">
            <a:noFill/>
          </a:ln>
        </p:spPr>
        <p:txBody>
          <a:bodyPr lIns="90000" rIns="90000" tIns="45000" bIns="45000" anchor="t">
            <a:noAutofit/>
          </a:bodyPr>
          <a:p>
            <a:pPr algn="ctr">
              <a:buNone/>
            </a:pPr>
            <a:r>
              <a:rPr b="1" lang="en-PH" sz="2000" spc="-1" strike="noStrike">
                <a:latin typeface="Montserrat"/>
                <a:ea typeface=""/>
              </a:rPr>
              <a:t>Proof:</a:t>
            </a:r>
            <a:endParaRPr b="1" lang="en-PH" sz="2000" spc="-1" strike="noStrike">
              <a:latin typeface="Montserrat"/>
              <a:ea typeface=""/>
            </a:endParaRPr>
          </a:p>
        </p:txBody>
      </p:sp>
      <p:pic>
        <p:nvPicPr>
          <p:cNvPr id="348" name="" descr=""/>
          <p:cNvPicPr/>
          <p:nvPr/>
        </p:nvPicPr>
        <p:blipFill>
          <a:blip r:embed="rId5"/>
          <a:stretch/>
        </p:blipFill>
        <p:spPr>
          <a:xfrm>
            <a:off x="3276000" y="2340000"/>
            <a:ext cx="2933640" cy="1620000"/>
          </a:xfrm>
          <a:prstGeom prst="rect">
            <a:avLst/>
          </a:prstGeom>
          <a:ln w="0">
            <a:noFill/>
          </a:ln>
        </p:spPr>
      </p:pic>
      <p:sp>
        <p:nvSpPr>
          <p:cNvPr id="349" name=""/>
          <p:cNvSpPr txBox="1"/>
          <p:nvPr/>
        </p:nvSpPr>
        <p:spPr>
          <a:xfrm>
            <a:off x="540000" y="4687560"/>
            <a:ext cx="8640000" cy="712440"/>
          </a:xfrm>
          <a:prstGeom prst="rect">
            <a:avLst/>
          </a:prstGeom>
          <a:noFill/>
          <a:ln w="0">
            <a:noFill/>
          </a:ln>
        </p:spPr>
        <p:txBody>
          <a:bodyPr lIns="90000" rIns="90000" tIns="45000" bIns="45000" anchor="t">
            <a:noAutofit/>
          </a:bodyPr>
          <a:p>
            <a:r>
              <a:rPr b="0" lang="en-PH" sz="2000" spc="-1" strike="noStrike">
                <a:latin typeface="Montserrat"/>
                <a:ea typeface=""/>
              </a:rPr>
              <a:t>Given: </a:t>
            </a:r>
            <a:r>
              <a:rPr b="0" lang="en-PH" sz="2000" spc="-1" strike="noStrike">
                <a:latin typeface="Montserrat"/>
                <a:ea typeface=""/>
              </a:rPr>
              <a:t>	</a:t>
            </a:r>
            <a:r>
              <a:rPr b="0" lang="en-PH" sz="2000" spc="-1" strike="noStrike">
                <a:latin typeface="Montserrat"/>
                <a:ea typeface="Ð¾_x001a_åþ"/>
              </a:rPr>
              <a:t>□ ABCD is a parallelogram, </a:t>
            </a:r>
            <a:r>
              <a:rPr b="0" lang="en-PH" sz="2000" spc="-1" strike="noStrike">
                <a:latin typeface="Montserrat"/>
                <a:ea typeface=""/>
              </a:rPr>
              <a:t>BD bisects </a:t>
            </a:r>
            <a:r>
              <a:rPr b="0" lang="en-PH" sz="2000" spc="-1" strike="noStrike">
                <a:latin typeface="Montserrat"/>
                <a:ea typeface="Ð¾_x001a_åþ"/>
              </a:rPr>
              <a:t>∠</a:t>
            </a:r>
            <a:r>
              <a:rPr b="0" lang="en-PH" sz="2000" spc="-1" strike="noStrike">
                <a:latin typeface="Montserrat"/>
                <a:ea typeface=""/>
              </a:rPr>
              <a:t>B and </a:t>
            </a:r>
            <a:r>
              <a:rPr b="0" lang="en-PH" sz="2000" spc="-1" strike="noStrike">
                <a:latin typeface="Montserrat"/>
                <a:ea typeface="Ð¾_x001a_åþ"/>
              </a:rPr>
              <a:t>∠D.</a:t>
            </a:r>
            <a:endParaRPr b="0" lang="en-PH" sz="2000" spc="-1" strike="noStrike">
              <a:latin typeface="Montserrat"/>
              <a:ea typeface=""/>
            </a:endParaRPr>
          </a:p>
          <a:p>
            <a:r>
              <a:rPr b="0" lang="en-PH" sz="2000" spc="-1" strike="noStrike">
                <a:latin typeface="Montserrat"/>
                <a:ea typeface=""/>
              </a:rPr>
              <a:t>Prove: </a:t>
            </a:r>
            <a:r>
              <a:rPr b="0" lang="en-PH" sz="2000" spc="-1" strike="noStrike">
                <a:latin typeface="Montserrat"/>
                <a:ea typeface=""/>
              </a:rPr>
              <a:t>	</a:t>
            </a:r>
            <a:r>
              <a:rPr b="0" lang="en-PH" sz="2000" spc="-1" strike="noStrike">
                <a:latin typeface="Montserrat"/>
                <a:ea typeface="Ð¾_x001a_åþ"/>
              </a:rPr>
              <a:t>□ ABCD is a rhombus.</a:t>
            </a:r>
            <a:endParaRPr b="0" lang="en-PH" sz="2000" spc="-1" strike="noStrike">
              <a:latin typeface="Montserrat"/>
              <a:ea typeface=""/>
            </a:endParaRPr>
          </a:p>
        </p:txBody>
      </p:sp>
    </p:spTree>
  </p:cSld>
  <p:transition>
    <p:fad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Freeform 9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51" name="Group 28"/>
          <p:cNvGrpSpPr/>
          <p:nvPr/>
        </p:nvGrpSpPr>
        <p:grpSpPr>
          <a:xfrm>
            <a:off x="16303320" y="0"/>
            <a:ext cx="1441800" cy="1441800"/>
            <a:chOff x="16303320" y="0"/>
            <a:chExt cx="1441800" cy="1441800"/>
          </a:xfrm>
        </p:grpSpPr>
        <p:sp>
          <p:nvSpPr>
            <p:cNvPr id="352" name="Freeform 9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53" name="Freeform 10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54" name="TextBox 11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55" name="TextBox 11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56" name="Freeform 101"/>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57" name="TextBox 112"/>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358" name="TextBox 113"/>
          <p:cNvSpPr/>
          <p:nvPr/>
        </p:nvSpPr>
        <p:spPr>
          <a:xfrm>
            <a:off x="414000" y="1425600"/>
            <a:ext cx="17460000" cy="76233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¾_x001a_åþ"/>
              </a:rPr>
              <a:t>Example 6:</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Determine whether parallelogram FINE is a rhombus, rectangle, or</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square given F(3, 12), I(-2, 2), N(9, 4), E(14, 14).</a:t>
            </a:r>
            <a:endParaRPr b="0" lang="en-PH" sz="2000" spc="-1" strike="noStrike">
              <a:latin typeface="Montserrat"/>
              <a:ea typeface="Ð¾_x001a_åþ"/>
            </a:endParaRPr>
          </a:p>
          <a:p>
            <a:pPr algn="ctr">
              <a:buNone/>
            </a:pPr>
            <a:endParaRPr b="0" lang="en-PH" sz="2000" spc="-1" strike="noStrike">
              <a:latin typeface="Montserrat"/>
              <a:ea typeface="Ð¾_x001a_åþ"/>
            </a:endParaRPr>
          </a:p>
          <a:p>
            <a:r>
              <a:rPr b="1" lang="en-US" sz="2000" spc="-1" strike="noStrike">
                <a:solidFill>
                  <a:srgbClr val="000000"/>
                </a:solidFill>
                <a:latin typeface="Montserrat"/>
                <a:ea typeface="Ð¾_x001a_åþ"/>
              </a:rPr>
              <a:t>Solution:</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Use the diagonals to determine whether parallelogram FINE is a rhombus, rectangle, or square. If </a:t>
            </a:r>
            <a:r>
              <a:rPr b="0" lang="en-US" sz="2000" spc="-1" strike="noStrike">
                <a:solidFill>
                  <a:srgbClr val="000000"/>
                </a:solidFill>
                <a:latin typeface="Montserrat"/>
                <a:ea typeface="Ð¾_x001a_åþ"/>
              </a:rPr>
              <a:t>FN</a:t>
            </a:r>
            <a:r>
              <a:rPr b="0" lang="en-US" sz="2000" spc="-1" strike="noStrike">
                <a:solidFill>
                  <a:srgbClr val="000000"/>
                </a:solidFill>
                <a:latin typeface="Montserrat"/>
                <a:ea typeface="Ð¾_x001a_åþ"/>
              </a:rPr>
              <a:t> ⊥ </a:t>
            </a:r>
            <a:r>
              <a:rPr b="0" lang="en-US" sz="2000" spc="-1" strike="noStrike">
                <a:solidFill>
                  <a:srgbClr val="000000"/>
                </a:solidFill>
                <a:latin typeface="Montserrat"/>
                <a:ea typeface="Ð¾_x001a_åþ"/>
              </a:rPr>
              <a:t>IE</a:t>
            </a:r>
            <a:r>
              <a:rPr b="0" lang="en-US" sz="2000" spc="-1" strike="noStrike">
                <a:solidFill>
                  <a:srgbClr val="000000"/>
                </a:solidFill>
                <a:latin typeface="Montserrat"/>
                <a:ea typeface="Ð¾_x001a_åþ"/>
              </a:rPr>
              <a:t>, then □ FINE is a rhombus; if </a:t>
            </a:r>
            <a:r>
              <a:rPr b="0" lang="en-US" sz="2000" spc="-1" strike="noStrike">
                <a:solidFill>
                  <a:srgbClr val="000000"/>
                </a:solidFill>
                <a:latin typeface="Montserrat"/>
                <a:ea typeface="Ð¾_x001a_åþ"/>
              </a:rPr>
              <a:t>FN</a:t>
            </a:r>
            <a:r>
              <a:rPr b="0" lang="en-US" sz="2000" spc="-1" strike="noStrike">
                <a:solidFill>
                  <a:srgbClr val="000000"/>
                </a:solidFill>
                <a:latin typeface="Montserrat"/>
                <a:ea typeface="Ð¾_x001a_åþ"/>
              </a:rPr>
              <a:t> ≅ </a:t>
            </a:r>
            <a:r>
              <a:rPr b="0" lang="en-US" sz="2000" spc="-1" strike="noStrike">
                <a:solidFill>
                  <a:srgbClr val="000000"/>
                </a:solidFill>
                <a:latin typeface="Montserrat"/>
                <a:ea typeface="Ð¾åþ"/>
              </a:rPr>
              <a:t>IE</a:t>
            </a:r>
            <a:r>
              <a:rPr b="0" lang="en-US" sz="2000" spc="-1" strike="noStrike">
                <a:solidFill>
                  <a:srgbClr val="000000"/>
                </a:solidFill>
                <a:latin typeface="Montserrat"/>
                <a:ea typeface="Ð¾_x001a_åþ"/>
              </a:rPr>
              <a:t>, then □ FINE is a rectangle; and if it is both a rhombus and a rectangle, □ FINE is a square.</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The slope FN is the negative reciprocal of the slope of IE. Therefore, the diagonals are perpendicular, and parallelogram FINE is a rhombus. Also,</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Because diagonals of </a:t>
            </a:r>
            <a:r>
              <a:rPr b="0" lang="en-US" sz="2000" spc="-1" strike="noStrike">
                <a:solidFill>
                  <a:srgbClr val="000000"/>
                </a:solidFill>
                <a:latin typeface="Montserrat"/>
                <a:ea typeface="Ð¾_x001a_åþ"/>
              </a:rPr>
              <a:t>□ FINE are not congruent, it is not a rectangle nor a square; thus, □ FINE a rhombus.</a:t>
            </a:r>
            <a:endParaRPr b="0" lang="en-PH" sz="2000" spc="-1" strike="noStrike">
              <a:latin typeface="Montserrat"/>
              <a:ea typeface=""/>
            </a:endParaRPr>
          </a:p>
        </p:txBody>
      </p:sp>
      <p:pic>
        <p:nvPicPr>
          <p:cNvPr id="359" name="" descr=""/>
          <p:cNvPicPr/>
          <p:nvPr/>
        </p:nvPicPr>
        <p:blipFill>
          <a:blip r:embed="rId4"/>
          <a:stretch/>
        </p:blipFill>
        <p:spPr>
          <a:xfrm>
            <a:off x="6774480" y="3744000"/>
            <a:ext cx="4739040" cy="1638720"/>
          </a:xfrm>
          <a:prstGeom prst="rect">
            <a:avLst/>
          </a:prstGeom>
          <a:ln w="0">
            <a:noFill/>
          </a:ln>
        </p:spPr>
      </p:pic>
      <p:pic>
        <p:nvPicPr>
          <p:cNvPr id="360" name="" descr=""/>
          <p:cNvPicPr/>
          <p:nvPr/>
        </p:nvPicPr>
        <p:blipFill>
          <a:blip r:embed="rId5"/>
          <a:stretch/>
        </p:blipFill>
        <p:spPr>
          <a:xfrm>
            <a:off x="5814000" y="6120000"/>
            <a:ext cx="6660000" cy="2492280"/>
          </a:xfrm>
          <a:prstGeom prst="rect">
            <a:avLst/>
          </a:prstGeom>
          <a:ln w="0">
            <a:noFill/>
          </a:ln>
        </p:spPr>
      </p:pic>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Freeform 1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59" name="Group 2"/>
          <p:cNvGrpSpPr/>
          <p:nvPr/>
        </p:nvGrpSpPr>
        <p:grpSpPr>
          <a:xfrm>
            <a:off x="16303320" y="0"/>
            <a:ext cx="1441800" cy="1441800"/>
            <a:chOff x="16303320" y="0"/>
            <a:chExt cx="1441800" cy="1441800"/>
          </a:xfrm>
        </p:grpSpPr>
        <p:sp>
          <p:nvSpPr>
            <p:cNvPr id="60" name="Freeform 1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61" name="Freeform 1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62" name="TextBox 11"/>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63" name="TextBox 12"/>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64" name="TextBox 13"/>
          <p:cNvSpPr/>
          <p:nvPr/>
        </p:nvSpPr>
        <p:spPr>
          <a:xfrm>
            <a:off x="453600" y="1306800"/>
            <a:ext cx="7826400" cy="3045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Lato"/>
                <a:ea typeface="DejaVu Sans"/>
              </a:rPr>
              <a:t>Theorem</a:t>
            </a:r>
            <a:endParaRPr b="1" lang="en-PH" sz="2000" spc="-1" strike="noStrike">
              <a:latin typeface=""/>
              <a:ea typeface=""/>
            </a:endParaRPr>
          </a:p>
        </p:txBody>
      </p:sp>
      <p:sp>
        <p:nvSpPr>
          <p:cNvPr id="65" name="Freeform 13"/>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66" name="TextBox 14"/>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
        <p:nvSpPr>
          <p:cNvPr id="67" name=""/>
          <p:cNvSpPr txBox="1"/>
          <p:nvPr/>
        </p:nvSpPr>
        <p:spPr>
          <a:xfrm>
            <a:off x="360000" y="5028120"/>
            <a:ext cx="7920000" cy="1334520"/>
          </a:xfrm>
          <a:prstGeom prst="rect">
            <a:avLst/>
          </a:prstGeom>
          <a:noFill/>
          <a:ln w="0">
            <a:noFill/>
          </a:ln>
        </p:spPr>
        <p:txBody>
          <a:bodyPr lIns="90000" rIns="90000" tIns="45000" bIns="45000" anchor="t">
            <a:noAutofit/>
          </a:bodyPr>
          <a:p>
            <a:r>
              <a:rPr b="0" lang="en-PH" sz="2000" spc="-1" strike="noStrike">
                <a:latin typeface="Montserrat"/>
                <a:ea typeface="Ð¾_x001a_åþ"/>
              </a:rPr>
              <a:t>Let us check the proof of this theorem.</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
              </a:rPr>
              <a:t>Given: </a:t>
            </a:r>
            <a:r>
              <a:rPr b="0" lang="en-PH" sz="2000" spc="-1" strike="noStrike">
                <a:latin typeface="Montserrat"/>
                <a:ea typeface=""/>
              </a:rPr>
              <a:t>	</a:t>
            </a:r>
            <a:r>
              <a:rPr b="0" lang="en-PH" sz="2000" spc="-1" strike="noStrike">
                <a:latin typeface="Montserrat"/>
                <a:ea typeface="Ð¾_x001a_åþ"/>
              </a:rPr>
              <a:t>□ ABCD is a rectangle with diagonals </a:t>
            </a:r>
            <a:r>
              <a:rPr b="0" lang="en-PH" sz="2000" spc="-1" strike="noStrike">
                <a:latin typeface="Montserrat"/>
                <a:ea typeface=""/>
              </a:rPr>
              <a:t>AC and BD </a:t>
            </a:r>
            <a:r>
              <a:rPr b="0" lang="en-PH" sz="2000" spc="-1" strike="noStrike">
                <a:latin typeface="Montserrat"/>
                <a:ea typeface="Ð¾_x001a_åþ"/>
              </a:rPr>
              <a:t>.</a:t>
            </a:r>
            <a:endParaRPr b="0" lang="en-PH" sz="2000" spc="-1" strike="noStrike">
              <a:latin typeface="Montserrat"/>
              <a:ea typeface="Ð¾_x001a_åþ"/>
            </a:endParaRPr>
          </a:p>
          <a:p>
            <a:r>
              <a:rPr b="0" lang="en-PH" sz="2000" spc="-1" strike="noStrike">
                <a:latin typeface="Montserrat"/>
                <a:ea typeface=""/>
              </a:rPr>
              <a:t>Prove:</a:t>
            </a:r>
            <a:r>
              <a:rPr b="0" lang="en-PH" sz="2000" spc="-1" strike="noStrike">
                <a:latin typeface="Montserrat"/>
                <a:ea typeface=""/>
              </a:rPr>
              <a:t>	</a:t>
            </a:r>
            <a:r>
              <a:rPr b="0" lang="en-PH" sz="2000" spc="-1" strike="noStrike">
                <a:latin typeface="Montserrat"/>
                <a:ea typeface="Ð¾_x001a_åþ"/>
              </a:rPr>
              <a:t>􀀁</a:t>
            </a:r>
            <a:r>
              <a:rPr b="0" lang="en-PH" sz="2000" spc="-1" strike="noStrike">
                <a:latin typeface="Montserrat"/>
                <a:ea typeface=""/>
              </a:rPr>
              <a:t>AC </a:t>
            </a:r>
            <a:r>
              <a:rPr b="0" lang="en-PH" sz="2000" spc="-1" strike="noStrike">
                <a:latin typeface="Montserrat"/>
                <a:ea typeface="Ð¾_x001a_åþ"/>
              </a:rPr>
              <a:t>≅ </a:t>
            </a:r>
            <a:r>
              <a:rPr b="0" lang="en-PH" sz="2000" spc="-1" strike="noStrike">
                <a:latin typeface="Montserrat"/>
                <a:ea typeface=""/>
              </a:rPr>
              <a:t>BD</a:t>
            </a:r>
            <a:endParaRPr b="0" lang="en-PH" sz="2000" spc="-1" strike="noStrike">
              <a:latin typeface="Montserrat"/>
              <a:ea typeface="Ð¾_x001a_åþ"/>
            </a:endParaRPr>
          </a:p>
        </p:txBody>
      </p:sp>
      <p:graphicFrame>
        <p:nvGraphicFramePr>
          <p:cNvPr id="68" name=""/>
          <p:cNvGraphicFramePr/>
          <p:nvPr/>
        </p:nvGraphicFramePr>
        <p:xfrm>
          <a:off x="411840" y="1888200"/>
          <a:ext cx="7688160" cy="2791800"/>
        </p:xfrm>
        <a:graphic>
          <a:graphicData uri="http://schemas.openxmlformats.org/drawingml/2006/table">
            <a:tbl>
              <a:tblPr/>
              <a:tblGrid>
                <a:gridCol w="2562480"/>
                <a:gridCol w="2562480"/>
                <a:gridCol w="2563200"/>
              </a:tblGrid>
              <a:tr h="2791800">
                <a:tc>
                  <a:txBody>
                    <a:bodyPr lIns="90000" rIns="90000" tIns="46800" bIns="46800" anchor="ctr">
                      <a:noAutofit/>
                    </a:bodyPr>
                    <a:p>
                      <a:pPr algn="ctr">
                        <a:buNone/>
                      </a:pPr>
                      <a:r>
                        <a:rPr b="0" lang="en-PH" sz="1800" spc="-1" strike="noStrike">
                          <a:latin typeface="Arial"/>
                        </a:rPr>
                        <a:t>The diagonals of a rectangle</a:t>
                      </a:r>
                      <a:endParaRPr b="0" lang="en-PH" sz="1800" spc="-1" strike="noStrike">
                        <a:latin typeface="Arial"/>
                      </a:endParaRPr>
                    </a:p>
                    <a:p>
                      <a:pPr algn="ctr">
                        <a:buNone/>
                      </a:pPr>
                      <a:r>
                        <a:rPr b="0" lang="en-PH" sz="1800" spc="-1" strike="noStrike">
                          <a:latin typeface="Arial"/>
                        </a:rPr>
                        <a:t>are congruent.</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chor="ctr">
                      <a:noAutofit/>
                    </a:bodyPr>
                    <a:p>
                      <a:pPr algn="ctr">
                        <a:buNone/>
                      </a:pPr>
                      <a:r>
                        <a:rPr b="0" lang="en-PH" sz="2000" spc="-1" strike="noStrike">
                          <a:latin typeface="Montserrat"/>
                          <a:ea typeface="Ð¾_x001a_åþ"/>
                        </a:rPr>
                        <a:t>If □ ABCD is a rectangle,</a:t>
                      </a:r>
                      <a:endParaRPr b="0" lang="en-PH" sz="2000" spc="-1" strike="noStrike">
                        <a:latin typeface="Montserrat"/>
                      </a:endParaRPr>
                    </a:p>
                    <a:p>
                      <a:pPr algn="ctr">
                        <a:buNone/>
                      </a:pPr>
                      <a:r>
                        <a:rPr b="0" lang="en-PH" sz="2000" spc="-1" strike="noStrike">
                          <a:latin typeface="Montserrat"/>
                          <a:ea typeface=""/>
                        </a:rPr>
                        <a:t>then AC </a:t>
                      </a:r>
                      <a:r>
                        <a:rPr b="0" lang="en-PH" sz="2000" spc="-1" strike="noStrike">
                          <a:latin typeface="Montserrat"/>
                          <a:ea typeface="Ð¾_x001a_åþ"/>
                        </a:rPr>
                        <a:t>≅ </a:t>
                      </a:r>
                      <a:r>
                        <a:rPr b="0" lang="en-PH" sz="2000" spc="-1" strike="noStrike">
                          <a:latin typeface="Montserrat"/>
                          <a:ea typeface=""/>
                        </a:rPr>
                        <a:t>BD</a:t>
                      </a:r>
                      <a:r>
                        <a:rPr b="0" lang="en-PH" sz="2000" spc="-1" strike="noStrike">
                          <a:latin typeface="Montserrat"/>
                          <a:ea typeface="Ð¾_x001a_åþ"/>
                        </a:rPr>
                        <a:t>.</a:t>
                      </a:r>
                      <a:endParaRPr b="0" lang="en-PH" sz="2000" spc="-1" strike="noStrike">
                        <a:latin typeface="Montserrat"/>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69" name="" descr=""/>
          <p:cNvPicPr/>
          <p:nvPr/>
        </p:nvPicPr>
        <p:blipFill>
          <a:blip r:embed="rId4"/>
          <a:stretch/>
        </p:blipFill>
        <p:spPr>
          <a:xfrm>
            <a:off x="3060000" y="2520000"/>
            <a:ext cx="2378160" cy="1620000"/>
          </a:xfrm>
          <a:prstGeom prst="rect">
            <a:avLst/>
          </a:prstGeom>
          <a:ln w="0">
            <a:noFill/>
          </a:ln>
        </p:spPr>
      </p:pic>
      <p:pic>
        <p:nvPicPr>
          <p:cNvPr id="70" name="" descr=""/>
          <p:cNvPicPr/>
          <p:nvPr/>
        </p:nvPicPr>
        <p:blipFill>
          <a:blip r:embed="rId5"/>
          <a:stretch/>
        </p:blipFill>
        <p:spPr>
          <a:xfrm>
            <a:off x="8640000" y="1855080"/>
            <a:ext cx="9000000" cy="5344920"/>
          </a:xfrm>
          <a:prstGeom prst="rect">
            <a:avLst/>
          </a:prstGeom>
          <a:ln w="0">
            <a:noFill/>
          </a:ln>
        </p:spPr>
      </p:pic>
      <p:sp>
        <p:nvSpPr>
          <p:cNvPr id="71" name="TextBox 15"/>
          <p:cNvSpPr/>
          <p:nvPr/>
        </p:nvSpPr>
        <p:spPr>
          <a:xfrm>
            <a:off x="9432000" y="1306800"/>
            <a:ext cx="7826400" cy="3045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Lato"/>
                <a:ea typeface="DejaVu Sans"/>
              </a:rPr>
              <a:t>Proof</a:t>
            </a:r>
            <a:endParaRPr b="1" lang="en-PH" sz="2000" spc="-1" strike="noStrike">
              <a:latin typeface=""/>
              <a:ea typeface=""/>
            </a:endParaRPr>
          </a:p>
        </p:txBody>
      </p:sp>
    </p:spTree>
  </p:cSld>
  <p:transition>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Freeform 10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62" name="Group 29"/>
          <p:cNvGrpSpPr/>
          <p:nvPr/>
        </p:nvGrpSpPr>
        <p:grpSpPr>
          <a:xfrm>
            <a:off x="16303320" y="0"/>
            <a:ext cx="1441800" cy="1441800"/>
            <a:chOff x="16303320" y="0"/>
            <a:chExt cx="1441800" cy="1441800"/>
          </a:xfrm>
        </p:grpSpPr>
        <p:sp>
          <p:nvSpPr>
            <p:cNvPr id="363" name="Freeform 10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64" name="Freeform 10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65" name="TextBox 114"/>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366" name="TextBox 115"/>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67" name="TextBox 11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68" name="TextBox 117"/>
          <p:cNvSpPr/>
          <p:nvPr/>
        </p:nvSpPr>
        <p:spPr>
          <a:xfrm>
            <a:off x="543240" y="982440"/>
            <a:ext cx="17201520" cy="12193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6</a:t>
            </a:r>
            <a:endParaRPr b="0" lang="en-PH" sz="2000" spc="-1" strike="noStrike">
              <a:latin typeface="Montserrat"/>
              <a:ea typeface="Ð¾_x001a_åþ"/>
            </a:endParaRPr>
          </a:p>
          <a:p>
            <a:pPr algn="ctr">
              <a:buNone/>
            </a:pPr>
            <a:endParaRPr b="0" lang="en-PH" sz="2000" spc="-1" strike="noStrike">
              <a:latin typeface="Montserrat"/>
              <a:ea typeface="Ð¾_x001a_åþ"/>
            </a:endParaRPr>
          </a:p>
          <a:p>
            <a:pPr algn="ctr">
              <a:buNone/>
            </a:pPr>
            <a:r>
              <a:rPr b="0" lang="en-US" sz="2000" spc="-1" strike="noStrike">
                <a:solidFill>
                  <a:srgbClr val="000000"/>
                </a:solidFill>
                <a:latin typeface="Montserrat"/>
                <a:ea typeface=""/>
              </a:rPr>
              <a:t>Determine whether parallelogram FINE is a rhombus, rectangle, or square</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
              </a:rPr>
              <a:t>given F(2, 11), I(-3, 1), N(8, 3), E(13, 13).</a:t>
            </a:r>
            <a:endParaRPr b="0" lang="en-PH" sz="2000" spc="-1" strike="noStrike">
              <a:latin typeface="Montserrat"/>
              <a:ea typeface="Ð¾_x001a_åþ"/>
            </a:endParaRPr>
          </a:p>
        </p:txBody>
      </p:sp>
      <p:sp>
        <p:nvSpPr>
          <p:cNvPr id="369" name=""/>
          <p:cNvSpPr txBox="1"/>
          <p:nvPr/>
        </p:nvSpPr>
        <p:spPr>
          <a:xfrm>
            <a:off x="459720" y="2340000"/>
            <a:ext cx="17368560" cy="693324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
            </a:endParaRPr>
          </a:p>
          <a:p>
            <a:pPr algn="ctr">
              <a:buNone/>
            </a:pPr>
            <a:r>
              <a:rPr b="1" lang="en-PH" sz="2000" spc="-1" strike="noStrike">
                <a:latin typeface="Montserrat"/>
              </a:rPr>
              <a:t>Try It 6</a:t>
            </a:r>
            <a:endParaRPr b="0" lang="en-PH" sz="2000" spc="-1" strike="noStrike">
              <a:latin typeface="Montserrat"/>
              <a:ea typeface=""/>
            </a:endParaRPr>
          </a:p>
          <a:p>
            <a:pPr algn="ctr">
              <a:buNone/>
            </a:pPr>
            <a:endParaRPr b="0" lang="en-PH" sz="2000" spc="-1" strike="noStrike">
              <a:latin typeface="Montserrat"/>
              <a:ea typeface=""/>
            </a:endParaRPr>
          </a:p>
          <a:p>
            <a:r>
              <a:rPr b="0" lang="en-PH" sz="2000" spc="-1" strike="noStrike">
                <a:latin typeface="Montserrat"/>
              </a:rPr>
              <a:t>	</a:t>
            </a:r>
            <a:r>
              <a:rPr b="0" lang="en-PH" sz="2000" spc="-1" strike="noStrike">
                <a:latin typeface="Montserrat"/>
              </a:rPr>
              <a:t>Use the diagonals to determine whether parallelogram FINE is a rhombus, rectangle, or square. If </a:t>
            </a:r>
            <a:r>
              <a:rPr b="0" lang="en-PH" sz="2000" spc="-1" strike="noStrike">
                <a:latin typeface="Montserrat"/>
                <a:ea typeface=""/>
              </a:rPr>
              <a:t>FN </a:t>
            </a:r>
            <a:r>
              <a:rPr b="0" lang="en-PH" sz="2000" spc="-1" strike="noStrike">
                <a:latin typeface="Montserrat"/>
                <a:ea typeface="Ð¾_x001a_åþ"/>
              </a:rPr>
              <a:t>⊥ </a:t>
            </a:r>
            <a:r>
              <a:rPr b="0" lang="en-PH" sz="2000" spc="-1" strike="noStrike">
                <a:latin typeface="Montserrat"/>
                <a:ea typeface=""/>
              </a:rPr>
              <a:t>IE , then </a:t>
            </a:r>
            <a:r>
              <a:rPr b="0" lang="en-PH" sz="2000" spc="-1" strike="noStrike">
                <a:latin typeface="Montserrat"/>
                <a:ea typeface="Ð¾_x001a_åþ"/>
              </a:rPr>
              <a:t>□ FINE is a rhombus; if </a:t>
            </a:r>
            <a:r>
              <a:rPr b="0" lang="en-PH" sz="2000" spc="-1" strike="noStrike">
                <a:latin typeface="Montserrat"/>
                <a:ea typeface=""/>
              </a:rPr>
              <a:t>FN </a:t>
            </a:r>
            <a:r>
              <a:rPr b="0" lang="en-PH" sz="2000" spc="-1" strike="noStrike">
                <a:latin typeface="Montserrat"/>
                <a:ea typeface="Ð¾_x001a_åþ"/>
              </a:rPr>
              <a:t>≅ </a:t>
            </a:r>
            <a:r>
              <a:rPr b="0" lang="en-PH" sz="2000" spc="-1" strike="noStrike">
                <a:latin typeface="Montserrat"/>
                <a:ea typeface=""/>
              </a:rPr>
              <a:t>IE , then </a:t>
            </a:r>
            <a:r>
              <a:rPr b="0" lang="en-PH" sz="2000" spc="-1" strike="noStrike">
                <a:latin typeface="Montserrat"/>
                <a:ea typeface="Ð¾_x001a_åþ"/>
              </a:rPr>
              <a:t>□ FINE is a rectangle; and if it is both a rhombus and a </a:t>
            </a:r>
            <a:r>
              <a:rPr b="0" lang="en-PH" sz="2000" spc="-1" strike="noStrike">
                <a:latin typeface="Montserrat"/>
                <a:ea typeface=""/>
              </a:rPr>
              <a:t>rectangle, </a:t>
            </a:r>
            <a:r>
              <a:rPr b="0" lang="en-PH" sz="2000" spc="-1" strike="noStrike">
                <a:latin typeface="Montserrat"/>
                <a:ea typeface="Ð¾_x001a_åþ"/>
              </a:rPr>
              <a:t>□ FINE is a square.</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The slope </a:t>
            </a:r>
            <a:r>
              <a:rPr b="0" lang="en-PH" sz="2000" spc="-1" strike="noStrike">
                <a:latin typeface="Montserrat"/>
                <a:ea typeface=""/>
              </a:rPr>
              <a:t>FN </a:t>
            </a:r>
            <a:r>
              <a:rPr b="0" lang="en-PH" sz="2000" spc="-1" strike="noStrike">
                <a:latin typeface="Montserrat"/>
                <a:ea typeface="Ð¾_x001a_åþ"/>
              </a:rPr>
              <a:t>is the negative reciprocal of the slope of </a:t>
            </a:r>
            <a:r>
              <a:rPr b="0" lang="en-PH" sz="2000" spc="-1" strike="noStrike">
                <a:latin typeface="Montserrat"/>
                <a:ea typeface=""/>
              </a:rPr>
              <a:t>IE </a:t>
            </a:r>
            <a:r>
              <a:rPr b="0" lang="en-PH" sz="2000" spc="-1" strike="noStrike">
                <a:latin typeface="Montserrat"/>
                <a:ea typeface="Ð¾_x001a_åþ"/>
              </a:rPr>
              <a:t>. Therefore, the diagonals are perpendicular, and parallelogram FINE is a rhombus. Also,</a:t>
            </a:r>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ea typeface=""/>
              </a:rPr>
              <a:t>Because diagonals of </a:t>
            </a:r>
            <a:r>
              <a:rPr b="0" lang="en-PH" sz="2000" spc="-1" strike="noStrike">
                <a:latin typeface="Montserrat"/>
                <a:ea typeface="Ð¾_x001a_åþ"/>
              </a:rPr>
              <a:t>□ FINE are not congruent, it is not a rectangle nor a square; thus, □ FINE a rhombus.</a:t>
            </a:r>
            <a:endParaRPr b="0" lang="en-PH" sz="2000" spc="-1" strike="noStrike">
              <a:latin typeface="Montserrat"/>
              <a:ea typeface=""/>
            </a:endParaRPr>
          </a:p>
        </p:txBody>
      </p:sp>
      <p:pic>
        <p:nvPicPr>
          <p:cNvPr id="370" name="" descr=""/>
          <p:cNvPicPr/>
          <p:nvPr/>
        </p:nvPicPr>
        <p:blipFill>
          <a:blip r:embed="rId3"/>
          <a:stretch/>
        </p:blipFill>
        <p:spPr>
          <a:xfrm>
            <a:off x="6624000" y="4140000"/>
            <a:ext cx="5040000" cy="1683360"/>
          </a:xfrm>
          <a:prstGeom prst="rect">
            <a:avLst/>
          </a:prstGeom>
          <a:ln w="0">
            <a:noFill/>
          </a:ln>
        </p:spPr>
      </p:pic>
      <p:pic>
        <p:nvPicPr>
          <p:cNvPr id="371" name="" descr=""/>
          <p:cNvPicPr/>
          <p:nvPr/>
        </p:nvPicPr>
        <p:blipFill>
          <a:blip r:embed="rId4"/>
          <a:stretch/>
        </p:blipFill>
        <p:spPr>
          <a:xfrm>
            <a:off x="4748400" y="6444000"/>
            <a:ext cx="8791560" cy="2376000"/>
          </a:xfrm>
          <a:prstGeom prst="rect">
            <a:avLst/>
          </a:prstGeom>
          <a:ln w="0">
            <a:noFill/>
          </a:ln>
        </p:spPr>
      </p:pic>
    </p:spTree>
  </p:cSld>
  <p:transition>
    <p:fad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Freeform 2"/>
          <p:cNvSpPr/>
          <p:nvPr/>
        </p:nvSpPr>
        <p:spPr>
          <a:xfrm>
            <a:off x="4133880" y="2263320"/>
            <a:ext cx="9910800" cy="5063040"/>
          </a:xfrm>
          <a:custGeom>
            <a:avLst/>
            <a:gdLst/>
            <a:ahLst/>
            <a:rect l="l" t="t" r="r" b="b"/>
            <a:pathLst>
              <a:path w="9912780" h="5065200">
                <a:moveTo>
                  <a:pt x="0" y="0"/>
                </a:moveTo>
                <a:lnTo>
                  <a:pt x="9912780" y="0"/>
                </a:lnTo>
                <a:lnTo>
                  <a:pt x="9912780" y="5065200"/>
                </a:lnTo>
                <a:lnTo>
                  <a:pt x="0" y="5065200"/>
                </a:lnTo>
                <a:lnTo>
                  <a:pt x="0" y="0"/>
                </a:lnTo>
                <a:close/>
              </a:path>
            </a:pathLst>
          </a:custGeom>
          <a:blipFill rotWithShape="0">
            <a:blip r:embed="rId1"/>
            <a:srcRect/>
            <a:stretch/>
          </a:blipFill>
          <a:ln w="0">
            <a:noFill/>
          </a:ln>
        </p:spPr>
        <p:style>
          <a:lnRef idx="0"/>
          <a:fillRef idx="0"/>
          <a:effectRef idx="0"/>
          <a:fontRef idx="minor"/>
        </p:style>
      </p:sp>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Freeform 1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73" name="Group 4"/>
          <p:cNvGrpSpPr/>
          <p:nvPr/>
        </p:nvGrpSpPr>
        <p:grpSpPr>
          <a:xfrm>
            <a:off x="16303320" y="0"/>
            <a:ext cx="1441800" cy="1441800"/>
            <a:chOff x="16303320" y="0"/>
            <a:chExt cx="1441800" cy="1441800"/>
          </a:xfrm>
        </p:grpSpPr>
        <p:sp>
          <p:nvSpPr>
            <p:cNvPr id="74" name="Freeform 1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75" name="Freeform 1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76" name="TextBox 1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77" name="TextBox 1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78" name="TextBox 18"/>
          <p:cNvSpPr/>
          <p:nvPr/>
        </p:nvSpPr>
        <p:spPr>
          <a:xfrm>
            <a:off x="453600" y="1306800"/>
            <a:ext cx="17381160" cy="670860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Example 1:</a:t>
            </a:r>
            <a:endParaRPr b="0" lang="en-PH" sz="2000" spc="-1" strike="noStrike">
              <a:latin typeface="Montserrat"/>
              <a:ea typeface=""/>
            </a:endParaRPr>
          </a:p>
          <a:p>
            <a:pPr algn="ctr">
              <a:buNone/>
            </a:pPr>
            <a:r>
              <a:rPr b="1" lang="en-US" sz="2000" spc="-1" strike="noStrike">
                <a:solidFill>
                  <a:srgbClr val="000000"/>
                </a:solidFill>
                <a:latin typeface="Montserrat"/>
                <a:ea typeface=""/>
              </a:rPr>
              <a:t>Quad</a:t>
            </a:r>
            <a:r>
              <a:rPr b="1" lang="en-US" sz="2000" spc="-1" strike="noStrike">
                <a:solidFill>
                  <a:srgbClr val="000000"/>
                </a:solidFill>
                <a:latin typeface="Montserrat"/>
                <a:ea typeface="Ð¾_x001a_åþ"/>
              </a:rPr>
              <a:t>rilateral TALK is a rectangle. Find the value of </a:t>
            </a:r>
            <a:r>
              <a:rPr b="1" lang="en-US" sz="2000" spc="-1" strike="noStrike">
                <a:solidFill>
                  <a:srgbClr val="000000"/>
                </a:solidFill>
                <a:latin typeface="Montserrat"/>
                <a:ea typeface=""/>
              </a:rPr>
              <a:t>x </a:t>
            </a:r>
            <a:r>
              <a:rPr b="1" lang="en-US" sz="2000" spc="-1" strike="noStrike">
                <a:solidFill>
                  <a:srgbClr val="000000"/>
                </a:solidFill>
                <a:latin typeface="Montserrat"/>
                <a:ea typeface="Ð¾_x001a_åþ"/>
              </a:rPr>
              <a:t>if TL = 5</a:t>
            </a:r>
            <a:r>
              <a:rPr b="1" lang="en-US" sz="2000" spc="-1" strike="noStrike">
                <a:solidFill>
                  <a:srgbClr val="000000"/>
                </a:solidFill>
                <a:latin typeface="Montserrat"/>
                <a:ea typeface=""/>
              </a:rPr>
              <a:t>x </a:t>
            </a:r>
            <a:r>
              <a:rPr b="1" lang="en-US" sz="2000" spc="-1" strike="noStrike">
                <a:solidFill>
                  <a:srgbClr val="000000"/>
                </a:solidFill>
                <a:latin typeface="Montserrat"/>
                <a:ea typeface="Ð¾_x001a_åþ"/>
              </a:rPr>
              <a:t>– 14 and KM = 2</a:t>
            </a:r>
            <a:r>
              <a:rPr b="1" lang="en-US" sz="2000" spc="-1" strike="noStrike">
                <a:solidFill>
                  <a:srgbClr val="000000"/>
                </a:solidFill>
                <a:latin typeface="Montserrat"/>
                <a:ea typeface=""/>
              </a:rPr>
              <a:t>x </a:t>
            </a:r>
            <a:r>
              <a:rPr b="1" lang="en-US" sz="2000" spc="-1" strike="noStrike">
                <a:solidFill>
                  <a:srgbClr val="000000"/>
                </a:solidFill>
                <a:latin typeface="Montserrat"/>
                <a:ea typeface="Ð¾_x001a_åþ"/>
              </a:rPr>
              <a:t>+ 3.</a:t>
            </a: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pPr algn="ctr">
              <a:buNone/>
            </a:pPr>
            <a:endParaRPr b="0" lang="en-PH" sz="2000" spc="-1" strike="noStrike">
              <a:latin typeface="Montserrat"/>
              <a:ea typeface=""/>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Solution:</a:t>
            </a:r>
            <a:endParaRPr b="0" lang="en-PH" sz="2000" spc="-1" strike="noStrike">
              <a:latin typeface="Montserrat"/>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Since the diagonals of a rectangle are congruent, TL = AK,</a:t>
            </a:r>
            <a:endParaRPr b="0" lang="en-PH" sz="2000" spc="-1" strike="noStrike">
              <a:latin typeface="Montserrat"/>
              <a:ea typeface="Ð¾_x001a_å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where</a:t>
            </a:r>
            <a:endParaRPr b="0" lang="en-PH" sz="2000" spc="-1" strike="noStrike">
              <a:latin typeface="Montserrat"/>
              <a:ea typeface=""/>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AK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2 KM.</a:t>
            </a:r>
            <a:endParaRPr b="0" lang="en-PH" sz="2000" spc="-1" strike="noStrike">
              <a:latin typeface="Montserrat"/>
              <a:ea typeface="Ð¾_x001a_åþ"/>
            </a:endParaRPr>
          </a:p>
          <a:p>
            <a:r>
              <a:rPr b="0" lang="en-US" sz="2000" spc="-1" strike="noStrike">
                <a:solidFill>
                  <a:srgbClr val="000000"/>
                </a:solidFill>
                <a:latin typeface="Montserrat"/>
                <a:ea typeface="DejaVu Sans"/>
              </a:rPr>
              <a:t>Hence,       TL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2 KM.</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5</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14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 (2</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+ 3)</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5</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14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4</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+ 6</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1" lang="en-US" sz="2000" spc="-1" strike="noStrike">
                <a:solidFill>
                  <a:srgbClr val="000000"/>
                </a:solidFill>
                <a:latin typeface="Montserrat"/>
                <a:ea typeface=""/>
              </a:rPr>
              <a:t> </a:t>
            </a:r>
            <a:r>
              <a:rPr b="1" lang="en-US" sz="2000" spc="-1" strike="noStrike">
                <a:solidFill>
                  <a:srgbClr val="000000"/>
                </a:solidFill>
                <a:latin typeface="Montserrat"/>
                <a:ea typeface=""/>
              </a:rPr>
              <a:t>x </a:t>
            </a:r>
            <a:r>
              <a:rPr b="1" lang="en-US" sz="2000" spc="-1" strike="noStrike">
                <a:solidFill>
                  <a:srgbClr val="000000"/>
                </a:solidFill>
                <a:latin typeface="Montserrat"/>
                <a:ea typeface=""/>
              </a:rPr>
              <a:t>	</a:t>
            </a:r>
            <a:r>
              <a:rPr b="1" lang="en-US" sz="2000" spc="-1" strike="noStrike">
                <a:solidFill>
                  <a:srgbClr val="000000"/>
                </a:solidFill>
                <a:latin typeface="Montserrat"/>
                <a:ea typeface=""/>
              </a:rPr>
              <a:t>= 20</a:t>
            </a:r>
            <a:endParaRPr b="0" lang="en-PH" sz="2000" spc="-1" strike="noStrike">
              <a:latin typeface="Montserrat"/>
              <a:ea typeface=""/>
            </a:endParaRPr>
          </a:p>
        </p:txBody>
      </p:sp>
      <p:sp>
        <p:nvSpPr>
          <p:cNvPr id="79" name="Freeform 17"/>
          <p:cNvSpPr/>
          <p:nvPr/>
        </p:nvSpPr>
        <p:spPr>
          <a:xfrm>
            <a:off x="1368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80" name="TextBox 19"/>
          <p:cNvSpPr/>
          <p:nvPr/>
        </p:nvSpPr>
        <p:spPr>
          <a:xfrm>
            <a:off x="540000" y="26280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pic>
        <p:nvPicPr>
          <p:cNvPr id="81" name="" descr=""/>
          <p:cNvPicPr/>
          <p:nvPr/>
        </p:nvPicPr>
        <p:blipFill>
          <a:blip r:embed="rId4"/>
          <a:stretch/>
        </p:blipFill>
        <p:spPr>
          <a:xfrm>
            <a:off x="6596280" y="2229840"/>
            <a:ext cx="5095800" cy="3278160"/>
          </a:xfrm>
          <a:prstGeom prst="rect">
            <a:avLst/>
          </a:prstGeom>
          <a:ln w="0">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Freeform 1"/>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83" name="Group 1"/>
          <p:cNvGrpSpPr/>
          <p:nvPr/>
        </p:nvGrpSpPr>
        <p:grpSpPr>
          <a:xfrm>
            <a:off x="16303320" y="0"/>
            <a:ext cx="1441800" cy="1441800"/>
            <a:chOff x="16303320" y="0"/>
            <a:chExt cx="1441800" cy="1441800"/>
          </a:xfrm>
        </p:grpSpPr>
        <p:sp>
          <p:nvSpPr>
            <p:cNvPr id="84" name="Freeform 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85" name="Freeform 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86" name="TextBox 3"/>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87" name="TextBox 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88" name="TextBox 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89" name="TextBox 10"/>
          <p:cNvSpPr/>
          <p:nvPr/>
        </p:nvSpPr>
        <p:spPr>
          <a:xfrm>
            <a:off x="543240" y="982440"/>
            <a:ext cx="17201520" cy="15249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1</a:t>
            </a:r>
            <a:endParaRPr b="0" lang="en-PH" sz="2000" spc="-1" strike="noStrike">
              <a:latin typeface="Montserrat"/>
              <a:ea typeface=""/>
            </a:endParaRPr>
          </a:p>
          <a:p>
            <a:pPr algn="ctr">
              <a:buNone/>
            </a:pPr>
            <a:endParaRPr b="0" lang="en-PH" sz="2000" spc="-1" strike="noStrike">
              <a:latin typeface="Montserrat"/>
              <a:ea typeface=""/>
            </a:endParaRPr>
          </a:p>
          <a:p>
            <a:pPr algn="ctr">
              <a:buNone/>
            </a:pPr>
            <a:r>
              <a:rPr b="0" lang="en-US" sz="2000" spc="-1" strike="noStrike">
                <a:solidFill>
                  <a:srgbClr val="000000"/>
                </a:solidFill>
                <a:latin typeface="Montserrat"/>
                <a:ea typeface=""/>
              </a:rPr>
              <a:t>Quadrilateral TALK is a rectangle.</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Find the value of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when:</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TL = 7</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16 and KM = 3</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+ 4. </a:t>
            </a:r>
            <a:endParaRPr b="0" lang="en-PH" sz="2000" spc="-1" strike="noStrike">
              <a:latin typeface="Montserrat"/>
              <a:ea typeface="Ð¾_x001a_åþ"/>
            </a:endParaRPr>
          </a:p>
        </p:txBody>
      </p:sp>
      <p:pic>
        <p:nvPicPr>
          <p:cNvPr id="90" name="" descr=""/>
          <p:cNvPicPr/>
          <p:nvPr/>
        </p:nvPicPr>
        <p:blipFill>
          <a:blip r:embed="rId3"/>
          <a:stretch/>
        </p:blipFill>
        <p:spPr>
          <a:xfrm>
            <a:off x="6952320" y="2544120"/>
            <a:ext cx="4383720" cy="2820240"/>
          </a:xfrm>
          <a:prstGeom prst="rect">
            <a:avLst/>
          </a:prstGeom>
          <a:ln w="0">
            <a:noFill/>
          </a:ln>
        </p:spPr>
      </p:pic>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Freeform 25"/>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92" name="Group 8"/>
          <p:cNvGrpSpPr/>
          <p:nvPr/>
        </p:nvGrpSpPr>
        <p:grpSpPr>
          <a:xfrm>
            <a:off x="16303320" y="0"/>
            <a:ext cx="1441800" cy="1441800"/>
            <a:chOff x="16303320" y="0"/>
            <a:chExt cx="1441800" cy="1441800"/>
          </a:xfrm>
        </p:grpSpPr>
        <p:sp>
          <p:nvSpPr>
            <p:cNvPr id="93" name="Freeform 26"/>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94" name="Freeform 27"/>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95" name="TextBox 29"/>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96" name="TextBox 3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97" name="TextBox 3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8" name="TextBox 32"/>
          <p:cNvSpPr/>
          <p:nvPr/>
        </p:nvSpPr>
        <p:spPr>
          <a:xfrm>
            <a:off x="543240" y="982440"/>
            <a:ext cx="17201520" cy="15249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1</a:t>
            </a:r>
            <a:endParaRPr b="0" lang="en-PH" sz="2000" spc="-1" strike="noStrike">
              <a:latin typeface="Montserrat"/>
              <a:ea typeface=""/>
            </a:endParaRPr>
          </a:p>
          <a:p>
            <a:pPr algn="ctr">
              <a:buNone/>
            </a:pPr>
            <a:endParaRPr b="0" lang="en-PH" sz="2000" spc="-1" strike="noStrike">
              <a:latin typeface="Montserrat"/>
              <a:ea typeface=""/>
            </a:endParaRPr>
          </a:p>
          <a:p>
            <a:pPr algn="ctr">
              <a:buNone/>
            </a:pPr>
            <a:r>
              <a:rPr b="0" lang="en-US" sz="2000" spc="-1" strike="noStrike">
                <a:solidFill>
                  <a:srgbClr val="000000"/>
                </a:solidFill>
                <a:latin typeface="Montserrat"/>
                <a:ea typeface=""/>
              </a:rPr>
              <a:t>Quadrilateral TALK is a rectangle.</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Find the value of </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when:</a:t>
            </a:r>
            <a:endParaRPr b="0" lang="en-PH" sz="2000" spc="-1" strike="noStrike">
              <a:latin typeface="Montserrat"/>
              <a:ea typeface="Ð¾_x001a_åþ"/>
            </a:endParaRPr>
          </a:p>
          <a:p>
            <a:pPr algn="ctr">
              <a:buNone/>
            </a:pP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TL = 7</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16 and KM = 3</a:t>
            </a:r>
            <a:r>
              <a:rPr b="0" lang="en-US" sz="2000" spc="-1" strike="noStrike">
                <a:solidFill>
                  <a:srgbClr val="000000"/>
                </a:solidFill>
                <a:latin typeface="Montserrat"/>
                <a:ea typeface=""/>
              </a:rPr>
              <a:t>x </a:t>
            </a:r>
            <a:r>
              <a:rPr b="0" lang="en-US" sz="2000" spc="-1" strike="noStrike">
                <a:solidFill>
                  <a:srgbClr val="000000"/>
                </a:solidFill>
                <a:latin typeface="Montserrat"/>
                <a:ea typeface="Ð¾_x001a_åþ"/>
              </a:rPr>
              <a:t>+ 4. </a:t>
            </a:r>
            <a:endParaRPr b="0" lang="en-PH" sz="2000" spc="-1" strike="noStrike">
              <a:latin typeface="Montserrat"/>
              <a:ea typeface="Ð¾_x001a_åþ"/>
            </a:endParaRPr>
          </a:p>
        </p:txBody>
      </p:sp>
      <p:pic>
        <p:nvPicPr>
          <p:cNvPr id="99" name="" descr=""/>
          <p:cNvPicPr/>
          <p:nvPr/>
        </p:nvPicPr>
        <p:blipFill>
          <a:blip r:embed="rId3"/>
          <a:stretch/>
        </p:blipFill>
        <p:spPr>
          <a:xfrm>
            <a:off x="6952320" y="2544120"/>
            <a:ext cx="4383720" cy="2820240"/>
          </a:xfrm>
          <a:prstGeom prst="rect">
            <a:avLst/>
          </a:prstGeom>
          <a:ln w="0">
            <a:noFill/>
          </a:ln>
        </p:spPr>
      </p:pic>
      <p:sp>
        <p:nvSpPr>
          <p:cNvPr id="100" name=""/>
          <p:cNvSpPr txBox="1"/>
          <p:nvPr/>
        </p:nvSpPr>
        <p:spPr>
          <a:xfrm>
            <a:off x="1314000" y="5472000"/>
            <a:ext cx="15660000" cy="257868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rPr>
              <a:t>Since the diagonals of a rectangle are congruent, TL = AK, where AK = 2 KM.</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rPr>
              <a:t>	</a:t>
            </a:r>
            <a:r>
              <a:rPr b="0" lang="en-PH" sz="2000" spc="-1" strike="noStrike">
                <a:latin typeface="Montserrat"/>
              </a:rPr>
              <a:t>Hence, </a:t>
            </a:r>
            <a:r>
              <a:rPr b="0" lang="en-PH" sz="2000" spc="-1" strike="noStrike">
                <a:latin typeface="Montserrat"/>
              </a:rPr>
              <a:t>	</a:t>
            </a:r>
            <a:r>
              <a:rPr b="0" lang="en-PH" sz="2000" spc="-1" strike="noStrike">
                <a:latin typeface="Montserrat"/>
              </a:rPr>
              <a:t> TL </a:t>
            </a:r>
            <a:r>
              <a:rPr b="0" lang="en-PH" sz="2000" spc="-1" strike="noStrike">
                <a:latin typeface="Montserrat"/>
              </a:rPr>
              <a:t>	</a:t>
            </a:r>
            <a:r>
              <a:rPr b="0" lang="en-PH" sz="2000" spc="-1" strike="noStrike">
                <a:latin typeface="Montserrat"/>
              </a:rPr>
              <a:t>= 2 KM.</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7</a:t>
            </a:r>
            <a:r>
              <a:rPr b="0" lang="en-PH" sz="2000" spc="-1" strike="noStrike">
                <a:latin typeface="Montserrat"/>
                <a:ea typeface=""/>
              </a:rPr>
              <a:t>x </a:t>
            </a:r>
            <a:r>
              <a:rPr b="0" lang="en-PH" sz="2000" spc="-1" strike="noStrike">
                <a:latin typeface="Montserrat"/>
                <a:ea typeface="Ð¾_x001a_åþ"/>
              </a:rPr>
              <a:t>– 16 </a:t>
            </a:r>
            <a:r>
              <a:rPr b="0" lang="en-PH" sz="2000" spc="-1" strike="noStrike">
                <a:latin typeface="Montserrat"/>
                <a:ea typeface="Ð¾_x001a_åþ"/>
              </a:rPr>
              <a:t>	</a:t>
            </a:r>
            <a:r>
              <a:rPr b="0" lang="en-PH" sz="2000" spc="-1" strike="noStrike">
                <a:latin typeface="Montserrat"/>
                <a:ea typeface="Ð¾_x001a_åþ"/>
              </a:rPr>
              <a:t>= 2 (3</a:t>
            </a:r>
            <a:r>
              <a:rPr b="0" lang="en-PH" sz="2000" spc="-1" strike="noStrike">
                <a:latin typeface="Montserrat"/>
                <a:ea typeface=""/>
              </a:rPr>
              <a:t>x </a:t>
            </a:r>
            <a:r>
              <a:rPr b="0" lang="en-PH" sz="2000" spc="-1" strike="noStrike">
                <a:latin typeface="Montserrat"/>
                <a:ea typeface="Ð¾_x001a_åþ"/>
              </a:rPr>
              <a:t>+ 4)</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7</a:t>
            </a:r>
            <a:r>
              <a:rPr b="0" lang="en-PH" sz="2000" spc="-1" strike="noStrike">
                <a:latin typeface="Montserrat"/>
                <a:ea typeface=""/>
              </a:rPr>
              <a:t>x </a:t>
            </a:r>
            <a:r>
              <a:rPr b="0" lang="en-PH" sz="2000" spc="-1" strike="noStrike">
                <a:latin typeface="Montserrat"/>
                <a:ea typeface="Ð¾_x001a_åþ"/>
              </a:rPr>
              <a:t>– 16 </a:t>
            </a:r>
            <a:r>
              <a:rPr b="0" lang="en-PH" sz="2000" spc="-1" strike="noStrike">
                <a:latin typeface="Montserrat"/>
                <a:ea typeface="Ð¾_x001a_åþ"/>
              </a:rPr>
              <a:t>	</a:t>
            </a:r>
            <a:r>
              <a:rPr b="0" lang="en-PH" sz="2000" spc="-1" strike="noStrike">
                <a:latin typeface="Montserrat"/>
                <a:ea typeface="Ð¾_x001a_åþ"/>
              </a:rPr>
              <a:t>= 6</a:t>
            </a:r>
            <a:r>
              <a:rPr b="0" lang="en-PH" sz="2000" spc="-1" strike="noStrike">
                <a:latin typeface="Montserrat"/>
                <a:ea typeface=""/>
              </a:rPr>
              <a:t>x </a:t>
            </a:r>
            <a:r>
              <a:rPr b="0" lang="en-PH" sz="2000" spc="-1" strike="noStrike">
                <a:latin typeface="Montserrat"/>
                <a:ea typeface="Ð¾_x001a_åþ"/>
              </a:rPr>
              <a:t>+ 8</a:t>
            </a:r>
            <a:endParaRPr b="0" lang="en-PH" sz="2000" spc="-1" strike="noStrike">
              <a:latin typeface="Montserrat"/>
              <a:ea typeface="Ð¾_x001a_åþ"/>
            </a:endParaRPr>
          </a:p>
          <a:p>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Ð¾_x001a_åþ"/>
              </a:rPr>
              <a:t>= 24</a:t>
            </a:r>
            <a:endParaRPr b="0" lang="en-PH" sz="2000" spc="-1" strike="noStrike">
              <a:latin typeface="Montserrat"/>
              <a:ea typeface="Ð¾_x001a_åþ"/>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 descr=""/>
          <p:cNvPicPr/>
          <p:nvPr/>
        </p:nvPicPr>
        <p:blipFill>
          <a:blip r:embed="rId1"/>
          <a:stretch/>
        </p:blipFill>
        <p:spPr>
          <a:xfrm>
            <a:off x="7461000" y="1595520"/>
            <a:ext cx="3366360" cy="2544480"/>
          </a:xfrm>
          <a:prstGeom prst="rect">
            <a:avLst/>
          </a:prstGeom>
          <a:ln w="0">
            <a:noFill/>
          </a:ln>
        </p:spPr>
      </p:pic>
      <p:sp>
        <p:nvSpPr>
          <p:cNvPr id="102" name="Freeform 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03" name="Group 3"/>
          <p:cNvGrpSpPr/>
          <p:nvPr/>
        </p:nvGrpSpPr>
        <p:grpSpPr>
          <a:xfrm>
            <a:off x="16303320" y="0"/>
            <a:ext cx="1441800" cy="1441800"/>
            <a:chOff x="16303320" y="0"/>
            <a:chExt cx="1441800" cy="1441800"/>
          </a:xfrm>
        </p:grpSpPr>
        <p:sp>
          <p:nvSpPr>
            <p:cNvPr id="104" name="Freeform 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05" name="Freeform 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06" name="TextBox 7"/>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07" name="TextBox 8"/>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08" name="TextBox 9"/>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09" name="TextBox 2"/>
          <p:cNvSpPr/>
          <p:nvPr/>
        </p:nvSpPr>
        <p:spPr>
          <a:xfrm>
            <a:off x="543240" y="982440"/>
            <a:ext cx="17201520" cy="762264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Example 2: </a:t>
            </a:r>
            <a:endParaRPr b="0" lang="en-PH" sz="2000" spc="-1" strike="noStrike">
              <a:latin typeface="Montserrat"/>
              <a:ea typeface=""/>
            </a:endParaRPr>
          </a:p>
          <a:p>
            <a:pPr algn="ctr">
              <a:buNone/>
            </a:pPr>
            <a:r>
              <a:rPr b="1" lang="en-US" sz="2000" spc="-1" strike="noStrike">
                <a:solidFill>
                  <a:srgbClr val="000000"/>
                </a:solidFill>
                <a:latin typeface="Montserrat"/>
                <a:ea typeface="Ð¾_x001a_åþ"/>
              </a:rPr>
              <a:t>Use rectangle FRAT and the given information to </a:t>
            </a:r>
            <a:r>
              <a:rPr b="1" lang="en-US" sz="2000" spc="-1" strike="noStrike">
                <a:solidFill>
                  <a:srgbClr val="000000"/>
                </a:solidFill>
                <a:latin typeface="Montserrat"/>
                <a:ea typeface="DejaVu Sans"/>
              </a:rPr>
              <a:t>answer each of the following.</a:t>
            </a:r>
            <a:endParaRPr b="0" lang="en-PH" sz="2000" spc="-1" strike="noStrike">
              <a:latin typeface="Montserrat"/>
              <a:ea typeface=""/>
            </a:endParaRPr>
          </a:p>
          <a:p>
            <a:pPr algn="ctr">
              <a:buNone/>
            </a:pPr>
            <a:endParaRPr b="0" lang="en-PH" sz="2000" spc="-1" strike="noStrike">
              <a:latin typeface="Montserrat"/>
              <a:ea typeface=""/>
            </a:endParaRPr>
          </a:p>
          <a:p>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m∠FRT = 65. Find m∠TRA, m∠ATR, and m∠RTF</a:t>
            </a:r>
            <a:endParaRPr b="0" lang="en-PH" sz="2000" spc="-1" strike="noStrike">
              <a:latin typeface="Montserrat"/>
              <a:ea typeface=""/>
            </a:endParaRPr>
          </a:p>
          <a:p>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m∠FYT = 110. Find m∠YTF, m∠YFT, and m∠YFR</a:t>
            </a:r>
            <a:endParaRPr b="0" lang="en-PH" sz="2000" spc="-1" strike="noStrike">
              <a:latin typeface="Montserrat"/>
              <a:ea typeface=""/>
            </a:endParaRPr>
          </a:p>
          <a:p>
            <a:endParaRPr b="0" lang="en-PH" sz="2000" spc="-1" strike="noStrike">
              <a:latin typeface="Montserrat"/>
              <a:ea typeface=""/>
            </a:endParaRPr>
          </a:p>
          <a:p>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DejaVu Sans"/>
              </a:rPr>
              <a:t>Solution:</a:t>
            </a:r>
            <a:endParaRPr b="0" lang="en-PH" sz="2000" spc="-1" strike="noStrike">
              <a:latin typeface="Montserrat"/>
              <a:ea typeface="Ð¾_x001a_åþ"/>
            </a:endParaRPr>
          </a:p>
          <a:p>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Since □ FRAT is a rectangle, m∠FRA = 90°.</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m</a:t>
            </a:r>
            <a:r>
              <a:rPr b="0" lang="en-US" sz="2000" spc="-1" strike="noStrike">
                <a:solidFill>
                  <a:srgbClr val="000000"/>
                </a:solidFill>
                <a:latin typeface="Montserrat"/>
                <a:ea typeface="Ð¾_x001a_åþ"/>
              </a:rPr>
              <a:t>∠FRT + m∠TRA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m∠FRA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AAP</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65° + m∠TRA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90°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Replace m∠FRT with 65° and m∠FRA with 90°.</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m</a:t>
            </a:r>
            <a:r>
              <a:rPr b="0" lang="en-US" sz="2000" spc="-1" strike="noStrike">
                <a:solidFill>
                  <a:srgbClr val="000000"/>
                </a:solidFill>
                <a:latin typeface="Montserrat"/>
                <a:ea typeface="Ð¾_x001a_åþ"/>
              </a:rPr>
              <a:t>∠TRA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25°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Subtract 65° from both sides.</a:t>
            </a:r>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t>
            </a:r>
            <a:r>
              <a:rPr b="0" lang="en-US" sz="2000" spc="-1" strike="noStrike">
                <a:solidFill>
                  <a:srgbClr val="000000"/>
                </a:solidFill>
                <a:latin typeface="Montserrat"/>
                <a:ea typeface="Ð¾_x001a_åþ"/>
              </a:rPr>
              <a:t>FRT and ∠ATR are congruent because □ FRAT is also a parallelogram; </a:t>
            </a:r>
            <a:r>
              <a:rPr b="0" lang="en-US" sz="2000" spc="-1" strike="noStrike">
                <a:solidFill>
                  <a:srgbClr val="000000"/>
                </a:solidFill>
                <a:latin typeface="Montserrat"/>
                <a:ea typeface=""/>
              </a:rPr>
              <a:t>thus, m</a:t>
            </a:r>
            <a:r>
              <a:rPr b="0" lang="en-US" sz="2000" spc="-1" strike="noStrike">
                <a:solidFill>
                  <a:srgbClr val="000000"/>
                </a:solidFill>
                <a:latin typeface="Montserrat"/>
                <a:ea typeface="Ð¾_x001a_åþ"/>
              </a:rPr>
              <a:t>∠ATR = m∠FRT = 65°. Similarly, m∠TRA = m∠RTF = 25°.</a:t>
            </a:r>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Since diagonals of a rectangle are congruent and bisect each other, </a:t>
            </a:r>
            <a:r>
              <a:rPr b="0" lang="en-US" sz="2000" spc="-1" strike="noStrike">
                <a:solidFill>
                  <a:srgbClr val="000000"/>
                </a:solidFill>
                <a:latin typeface="Montserrat"/>
                <a:ea typeface=""/>
              </a:rPr>
              <a:t>FY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TY</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
              </a:rPr>
              <a:t>thus,  YFT    YTF </a:t>
            </a:r>
            <a:r>
              <a:rPr b="0" lang="en-US" sz="2000" spc="-1" strike="noStrike">
                <a:solidFill>
                  <a:srgbClr val="000000"/>
                </a:solidFill>
                <a:latin typeface="Montserrat"/>
                <a:ea typeface="Ð¾_x001a_åþ"/>
              </a:rPr>
              <a:t>by the isosceles triangle theorem.</a:t>
            </a:r>
            <a:endParaRPr b="0" lang="en-PH" sz="2000" spc="-1" strike="noStrike">
              <a:latin typeface="Montserrat"/>
              <a:ea typeface=""/>
            </a:endParaRPr>
          </a:p>
          <a:p>
            <a:r>
              <a:rPr b="0" lang="en-US" sz="2000" spc="-1" strike="noStrike">
                <a:solidFill>
                  <a:srgbClr val="000000"/>
                </a:solidFill>
                <a:latin typeface="Montserrat"/>
                <a:ea typeface="Ð¾_x001a_åþ"/>
              </a:rPr>
              <a:t>Let </a:t>
            </a:r>
            <a:r>
              <a:rPr b="0" lang="en-US" sz="2000" spc="-1" strike="noStrike">
                <a:solidFill>
                  <a:srgbClr val="000000"/>
                </a:solidFill>
                <a:latin typeface="Montserrat"/>
                <a:ea typeface=""/>
              </a:rPr>
              <a:t>x represents the measure of </a:t>
            </a:r>
            <a:r>
              <a:rPr b="0" lang="en-US" sz="2000" spc="-1" strike="noStrike">
                <a:solidFill>
                  <a:srgbClr val="000000"/>
                </a:solidFill>
                <a:latin typeface="Montserrat"/>
                <a:ea typeface="Ð¾_x001a_åþ"/>
              </a:rPr>
              <a:t>∠YTF. Then,</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m</a:t>
            </a:r>
            <a:r>
              <a:rPr b="0" lang="en-US" sz="2000" spc="-1" strike="noStrike">
                <a:solidFill>
                  <a:srgbClr val="000000"/>
                </a:solidFill>
                <a:latin typeface="Montserrat"/>
                <a:ea typeface="Ð¾_x001a_åþ"/>
              </a:rPr>
              <a:t>∠YFT + m∠YTF + m∠FYT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180</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x </a:t>
            </a:r>
            <a:r>
              <a:rPr b="0" lang="en-US" sz="2000" spc="-1" strike="noStrike">
                <a:solidFill>
                  <a:srgbClr val="000000"/>
                </a:solidFill>
                <a:latin typeface="Montserrat"/>
                <a:ea typeface=""/>
              </a:rPr>
              <a:t>+ x </a:t>
            </a:r>
            <a:r>
              <a:rPr b="0" lang="en-US" sz="2000" spc="-1" strike="noStrike">
                <a:solidFill>
                  <a:srgbClr val="000000"/>
                </a:solidFill>
                <a:latin typeface="Montserrat"/>
                <a:ea typeface="Ð¾_x001a_åþ"/>
              </a:rPr>
              <a:t>+ 110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180</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2x </a:t>
            </a:r>
            <a:r>
              <a:rPr b="0" lang="en-US" sz="2000" spc="-1" strike="noStrike">
                <a:solidFill>
                  <a:srgbClr val="000000"/>
                </a:solidFill>
                <a:latin typeface="Montserrat"/>
                <a:ea typeface=""/>
              </a:rPr>
              <a:t>	</a:t>
            </a:r>
            <a:r>
              <a:rPr b="0" lang="en-US" sz="2000" spc="-1" strike="noStrike">
                <a:solidFill>
                  <a:srgbClr val="000000"/>
                </a:solidFill>
                <a:latin typeface="Montserrat"/>
                <a:ea typeface="Ð¾_x001a_åþ"/>
              </a:rPr>
              <a:t>= 70</a:t>
            </a:r>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x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35</a:t>
            </a:r>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Thus, </a:t>
            </a:r>
            <a:r>
              <a:rPr b="0" lang="en-US" sz="2000" spc="-1" strike="noStrike">
                <a:solidFill>
                  <a:srgbClr val="000000"/>
                </a:solidFill>
                <a:latin typeface="Montserrat"/>
                <a:ea typeface=""/>
              </a:rPr>
              <a:t>m</a:t>
            </a:r>
            <a:r>
              <a:rPr b="0" lang="en-US" sz="2000" spc="-1" strike="noStrike">
                <a:solidFill>
                  <a:srgbClr val="000000"/>
                </a:solidFill>
                <a:latin typeface="Montserrat"/>
                <a:ea typeface="Ð¾_x001a_åþ"/>
              </a:rPr>
              <a:t>∠YTF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m∠YFT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35°</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m</a:t>
            </a:r>
            <a:r>
              <a:rPr b="0" lang="en-US" sz="2000" spc="-1" strike="noStrike">
                <a:solidFill>
                  <a:srgbClr val="000000"/>
                </a:solidFill>
                <a:latin typeface="Montserrat"/>
                <a:ea typeface="Ð¾_x001a_åþ"/>
              </a:rPr>
              <a:t>∠YFR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 90 – 35 or 55°</a:t>
            </a:r>
            <a:endParaRPr b="0" lang="en-PH" sz="2000" spc="-1" strike="noStrike">
              <a:latin typeface="Montserrat"/>
              <a:ea typeface=""/>
            </a:endParaRPr>
          </a:p>
        </p:txBody>
      </p:sp>
      <p:sp>
        <p:nvSpPr>
          <p:cNvPr id="110" name="Freeform 18"/>
          <p:cNvSpPr/>
          <p:nvPr/>
        </p:nvSpPr>
        <p:spPr>
          <a:xfrm>
            <a:off x="14040" y="-2520"/>
            <a:ext cx="628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11" name="TextBox 20"/>
          <p:cNvSpPr/>
          <p:nvPr/>
        </p:nvSpPr>
        <p:spPr>
          <a:xfrm>
            <a:off x="540000" y="272160"/>
            <a:ext cx="576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Theorems on Parallelograms</a:t>
            </a:r>
            <a:endParaRPr b="0" lang="en-PH" sz="3000" spc="-1" strike="noStrike">
              <a:solidFill>
                <a:srgbClr val="ffffff"/>
              </a:solidFill>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 descr=""/>
          <p:cNvPicPr/>
          <p:nvPr/>
        </p:nvPicPr>
        <p:blipFill>
          <a:blip r:embed="rId1"/>
          <a:stretch/>
        </p:blipFill>
        <p:spPr>
          <a:xfrm>
            <a:off x="7245720" y="2844000"/>
            <a:ext cx="3796560" cy="2869920"/>
          </a:xfrm>
          <a:prstGeom prst="rect">
            <a:avLst/>
          </a:prstGeom>
          <a:ln w="0">
            <a:noFill/>
          </a:ln>
        </p:spPr>
      </p:pic>
      <p:sp>
        <p:nvSpPr>
          <p:cNvPr id="113" name="Freeform 2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14" name="Group 7"/>
          <p:cNvGrpSpPr/>
          <p:nvPr/>
        </p:nvGrpSpPr>
        <p:grpSpPr>
          <a:xfrm>
            <a:off x="16303320" y="0"/>
            <a:ext cx="1441800" cy="1441800"/>
            <a:chOff x="16303320" y="0"/>
            <a:chExt cx="1441800" cy="1441800"/>
          </a:xfrm>
        </p:grpSpPr>
        <p:sp>
          <p:nvSpPr>
            <p:cNvPr id="115" name="Freeform 2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16" name="Freeform 2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17" name="TextBox 25"/>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118" name="TextBox 2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19" name="TextBox 2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20" name="TextBox 28"/>
          <p:cNvSpPr/>
          <p:nvPr/>
        </p:nvSpPr>
        <p:spPr>
          <a:xfrm>
            <a:off x="543240" y="982440"/>
            <a:ext cx="17201520" cy="18291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2</a:t>
            </a:r>
            <a:endParaRPr b="0" lang="en-PH" sz="2000" spc="-1" strike="noStrike">
              <a:latin typeface="Montserrat"/>
              <a:ea typeface=""/>
            </a:endParaRPr>
          </a:p>
          <a:p>
            <a:pPr algn="ctr">
              <a:buNone/>
            </a:pPr>
            <a:endParaRPr b="0" lang="en-PH" sz="2000" spc="-1" strike="noStrike">
              <a:latin typeface="Montserrat"/>
              <a:ea typeface=""/>
            </a:endParaRPr>
          </a:p>
          <a:p>
            <a:r>
              <a:rPr b="0" lang="en-US" sz="2000" spc="-1" strike="noStrike">
                <a:solidFill>
                  <a:srgbClr val="000000"/>
                </a:solidFill>
                <a:latin typeface="Montserrat"/>
                <a:ea typeface="Ð¾_x001a_åþ"/>
              </a:rPr>
              <a:t>Use rectangle FRAT and the given information to answer each of the following. </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m∠FRT = 70°. Find m∠TRA, m∠ATR, and m∠RTF.</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m∠FYT = 105°. Find m∠YTF, m∠YFT, and m∠YFR.</a:t>
            </a:r>
            <a:endParaRPr b="0" lang="en-PH" sz="2000" spc="-1" strike="noStrike">
              <a:latin typeface="Montserrat"/>
              <a:ea typeface="Ð¾_x001a_åþ"/>
            </a:endParaRPr>
          </a:p>
        </p:txBody>
      </p:sp>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 descr=""/>
          <p:cNvPicPr/>
          <p:nvPr/>
        </p:nvPicPr>
        <p:blipFill>
          <a:blip r:embed="rId1"/>
          <a:stretch/>
        </p:blipFill>
        <p:spPr>
          <a:xfrm>
            <a:off x="7245720" y="2844000"/>
            <a:ext cx="3796560" cy="2869920"/>
          </a:xfrm>
          <a:prstGeom prst="rect">
            <a:avLst/>
          </a:prstGeom>
          <a:ln w="0">
            <a:noFill/>
          </a:ln>
        </p:spPr>
      </p:pic>
      <p:sp>
        <p:nvSpPr>
          <p:cNvPr id="122" name="Freeform 19"/>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23" name="Group 5"/>
          <p:cNvGrpSpPr/>
          <p:nvPr/>
        </p:nvGrpSpPr>
        <p:grpSpPr>
          <a:xfrm>
            <a:off x="16303320" y="0"/>
            <a:ext cx="1441800" cy="1441800"/>
            <a:chOff x="16303320" y="0"/>
            <a:chExt cx="1441800" cy="1441800"/>
          </a:xfrm>
        </p:grpSpPr>
        <p:sp>
          <p:nvSpPr>
            <p:cNvPr id="124" name="Freeform 20"/>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25" name="Freeform 21"/>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26" name="TextBox 21"/>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127" name="TextBox 22"/>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28" name="TextBox 23"/>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29" name="TextBox 24"/>
          <p:cNvSpPr/>
          <p:nvPr/>
        </p:nvSpPr>
        <p:spPr>
          <a:xfrm>
            <a:off x="543240" y="982440"/>
            <a:ext cx="17201520" cy="18291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Try It 2</a:t>
            </a:r>
            <a:endParaRPr b="0" lang="en-PH" sz="2000" spc="-1" strike="noStrike">
              <a:latin typeface="Montserrat"/>
              <a:ea typeface=""/>
            </a:endParaRPr>
          </a:p>
          <a:p>
            <a:pPr algn="ctr">
              <a:buNone/>
            </a:pPr>
            <a:endParaRPr b="0" lang="en-PH" sz="2000" spc="-1" strike="noStrike">
              <a:latin typeface="Montserrat"/>
              <a:ea typeface=""/>
            </a:endParaRPr>
          </a:p>
          <a:p>
            <a:r>
              <a:rPr b="0" lang="en-US" sz="2000" spc="-1" strike="noStrike">
                <a:solidFill>
                  <a:srgbClr val="000000"/>
                </a:solidFill>
                <a:latin typeface="Montserrat"/>
                <a:ea typeface="Ð¾_x001a_åþ"/>
              </a:rPr>
              <a:t>Use rectangle FRAT and the given information to answer each of the following. </a:t>
            </a:r>
            <a:endParaRPr b="0" lang="en-PH" sz="2000" spc="-1" strike="noStrike">
              <a:latin typeface="Montserrat"/>
              <a:ea typeface="Ð¾_x001a_åþ"/>
            </a:endParaRPr>
          </a:p>
          <a:p>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a.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m∠FRT = 70°. Find m∠TRA, m∠ATR, and m∠RTF.</a:t>
            </a:r>
            <a:endParaRPr b="0" lang="en-PH" sz="2000" spc="-1" strike="noStrike">
              <a:latin typeface="Montserrat"/>
              <a:ea typeface="Ð¾_x001a_åþ"/>
            </a:endParaRPr>
          </a:p>
          <a:p>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b. </a:t>
            </a:r>
            <a:r>
              <a:rPr b="0" lang="en-US" sz="2000" spc="-1" strike="noStrike">
                <a:solidFill>
                  <a:srgbClr val="000000"/>
                </a:solidFill>
                <a:latin typeface="Montserrat"/>
                <a:ea typeface="Ð¾_x001a_åþ"/>
              </a:rPr>
              <a:t>	</a:t>
            </a:r>
            <a:r>
              <a:rPr b="0" lang="en-US" sz="2000" spc="-1" strike="noStrike">
                <a:solidFill>
                  <a:srgbClr val="000000"/>
                </a:solidFill>
                <a:latin typeface="Montserrat"/>
                <a:ea typeface="Ð¾_x001a_åþ"/>
              </a:rPr>
              <a:t>m∠FYT = 105°. Find m∠YTF, m∠YFT, and m∠YFR.</a:t>
            </a:r>
            <a:endParaRPr b="0" lang="en-PH" sz="2000" spc="-1" strike="noStrike">
              <a:latin typeface="Montserrat"/>
              <a:ea typeface="Ð¾_x001a_åþ"/>
            </a:endParaRPr>
          </a:p>
        </p:txBody>
      </p:sp>
      <p:sp>
        <p:nvSpPr>
          <p:cNvPr id="130" name=""/>
          <p:cNvSpPr txBox="1"/>
          <p:nvPr/>
        </p:nvSpPr>
        <p:spPr>
          <a:xfrm>
            <a:off x="540000" y="6241320"/>
            <a:ext cx="15660000" cy="257868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rPr>
              <a:t>Since the diagonals of a rectangle are congruent, TL = AK, where AK = 2 KM.</a:t>
            </a:r>
            <a:endParaRPr b="0" lang="en-PH" sz="2000" spc="-1" strike="noStrike">
              <a:latin typeface="Montserrat"/>
              <a:ea typeface="Ð¾_x001a_åþ"/>
            </a:endParaRPr>
          </a:p>
          <a:p>
            <a:endParaRPr b="0" lang="en-PH" sz="2000" spc="-1" strike="noStrike">
              <a:latin typeface="Montserrat"/>
              <a:ea typeface="Ð¾_x001a_åþ"/>
            </a:endParaRPr>
          </a:p>
          <a:p>
            <a:r>
              <a:rPr b="0" lang="en-PH" sz="2000" spc="-1" strike="noStrike">
                <a:latin typeface="Montserrat"/>
              </a:rPr>
              <a:t>	</a:t>
            </a:r>
            <a:r>
              <a:rPr b="0" lang="en-PH" sz="2000" spc="-1" strike="noStrike">
                <a:latin typeface="Montserrat"/>
              </a:rPr>
              <a:t>Hence, </a:t>
            </a:r>
            <a:r>
              <a:rPr b="0" lang="en-PH" sz="2000" spc="-1" strike="noStrike">
                <a:latin typeface="Montserrat"/>
              </a:rPr>
              <a:t>	</a:t>
            </a:r>
            <a:r>
              <a:rPr b="0" lang="en-PH" sz="2000" spc="-1" strike="noStrike">
                <a:latin typeface="Montserrat"/>
              </a:rPr>
              <a:t> TL </a:t>
            </a:r>
            <a:r>
              <a:rPr b="0" lang="en-PH" sz="2000" spc="-1" strike="noStrike">
                <a:latin typeface="Montserrat"/>
              </a:rPr>
              <a:t>	</a:t>
            </a:r>
            <a:r>
              <a:rPr b="0" lang="en-PH" sz="2000" spc="-1" strike="noStrike">
                <a:latin typeface="Montserrat"/>
              </a:rPr>
              <a:t>= 2 KM.</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7</a:t>
            </a:r>
            <a:r>
              <a:rPr b="0" lang="en-PH" sz="2000" spc="-1" strike="noStrike">
                <a:latin typeface="Montserrat"/>
                <a:ea typeface=""/>
              </a:rPr>
              <a:t>x </a:t>
            </a:r>
            <a:r>
              <a:rPr b="0" lang="en-PH" sz="2000" spc="-1" strike="noStrike">
                <a:latin typeface="Montserrat"/>
                <a:ea typeface="Ð¾_x001a_åþ"/>
              </a:rPr>
              <a:t>– 16 </a:t>
            </a:r>
            <a:r>
              <a:rPr b="0" lang="en-PH" sz="2000" spc="-1" strike="noStrike">
                <a:latin typeface="Montserrat"/>
                <a:ea typeface="Ð¾_x001a_åþ"/>
              </a:rPr>
              <a:t>	</a:t>
            </a:r>
            <a:r>
              <a:rPr b="0" lang="en-PH" sz="2000" spc="-1" strike="noStrike">
                <a:latin typeface="Montserrat"/>
                <a:ea typeface="Ð¾_x001a_åþ"/>
              </a:rPr>
              <a:t>= 2 (3</a:t>
            </a:r>
            <a:r>
              <a:rPr b="0" lang="en-PH" sz="2000" spc="-1" strike="noStrike">
                <a:latin typeface="Montserrat"/>
                <a:ea typeface=""/>
              </a:rPr>
              <a:t>x </a:t>
            </a:r>
            <a:r>
              <a:rPr b="0" lang="en-PH" sz="2000" spc="-1" strike="noStrike">
                <a:latin typeface="Montserrat"/>
                <a:ea typeface="Ð¾_x001a_åþ"/>
              </a:rPr>
              <a:t>+ 4)</a:t>
            </a:r>
            <a:endParaRPr b="0" lang="en-PH" sz="2000" spc="-1" strike="noStrike">
              <a:latin typeface="Montserrat"/>
              <a:ea typeface="Ð¾_x001a_åþ"/>
            </a:endParaRPr>
          </a:p>
          <a:p>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	</a:t>
            </a:r>
            <a:r>
              <a:rPr b="0" lang="en-PH" sz="2000" spc="-1" strike="noStrike">
                <a:latin typeface="Montserrat"/>
                <a:ea typeface="Ð¾_x001a_åþ"/>
              </a:rPr>
              <a:t>7</a:t>
            </a:r>
            <a:r>
              <a:rPr b="0" lang="en-PH" sz="2000" spc="-1" strike="noStrike">
                <a:latin typeface="Montserrat"/>
                <a:ea typeface=""/>
              </a:rPr>
              <a:t>x </a:t>
            </a:r>
            <a:r>
              <a:rPr b="0" lang="en-PH" sz="2000" spc="-1" strike="noStrike">
                <a:latin typeface="Montserrat"/>
                <a:ea typeface="Ð¾_x001a_åþ"/>
              </a:rPr>
              <a:t>– 16 </a:t>
            </a:r>
            <a:r>
              <a:rPr b="0" lang="en-PH" sz="2000" spc="-1" strike="noStrike">
                <a:latin typeface="Montserrat"/>
                <a:ea typeface="Ð¾_x001a_åþ"/>
              </a:rPr>
              <a:t>	</a:t>
            </a:r>
            <a:r>
              <a:rPr b="0" lang="en-PH" sz="2000" spc="-1" strike="noStrike">
                <a:latin typeface="Montserrat"/>
                <a:ea typeface="Ð¾_x001a_åþ"/>
              </a:rPr>
              <a:t>= 6</a:t>
            </a:r>
            <a:r>
              <a:rPr b="0" lang="en-PH" sz="2000" spc="-1" strike="noStrike">
                <a:latin typeface="Montserrat"/>
                <a:ea typeface=""/>
              </a:rPr>
              <a:t>x </a:t>
            </a:r>
            <a:r>
              <a:rPr b="0" lang="en-PH" sz="2000" spc="-1" strike="noStrike">
                <a:latin typeface="Montserrat"/>
                <a:ea typeface="Ð¾_x001a_åþ"/>
              </a:rPr>
              <a:t>+ 8</a:t>
            </a:r>
            <a:endParaRPr b="0" lang="en-PH" sz="2000" spc="-1" strike="noStrike">
              <a:latin typeface="Montserrat"/>
              <a:ea typeface="Ð¾_x001a_åþ"/>
            </a:endParaRPr>
          </a:p>
          <a:p>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          </a:t>
            </a:r>
            <a:r>
              <a:rPr b="0" lang="en-PH" sz="2000" spc="-1" strike="noStrike">
                <a:latin typeface="Montserrat"/>
                <a:ea typeface=""/>
              </a:rPr>
              <a:t>x </a:t>
            </a:r>
            <a:r>
              <a:rPr b="0" lang="en-PH" sz="2000" spc="-1" strike="noStrike">
                <a:latin typeface="Montserrat"/>
                <a:ea typeface=""/>
              </a:rPr>
              <a:t>	</a:t>
            </a:r>
            <a:r>
              <a:rPr b="0" lang="en-PH" sz="2000" spc="-1" strike="noStrike">
                <a:latin typeface="Montserrat"/>
                <a:ea typeface="Ð¾_x001a_åþ"/>
              </a:rPr>
              <a:t>= 24</a:t>
            </a:r>
            <a:endParaRPr b="0" lang="en-PH" sz="2000" spc="-1" strike="noStrike">
              <a:latin typeface="Montserrat"/>
              <a:ea typeface="Ð¾_x001a_åþ"/>
            </a:endParaRPr>
          </a:p>
        </p:txBody>
      </p:sp>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2023-08-08T07:59:42Z</dcterms:created>
  <dc:creator/>
  <dc:description/>
  <dc:identifier>DAFl9Zu4QXU</dc:identifier>
  <dc:language>en-PH</dc:language>
  <cp:lastModifiedBy/>
  <dcterms:modified xsi:type="dcterms:W3CDTF">2023-08-08T14:41:09Z</dcterms:modified>
  <cp:revision>4</cp:revision>
  <dc:subject/>
  <dc:title>PPT TEMPLATE FOR LRB</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