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400" cy="68482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9280" cy="2789280"/>
          </a:xfrm>
          <a:prstGeom prst="rect">
            <a:avLst/>
          </a:prstGeom>
          <a:ln w="0">
            <a:noFill/>
          </a:ln>
        </p:spPr>
      </p:pic>
      <p:sp>
        <p:nvSpPr>
          <p:cNvPr id="2" name="Rectangle 5"/>
          <p:cNvSpPr/>
          <p:nvPr/>
        </p:nvSpPr>
        <p:spPr>
          <a:xfrm>
            <a:off x="3487320" y="1475280"/>
            <a:ext cx="8694720" cy="38527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4720" cy="3744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400" cy="625320"/>
          </a:xfrm>
          <a:prstGeom prst="rect">
            <a:avLst/>
          </a:prstGeom>
          <a:ln w="0">
            <a:noFill/>
          </a:ln>
        </p:spPr>
      </p:pic>
      <p:sp>
        <p:nvSpPr>
          <p:cNvPr id="43" name="Rectangle 7"/>
          <p:cNvSpPr/>
          <p:nvPr/>
        </p:nvSpPr>
        <p:spPr>
          <a:xfrm>
            <a:off x="10868760" y="0"/>
            <a:ext cx="960840" cy="9608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4920" cy="1024920"/>
          </a:xfrm>
          <a:prstGeom prst="rect">
            <a:avLst/>
          </a:prstGeom>
          <a:ln w="0">
            <a:noFill/>
          </a:ln>
        </p:spPr>
      </p:pic>
      <p:sp>
        <p:nvSpPr>
          <p:cNvPr id="45" name="TextBox 9"/>
          <p:cNvSpPr/>
          <p:nvPr/>
        </p:nvSpPr>
        <p:spPr>
          <a:xfrm>
            <a:off x="185400" y="6362280"/>
            <a:ext cx="4682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6720" cy="3375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112200"/>
            <a:ext cx="7485480" cy="51660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Point of View in Images Used in Texts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2"/>
          <p:cNvSpPr/>
          <p:nvPr/>
        </p:nvSpPr>
        <p:spPr>
          <a:xfrm>
            <a:off x="398160" y="11160"/>
            <a:ext cx="10433880" cy="17856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 in Images Used in Texts</a:t>
            </a:r>
            <a:endParaRPr b="0" lang="en-PH" sz="3600" spc="-1" strike="noStrike">
              <a:latin typeface="Arial"/>
            </a:endParaRPr>
          </a:p>
        </p:txBody>
      </p:sp>
      <p:sp>
        <p:nvSpPr>
          <p:cNvPr id="126" name=""/>
          <p:cNvSpPr/>
          <p:nvPr/>
        </p:nvSpPr>
        <p:spPr>
          <a:xfrm>
            <a:off x="900000" y="1692000"/>
            <a:ext cx="10042560" cy="341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Your point of view is influenced by what you </a:t>
            </a:r>
            <a:r>
              <a:rPr b="1" i="1" lang="en-PH" sz="1800" spc="-1" strike="noStrike" u="sng">
                <a:solidFill>
                  <a:srgbClr val="000000"/>
                </a:solidFill>
                <a:uFillTx/>
                <a:latin typeface="Lato"/>
                <a:ea typeface="DejaVu Sans"/>
              </a:rPr>
              <a:t>see</a:t>
            </a:r>
            <a:r>
              <a:rPr b="1" i="1" lang="en-PH" sz="1800" spc="-1" strike="noStrike">
                <a:solidFill>
                  <a:srgbClr val="000000"/>
                </a:solidFill>
                <a:latin typeface="Lato"/>
                <a:ea typeface="DejaVu Sans"/>
              </a:rPr>
              <a:t>, </a:t>
            </a:r>
            <a:r>
              <a:rPr b="1" i="1" lang="en-PH" sz="1800" spc="-1" strike="noStrike" u="sng">
                <a:solidFill>
                  <a:srgbClr val="000000"/>
                </a:solidFill>
                <a:uFillTx/>
                <a:latin typeface="Lato"/>
                <a:ea typeface="DejaVu Sans"/>
              </a:rPr>
              <a:t>hear</a:t>
            </a:r>
            <a:r>
              <a:rPr b="1" i="1" lang="en-PH" sz="1800" spc="-1" strike="noStrike">
                <a:solidFill>
                  <a:srgbClr val="000000"/>
                </a:solidFill>
                <a:latin typeface="Lato"/>
                <a:ea typeface="DejaVu Sans"/>
              </a:rPr>
              <a:t>, or </a:t>
            </a:r>
            <a:r>
              <a:rPr b="1" i="1" lang="en-PH" sz="1800" spc="-1" strike="noStrike" u="sng">
                <a:solidFill>
                  <a:srgbClr val="000000"/>
                </a:solidFill>
                <a:uFillTx/>
                <a:latin typeface="Lato"/>
                <a:ea typeface="DejaVu Sans"/>
              </a:rPr>
              <a:t>experience</a:t>
            </a:r>
            <a:r>
              <a:rPr b="1" i="1" lang="en-PH" sz="1800" spc="-1" strike="noStrike">
                <a:solidFill>
                  <a:srgbClr val="000000"/>
                </a:solidFill>
                <a:latin typeface="Lato"/>
                <a:ea typeface="DejaVu Sans"/>
              </a:rPr>
              <a:t>.</a:t>
            </a:r>
            <a:r>
              <a:rPr b="0" lang="en-PH" sz="1800" spc="-1" strike="noStrike">
                <a:solidFill>
                  <a:srgbClr val="000000"/>
                </a:solidFill>
                <a:latin typeface="Lato"/>
                <a:ea typeface="DejaVu Sans"/>
              </a:rPr>
              <a:t> It is based on what you observe. Point of view is your opinion on a certain topic, situation, or event.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i="1" lang="en-PH" sz="1800" spc="-1" strike="noStrike">
                <a:solidFill>
                  <a:srgbClr val="000000"/>
                </a:solidFill>
                <a:latin typeface="Lato"/>
                <a:ea typeface="DejaVu Sans"/>
              </a:rPr>
              <a:t>stereotype</a:t>
            </a:r>
            <a:r>
              <a:rPr b="0" lang="en-PH" sz="1800" spc="-1" strike="noStrike">
                <a:solidFill>
                  <a:srgbClr val="000000"/>
                </a:solidFill>
                <a:latin typeface="Lato"/>
                <a:ea typeface="DejaVu Sans"/>
              </a:rPr>
              <a:t> is a belief about a particular person or group of people or places based on race, age, gender, culture, and/or religion. Stereotyping can be positive or negative. However, these labels can result to unfair judgments about an individual.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Stereotyping</a:t>
            </a:r>
            <a:r>
              <a:rPr b="0" lang="en-PH" sz="1800" spc="-1" strike="noStrike">
                <a:solidFill>
                  <a:srgbClr val="000000"/>
                </a:solidFill>
                <a:latin typeface="Lato"/>
                <a:ea typeface="DejaVu Sans"/>
              </a:rPr>
              <a:t> can affect our points of view or the way we see a person or a group of people. So, the best way we can avoid this is by getting to know the people and their stories.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2016000"/>
            <a:ext cx="10620000" cy="3417840"/>
          </a:xfrm>
          <a:prstGeom prst="rect">
            <a:avLst/>
          </a:prstGeom>
          <a:noFill/>
          <a:ln w="0">
            <a:noFill/>
          </a:ln>
        </p:spPr>
        <p:style>
          <a:lnRef idx="0"/>
          <a:fillRef idx="0"/>
          <a:effectRef idx="0"/>
          <a:fontRef idx="minor"/>
        </p:style>
        <p:txBody>
          <a:bodyPr lIns="90000" rIns="90000" tIns="45000" bIns="45000" anchor="t">
            <a:noAutofit/>
          </a:bodyPr>
          <a:p>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Stereotyping</a:t>
            </a:r>
            <a:r>
              <a:rPr b="0" lang="en-PH" sz="1800" spc="-1" strike="noStrike">
                <a:solidFill>
                  <a:srgbClr val="000000"/>
                </a:solidFill>
                <a:latin typeface="Lato"/>
                <a:ea typeface="DejaVu Sans"/>
              </a:rPr>
              <a:t> can be positive or negative. However, these labels can result in unfair judgments about an individual.</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solidFill>
                  <a:srgbClr val="000000"/>
                </a:solidFill>
                <a:latin typeface="Lato"/>
                <a:ea typeface="DejaVu Sans"/>
              </a:rPr>
              <a:t>Example:</a:t>
            </a:r>
            <a:endParaRPr b="0" lang="en-PH" sz="1800" spc="-1" strike="noStrike">
              <a:latin typeface=""/>
              <a:ea typeface=""/>
            </a:endParaRPr>
          </a:p>
          <a:p>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a. All women are the same</a:t>
            </a:r>
            <a:r>
              <a:rPr b="0" lang="en-PH" sz="1800" spc="-1" strike="noStrike">
                <a:solidFill>
                  <a:srgbClr val="000000"/>
                </a:solidFill>
                <a:latin typeface="Lato"/>
                <a:ea typeface="DejaVu Sans"/>
              </a:rPr>
              <a:t>—</a:t>
            </a:r>
            <a:r>
              <a:rPr b="0" lang="en-PH" sz="1800" spc="-1" strike="noStrike" u="sng">
                <a:solidFill>
                  <a:srgbClr val="000000"/>
                </a:solidFill>
                <a:uFillTx/>
                <a:latin typeface="Lato"/>
                <a:ea typeface="DejaVu Sans"/>
              </a:rPr>
              <a:t>they are all weak</a:t>
            </a:r>
            <a:r>
              <a:rPr b="0" lang="en-PH" sz="1800" spc="-1" strike="noStrike">
                <a:solidFill>
                  <a:srgbClr val="000000"/>
                </a:solidFill>
                <a:latin typeface="Lato"/>
                <a:ea typeface="DejaVu Sans"/>
              </a:rPr>
              <a:t>. </a:t>
            </a:r>
            <a:endParaRPr b="0" lang="en-PH" sz="1800" spc="-1" strike="noStrike">
              <a:latin typeface=""/>
              <a:ea typeface=""/>
            </a:endParaRPr>
          </a:p>
          <a:p>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-This statement is stereotyping because every woman has her strength.</a:t>
            </a:r>
            <a:endParaRPr b="0" lang="en-PH" sz="1800" spc="-1" strike="noStrike">
              <a:latin typeface=""/>
              <a:ea typeface=""/>
            </a:endParaRPr>
          </a:p>
          <a:p>
            <a:endParaRPr b="0" lang="en-PH" sz="1800" spc="-1" strike="noStrike">
              <a:latin typeface=""/>
              <a:ea typeface=""/>
            </a:endParaRPr>
          </a:p>
          <a:p>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b. Older adults (aged 56 and above</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will never learn how to use gadgets</a:t>
            </a:r>
            <a:r>
              <a:rPr b="0" lang="en-PH" sz="1800" spc="-1" strike="noStrike">
                <a:solidFill>
                  <a:srgbClr val="000000"/>
                </a:solidFill>
                <a:latin typeface="Lato"/>
                <a:ea typeface="DejaVu Sans"/>
              </a:rPr>
              <a:t>. </a:t>
            </a:r>
            <a:endParaRPr b="0" lang="en-PH" sz="1800" spc="-1" strike="noStrike">
              <a:latin typeface=""/>
              <a:ea typeface=""/>
            </a:endParaRPr>
          </a:p>
          <a:p>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statement is unfair to them because we cannot say the capacity and strength of each individual just because of his/her age.</a:t>
            </a:r>
            <a:endParaRPr b="0" lang="en-PH" sz="1800" spc="-1" strike="noStrike">
              <a:latin typeface=""/>
              <a:ea typeface=""/>
            </a:endParaRPr>
          </a:p>
          <a:p>
            <a:endParaRPr b="0" lang="en-PH" sz="1800" spc="-1" strike="noStrike">
              <a:latin typeface=""/>
              <a:ea typeface=""/>
            </a:endParaRPr>
          </a:p>
          <a:p>
            <a:r>
              <a:rPr b="1" lang="en-PH" sz="1800" spc="-1" strike="noStrike">
                <a:solidFill>
                  <a:srgbClr val="000000"/>
                </a:solidFill>
                <a:latin typeface="Lato"/>
                <a:ea typeface="DejaVu Sans"/>
              </a:rPr>
              <a:t>Note</a:t>
            </a:r>
            <a:r>
              <a:rPr b="0" lang="en-PH" sz="1800" spc="-1" strike="noStrike">
                <a:solidFill>
                  <a:srgbClr val="000000"/>
                </a:solidFill>
                <a:latin typeface="Lato"/>
                <a:ea typeface="DejaVu Sans"/>
              </a:rPr>
              <a:t>:  We must understand that by stereotyping, we assume or conclude that the abilities and characteristics of all the members of the group are the same. So to be fair and avoid wrong judgment, we must go back to the basics; we must be polite in expressing points of view.</a:t>
            </a:r>
            <a:endParaRPr b="0" lang="en-PH" sz="1800" spc="-1" strike="noStrike">
              <a:latin typeface=""/>
              <a:ea typeface=""/>
            </a:endParaRPr>
          </a:p>
        </p:txBody>
      </p:sp>
      <p:sp>
        <p:nvSpPr>
          <p:cNvPr id="128" name="PlaceHolder 9"/>
          <p:cNvSpPr/>
          <p:nvPr/>
        </p:nvSpPr>
        <p:spPr>
          <a:xfrm>
            <a:off x="398160" y="11160"/>
            <a:ext cx="10433880" cy="17856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 in Images Used in Texts</a:t>
            </a:r>
            <a:endParaRPr b="0" lang="en-PH" sz="3600" spc="-1" strike="noStrike">
              <a:latin typeface="Arial"/>
            </a:endParaRPr>
          </a:p>
        </p:txBody>
      </p:sp>
      <p:sp>
        <p:nvSpPr>
          <p:cNvPr id="129" name=""/>
          <p:cNvSpPr txBox="1"/>
          <p:nvPr/>
        </p:nvSpPr>
        <p:spPr>
          <a:xfrm>
            <a:off x="4896000" y="1353960"/>
            <a:ext cx="2700000" cy="734040"/>
          </a:xfrm>
          <a:prstGeom prst="rect">
            <a:avLst/>
          </a:prstGeom>
          <a:noFill/>
          <a:ln w="0">
            <a:noFill/>
          </a:ln>
        </p:spPr>
        <p:txBody>
          <a:bodyPr lIns="90000" rIns="90000" tIns="45000" bIns="45000" anchor="ctr">
            <a:noAutofit/>
          </a:bodyPr>
          <a:p>
            <a:pPr algn="ctr">
              <a:buNone/>
            </a:pPr>
            <a:r>
              <a:rPr b="1" lang="en-PH" sz="1800" spc="-1" strike="noStrike">
                <a:solidFill>
                  <a:srgbClr val="000000"/>
                </a:solidFill>
                <a:latin typeface="Lato"/>
                <a:ea typeface="DejaVu Sans"/>
              </a:rPr>
              <a:t>Stereotyping</a:t>
            </a:r>
            <a:endParaRPr b="1"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1"/>
          <p:cNvSpPr/>
          <p:nvPr/>
        </p:nvSpPr>
        <p:spPr>
          <a:xfrm>
            <a:off x="398160" y="11160"/>
            <a:ext cx="10433880" cy="17856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 in Images Used in Texts</a:t>
            </a:r>
            <a:endParaRPr b="0" lang="en-PH" sz="3600" spc="-1" strike="noStrike">
              <a:latin typeface="Arial"/>
            </a:endParaRPr>
          </a:p>
        </p:txBody>
      </p:sp>
      <p:sp>
        <p:nvSpPr>
          <p:cNvPr id="131" name=""/>
          <p:cNvSpPr/>
          <p:nvPr/>
        </p:nvSpPr>
        <p:spPr>
          <a:xfrm>
            <a:off x="6840000" y="1800000"/>
            <a:ext cx="4860000" cy="3960000"/>
          </a:xfrm>
          <a:prstGeom prst="rect">
            <a:avLst/>
          </a:prstGeom>
          <a:noFill/>
          <a:ln w="0">
            <a:solidFill>
              <a:srgbClr val="000000"/>
            </a:solidFill>
          </a:ln>
        </p:spPr>
        <p:style>
          <a:lnRef idx="0"/>
          <a:fillRef idx="0"/>
          <a:effectRef idx="0"/>
          <a:fontRef idx="minor"/>
        </p:style>
        <p:txBody>
          <a:bodyPr lIns="90000" rIns="90000" tIns="45000" bIns="45000" anchor="t">
            <a:noAutofit/>
          </a:bodyPr>
          <a:p>
            <a:r>
              <a:rPr b="0" i="1" lang="en-PH" sz="1800" spc="-1" strike="noStrike">
                <a:solidFill>
                  <a:srgbClr val="000000"/>
                </a:solidFill>
                <a:latin typeface="Lato"/>
                <a:ea typeface="DejaVu Sans"/>
              </a:rPr>
              <a:t>Dear Diary,</a:t>
            </a:r>
            <a:endParaRPr b="0" i="1" lang="en-PH" sz="1800" spc="-1" strike="noStrike">
              <a:latin typeface=""/>
              <a:ea typeface=""/>
            </a:endParaRPr>
          </a:p>
          <a:p>
            <a:endParaRPr b="0" i="1" lang="en-PH" sz="1800" spc="-1" strike="noStrike">
              <a:latin typeface=""/>
              <a:ea typeface=""/>
            </a:endParaRPr>
          </a:p>
          <a:p>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Today, I saw Ms. Luzviminda, our school</a:t>
            </a:r>
            <a:endParaRPr b="0" i="1" lang="en-PH" sz="1800" spc="-1" strike="noStrike">
              <a:latin typeface=""/>
              <a:ea typeface=""/>
            </a:endParaRPr>
          </a:p>
          <a:p>
            <a:r>
              <a:rPr b="0" i="1" lang="en-PH" sz="1800" spc="-1" strike="noStrike">
                <a:solidFill>
                  <a:srgbClr val="000000"/>
                </a:solidFill>
                <a:latin typeface="Lato"/>
                <a:ea typeface="DejaVu Sans"/>
              </a:rPr>
              <a:t>librarian, in a feeding program when I passed</a:t>
            </a:r>
            <a:endParaRPr b="0" i="1" lang="en-PH" sz="1800" spc="-1" strike="noStrike">
              <a:latin typeface=""/>
              <a:ea typeface=""/>
            </a:endParaRPr>
          </a:p>
          <a:p>
            <a:r>
              <a:rPr b="0" i="1" lang="en-PH" sz="1800" spc="-1" strike="noStrike">
                <a:solidFill>
                  <a:srgbClr val="000000"/>
                </a:solidFill>
                <a:latin typeface="Lato"/>
                <a:ea typeface="DejaVu Sans"/>
              </a:rPr>
              <a:t>by our barangay hall. She was so happy while</a:t>
            </a:r>
            <a:endParaRPr b="0" i="1" lang="en-PH" sz="1800" spc="-1" strike="noStrike">
              <a:latin typeface=""/>
              <a:ea typeface=""/>
            </a:endParaRPr>
          </a:p>
          <a:p>
            <a:r>
              <a:rPr b="0" i="1" lang="en-PH" sz="1800" spc="-1" strike="noStrike">
                <a:solidFill>
                  <a:srgbClr val="000000"/>
                </a:solidFill>
                <a:latin typeface="Lato"/>
                <a:ea typeface="DejaVu Sans"/>
              </a:rPr>
              <a:t>giving food to those street children.</a:t>
            </a:r>
            <a:endParaRPr b="0" i="1" lang="en-PH" sz="1800" spc="-1" strike="noStrike">
              <a:latin typeface=""/>
              <a:ea typeface=""/>
            </a:endParaRPr>
          </a:p>
          <a:p>
            <a:endParaRPr b="0" i="1" lang="en-PH" sz="1800" spc="-1" strike="noStrike">
              <a:latin typeface=""/>
              <a:ea typeface=""/>
            </a:endParaRPr>
          </a:p>
          <a:p>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I always thought Ms. Luzviminda is very</a:t>
            </a:r>
            <a:endParaRPr b="0" i="1" lang="en-PH" sz="1800" spc="-1" strike="noStrike">
              <a:latin typeface=""/>
              <a:ea typeface=""/>
            </a:endParaRPr>
          </a:p>
          <a:p>
            <a:r>
              <a:rPr b="0" i="1" lang="en-PH" sz="1800" spc="-1" strike="noStrike">
                <a:solidFill>
                  <a:srgbClr val="000000"/>
                </a:solidFill>
                <a:latin typeface="Lato"/>
                <a:ea typeface="DejaVu Sans"/>
              </a:rPr>
              <a:t>strict and mean to children. Having seen her</a:t>
            </a:r>
            <a:endParaRPr b="0" i="1" lang="en-PH" sz="1800" spc="-1" strike="noStrike">
              <a:latin typeface=""/>
              <a:ea typeface=""/>
            </a:endParaRPr>
          </a:p>
          <a:p>
            <a:r>
              <a:rPr b="0" i="1" lang="en-PH" sz="1800" spc="-1" strike="noStrike">
                <a:solidFill>
                  <a:srgbClr val="000000"/>
                </a:solidFill>
                <a:latin typeface="Lato"/>
                <a:ea typeface="DejaVu Sans"/>
              </a:rPr>
              <a:t>now volunteering for a feeding program makes me think that she is a kind and caring person.</a:t>
            </a:r>
            <a:endParaRPr b="0" i="1" lang="en-PH" sz="1800" spc="-1" strike="noStrike">
              <a:latin typeface=""/>
              <a:ea typeface=""/>
            </a:endParaRPr>
          </a:p>
          <a:p>
            <a:pPr algn="r">
              <a:buNone/>
            </a:pPr>
            <a:endParaRPr b="0" i="1" lang="en-PH" sz="1800" spc="-1" strike="noStrike">
              <a:latin typeface=""/>
              <a:ea typeface=""/>
            </a:endParaRPr>
          </a:p>
          <a:p>
            <a:pPr algn="r">
              <a:buNone/>
            </a:pPr>
            <a:r>
              <a:rPr b="0" i="1" lang="en-PH" sz="1800" spc="-1" strike="noStrike">
                <a:solidFill>
                  <a:srgbClr val="000000"/>
                </a:solidFill>
                <a:latin typeface="Lato"/>
                <a:ea typeface="DejaVu Sans"/>
              </a:rPr>
              <a:t>Markie</a:t>
            </a:r>
            <a:endParaRPr b="0" i="1" lang="en-PH" sz="1800" spc="-1" strike="noStrike">
              <a:latin typeface=""/>
              <a:ea typeface=""/>
            </a:endParaRPr>
          </a:p>
        </p:txBody>
      </p:sp>
      <p:pic>
        <p:nvPicPr>
          <p:cNvPr id="132" name="" descr=""/>
          <p:cNvPicPr/>
          <p:nvPr/>
        </p:nvPicPr>
        <p:blipFill>
          <a:blip r:embed="rId1"/>
          <a:stretch/>
        </p:blipFill>
        <p:spPr>
          <a:xfrm>
            <a:off x="2520000" y="1696320"/>
            <a:ext cx="3875400" cy="2983680"/>
          </a:xfrm>
          <a:prstGeom prst="rect">
            <a:avLst/>
          </a:prstGeom>
          <a:ln w="0">
            <a:noFill/>
          </a:ln>
        </p:spPr>
      </p:pic>
      <p:sp>
        <p:nvSpPr>
          <p:cNvPr id="133" name=""/>
          <p:cNvSpPr txBox="1"/>
          <p:nvPr/>
        </p:nvSpPr>
        <p:spPr>
          <a:xfrm>
            <a:off x="398160" y="1260000"/>
            <a:ext cx="10761840" cy="72000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DejaVu Sans"/>
              </a:rPr>
              <a:t>Analyze the given example to </a:t>
            </a:r>
            <a:r>
              <a:rPr b="0" lang="en-PH" sz="1800" spc="-1" strike="noStrike">
                <a:solidFill>
                  <a:srgbClr val="000000"/>
                </a:solidFill>
                <a:latin typeface="Lato"/>
                <a:ea typeface="DejaVu Sans"/>
              </a:rPr>
              <a:t>find out </a:t>
            </a:r>
            <a:r>
              <a:rPr b="0" lang="en-PH" sz="1800" spc="-1" strike="noStrike">
                <a:solidFill>
                  <a:srgbClr val="000000"/>
                </a:solidFill>
                <a:latin typeface="Lato"/>
                <a:ea typeface="DejaVu Sans"/>
              </a:rPr>
              <a:t>how stereotypes affect a person’s point of view of another person</a:t>
            </a:r>
            <a:endParaRPr b="0" lang="en-PH" sz="1800" spc="-1" strike="noStrike">
              <a:latin typeface="Arial"/>
            </a:endParaRPr>
          </a:p>
        </p:txBody>
      </p:sp>
      <p:sp>
        <p:nvSpPr>
          <p:cNvPr id="134" name=""/>
          <p:cNvSpPr txBox="1"/>
          <p:nvPr/>
        </p:nvSpPr>
        <p:spPr>
          <a:xfrm>
            <a:off x="199800" y="4860000"/>
            <a:ext cx="6280200" cy="1315800"/>
          </a:xfrm>
          <a:prstGeom prst="rect">
            <a:avLst/>
          </a:prstGeom>
          <a:noFill/>
          <a:ln w="0">
            <a:noFill/>
          </a:ln>
        </p:spPr>
        <p:txBody>
          <a:bodyPr lIns="90000" rIns="90000" tIns="45000" bIns="45000" anchor="t">
            <a:noAutofit/>
          </a:bodyPr>
          <a:p>
            <a:r>
              <a:rPr b="0" lang="en-PH" sz="1800" spc="-1" strike="noStrike">
                <a:latin typeface="Lato"/>
              </a:rPr>
              <a:t>To see beyond the image, we can ask ourselves these two guide questions:</a:t>
            </a:r>
            <a:endParaRPr b="0" lang="en-PH" sz="1800" spc="-1" strike="noStrike">
              <a:latin typeface="Lato"/>
              <a:ea typeface=""/>
            </a:endParaRPr>
          </a:p>
          <a:p>
            <a:r>
              <a:rPr b="0" lang="en-PH" sz="1800" spc="-1" strike="noStrike">
                <a:latin typeface="Lato"/>
              </a:rPr>
              <a:t>1. How do you see the stereotypical image?</a:t>
            </a:r>
            <a:endParaRPr b="0" lang="en-PH" sz="1800" spc="-1" strike="noStrike">
              <a:latin typeface="Lato"/>
              <a:ea typeface=""/>
            </a:endParaRPr>
          </a:p>
          <a:p>
            <a:r>
              <a:rPr b="0" lang="en-PH" sz="1800" spc="-1" strike="noStrike">
                <a:latin typeface="Lato"/>
              </a:rPr>
              <a:t>2. How does the diary entry affect your point of view?</a:t>
            </a:r>
            <a:endParaRPr b="0" lang="en-PH" sz="1800" spc="-1" strike="noStrike">
              <a:latin typeface="Lato"/>
              <a:ea typeface="¾-àþ"/>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0"/>
          <p:cNvSpPr/>
          <p:nvPr/>
        </p:nvSpPr>
        <p:spPr>
          <a:xfrm>
            <a:off x="398160" y="11160"/>
            <a:ext cx="10433880" cy="17856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 in Images Used in Texts</a:t>
            </a:r>
            <a:endParaRPr b="0" lang="en-PH" sz="3600" spc="-1" strike="noStrike">
              <a:latin typeface="Arial"/>
            </a:endParaRPr>
          </a:p>
        </p:txBody>
      </p:sp>
      <p:sp>
        <p:nvSpPr>
          <p:cNvPr id="136" name=""/>
          <p:cNvSpPr txBox="1"/>
          <p:nvPr/>
        </p:nvSpPr>
        <p:spPr>
          <a:xfrm>
            <a:off x="540000" y="5220000"/>
            <a:ext cx="10761840" cy="100944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given examples, it shows that stereotyping can affect one’s points of view or how to see a person or a group of people. So, the best way this avoid this is by getting to know the people and their stories.</a:t>
            </a:r>
            <a:endParaRPr b="0" lang="en-PH" sz="1800" spc="-1" strike="noStrike">
              <a:latin typeface="Arial"/>
            </a:endParaRPr>
          </a:p>
        </p:txBody>
      </p:sp>
      <p:sp>
        <p:nvSpPr>
          <p:cNvPr id="137" name=""/>
          <p:cNvSpPr/>
          <p:nvPr/>
        </p:nvSpPr>
        <p:spPr>
          <a:xfrm>
            <a:off x="6480000" y="1800000"/>
            <a:ext cx="3960000" cy="3060000"/>
          </a:xfrm>
          <a:prstGeom prst="rect">
            <a:avLst/>
          </a:prstGeom>
          <a:noFill/>
          <a:ln w="0">
            <a:solidFill>
              <a:srgbClr val="000000"/>
            </a:solidFill>
          </a:ln>
        </p:spPr>
        <p:style>
          <a:lnRef idx="0"/>
          <a:fillRef idx="0"/>
          <a:effectRef idx="0"/>
          <a:fontRef idx="minor"/>
        </p:style>
        <p:txBody>
          <a:bodyPr lIns="90000" rIns="90000" tIns="45000" bIns="45000" anchor="t">
            <a:noAutofit/>
          </a:bodyPr>
          <a:p>
            <a:r>
              <a:rPr b="0" i="1" lang="en-PH" sz="1800" spc="-1" strike="noStrike">
                <a:solidFill>
                  <a:srgbClr val="000000"/>
                </a:solidFill>
                <a:latin typeface="Lato"/>
                <a:ea typeface="DejaVu Sans"/>
              </a:rPr>
              <a:t>Dear Diary,</a:t>
            </a:r>
            <a:endParaRPr b="0" i="1" lang="en-PH" sz="1800" spc="-1" strike="noStrike">
              <a:latin typeface=""/>
              <a:ea typeface=""/>
            </a:endParaRPr>
          </a:p>
          <a:p>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Today, I visited my classmate, Luna. I found out that her father manages the house and her mother works for the family.</a:t>
            </a:r>
            <a:endParaRPr b="0" i="1" lang="en-PH" sz="1800" spc="-1" strike="noStrike">
              <a:latin typeface=""/>
              <a:ea typeface=""/>
            </a:endParaRPr>
          </a:p>
          <a:p>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I’m surprised that fathers can do</a:t>
            </a:r>
            <a:endParaRPr b="0" i="1" lang="en-PH" sz="1800" spc="-1" strike="noStrike">
              <a:latin typeface=""/>
              <a:ea typeface=""/>
            </a:endParaRPr>
          </a:p>
          <a:p>
            <a:r>
              <a:rPr b="0" i="1" lang="en-PH" sz="1800" spc="-1" strike="noStrike">
                <a:solidFill>
                  <a:srgbClr val="000000"/>
                </a:solidFill>
                <a:latin typeface="Lato"/>
                <a:ea typeface="DejaVu Sans"/>
              </a:rPr>
              <a:t>housework, and mothers can be breadwinners.</a:t>
            </a:r>
            <a:endParaRPr b="0" i="1" lang="en-PH" sz="1800" spc="-1" strike="noStrike">
              <a:latin typeface=""/>
              <a:ea typeface=""/>
            </a:endParaRPr>
          </a:p>
          <a:p>
            <a:endParaRPr b="0" i="1" lang="en-PH" sz="1800" spc="-1" strike="noStrike">
              <a:latin typeface=""/>
              <a:ea typeface=""/>
            </a:endParaRPr>
          </a:p>
          <a:p>
            <a:pPr algn="r">
              <a:buNone/>
            </a:pPr>
            <a:r>
              <a:rPr b="0" i="1" lang="en-PH" sz="1800" spc="-1" strike="noStrike">
                <a:solidFill>
                  <a:srgbClr val="000000"/>
                </a:solidFill>
                <a:latin typeface="Lato"/>
                <a:ea typeface="DejaVu Sans"/>
              </a:rPr>
              <a:t>Wesley</a:t>
            </a:r>
            <a:endParaRPr b="0" i="1" lang="en-PH" sz="1800" spc="-1" strike="noStrike">
              <a:latin typeface=""/>
              <a:ea typeface=""/>
            </a:endParaRPr>
          </a:p>
        </p:txBody>
      </p:sp>
      <p:pic>
        <p:nvPicPr>
          <p:cNvPr id="138" name="" descr=""/>
          <p:cNvPicPr/>
          <p:nvPr/>
        </p:nvPicPr>
        <p:blipFill>
          <a:blip r:embed="rId1"/>
          <a:stretch/>
        </p:blipFill>
        <p:spPr>
          <a:xfrm>
            <a:off x="1800000" y="1616760"/>
            <a:ext cx="3902040" cy="3423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98160" y="1152000"/>
            <a:ext cx="10761840" cy="82800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solidFill>
                  <a:srgbClr val="000000"/>
                </a:solidFill>
                <a:latin typeface="Lato"/>
                <a:ea typeface="DejaVu Sans"/>
              </a:rPr>
              <a:t>Analyze the following images and complete the table. The first one is done for you as your guide.</a:t>
            </a:r>
            <a:endParaRPr b="0" lang="en-PH" sz="1800" spc="-1" strike="noStrike">
              <a:latin typeface=""/>
              <a:ea typeface=""/>
            </a:endParaRPr>
          </a:p>
        </p:txBody>
      </p:sp>
      <p:sp>
        <p:nvSpPr>
          <p:cNvPr id="140" name="PlaceHolder 6"/>
          <p:cNvSpPr/>
          <p:nvPr/>
        </p:nvSpPr>
        <p:spPr>
          <a:xfrm>
            <a:off x="398160" y="11160"/>
            <a:ext cx="10433880" cy="17856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 in Images Used in Texts</a:t>
            </a:r>
            <a:endParaRPr b="0" lang="en-PH" sz="3600" spc="-1" strike="noStrike">
              <a:latin typeface="Arial"/>
            </a:endParaRPr>
          </a:p>
        </p:txBody>
      </p:sp>
      <p:graphicFrame>
        <p:nvGraphicFramePr>
          <p:cNvPr id="141" name=""/>
          <p:cNvGraphicFramePr/>
          <p:nvPr/>
        </p:nvGraphicFramePr>
        <p:xfrm>
          <a:off x="1490040" y="1796760"/>
          <a:ext cx="9021600" cy="4388400"/>
        </p:xfrm>
        <a:graphic>
          <a:graphicData uri="http://schemas.openxmlformats.org/drawingml/2006/table">
            <a:tbl>
              <a:tblPr/>
              <a:tblGrid>
                <a:gridCol w="4176720"/>
                <a:gridCol w="2192400"/>
                <a:gridCol w="2652840"/>
              </a:tblGrid>
              <a:tr h="2411640">
                <a:tc>
                  <a:txBody>
                    <a:bodyPr lIns="90000" rIns="90000" tIns="46800" bIns="46800" anchor="t">
                      <a:noAutofit/>
                    </a:bodyPr>
                    <a:p>
                      <a:r>
                        <a:rPr b="0" lang="en-PH" sz="1800" spc="-1" strike="noStrike">
                          <a:latin typeface="Lato"/>
                        </a:rPr>
                        <a:t>Example: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1" lang="en-PH" sz="1800" spc="-1" strike="noStrike">
                          <a:latin typeface="Lato"/>
                        </a:rPr>
                        <a:t>Stereotype:</a:t>
                      </a:r>
                      <a:endParaRPr b="0" lang="en-PH" sz="1800" spc="-1" strike="noStrike">
                        <a:latin typeface="Arial"/>
                      </a:endParaRPr>
                    </a:p>
                    <a:p>
                      <a:r>
                        <a:rPr b="0" lang="en-PH" sz="1800" spc="-1" strike="noStrike">
                          <a:latin typeface="Lato"/>
                        </a:rPr>
                        <a:t>If you are tall, you can play basketball well.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1" lang="en-PH" sz="1800" spc="-1" strike="noStrike">
                          <a:latin typeface="Lato"/>
                        </a:rPr>
                        <a:t>My point of </a:t>
                      </a:r>
                      <a:r>
                        <a:rPr b="1" lang="en-PH" sz="1800" spc="-1" strike="noStrike">
                          <a:latin typeface="Lato"/>
                          <a:ea typeface=""/>
                        </a:rPr>
                        <a:t>view:</a:t>
                      </a:r>
                      <a:r>
                        <a:rPr b="0" lang="en-PH" sz="1800" spc="-1" strike="noStrike">
                          <a:latin typeface="Lato"/>
                          <a:ea typeface=""/>
                        </a:rPr>
                        <a:t> </a:t>
                      </a:r>
                      <a:endParaRPr b="0" lang="en-PH" sz="1800" spc="-1" strike="noStrike">
                        <a:latin typeface="Lato"/>
                      </a:endParaRPr>
                    </a:p>
                    <a:p>
                      <a:r>
                        <a:rPr b="0" lang="en-PH" sz="1800" spc="-1" strike="noStrike">
                          <a:latin typeface="Lato"/>
                          <a:ea typeface=""/>
                        </a:rPr>
                        <a:t>I think </a:t>
                      </a:r>
                      <a:r>
                        <a:rPr b="0" lang="en-PH" sz="1800" spc="-1" strike="noStrike">
                          <a:latin typeface="Lato"/>
                        </a:rPr>
                        <a:t>that anyone can play basketball, even if you are tall or not.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908000">
                <a:tc>
                  <a:txBody>
                    <a:bodyPr lIns="90000" rIns="90000" tIns="46800" bIns="46800" anchor="t">
                      <a:noAutofit/>
                    </a:bodyPr>
                    <a:p>
                      <a:r>
                        <a:rPr b="0" lang="en-PH" sz="1800" spc="-1" strike="noStrike">
                          <a:latin typeface="Lato"/>
                        </a:rPr>
                        <a:t>1.)</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42" name="" descr=""/>
          <p:cNvPicPr/>
          <p:nvPr/>
        </p:nvPicPr>
        <p:blipFill>
          <a:blip r:embed="rId1"/>
          <a:stretch/>
        </p:blipFill>
        <p:spPr>
          <a:xfrm>
            <a:off x="2948760" y="1944000"/>
            <a:ext cx="2271240" cy="2160000"/>
          </a:xfrm>
          <a:prstGeom prst="rect">
            <a:avLst/>
          </a:prstGeom>
          <a:ln w="0">
            <a:noFill/>
          </a:ln>
        </p:spPr>
      </p:pic>
      <p:pic>
        <p:nvPicPr>
          <p:cNvPr id="143" name="" descr=""/>
          <p:cNvPicPr/>
          <p:nvPr/>
        </p:nvPicPr>
        <p:blipFill>
          <a:blip r:embed="rId2"/>
          <a:stretch/>
        </p:blipFill>
        <p:spPr>
          <a:xfrm>
            <a:off x="3096000" y="4275360"/>
            <a:ext cx="1944000" cy="18475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2"/>
          <p:cNvSpPr/>
          <p:nvPr/>
        </p:nvSpPr>
        <p:spPr>
          <a:xfrm>
            <a:off x="398160" y="11160"/>
            <a:ext cx="10433880" cy="17856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 in Images Used in Texts</a:t>
            </a:r>
            <a:endParaRPr b="0" lang="en-PH" sz="3600" spc="-1" strike="noStrike">
              <a:latin typeface="Arial"/>
            </a:endParaRPr>
          </a:p>
        </p:txBody>
      </p:sp>
      <p:graphicFrame>
        <p:nvGraphicFramePr>
          <p:cNvPr id="145" name=""/>
          <p:cNvGraphicFramePr/>
          <p:nvPr/>
        </p:nvGraphicFramePr>
        <p:xfrm>
          <a:off x="1528920" y="1291320"/>
          <a:ext cx="9021600" cy="4388400"/>
        </p:xfrm>
        <a:graphic>
          <a:graphicData uri="http://schemas.openxmlformats.org/drawingml/2006/table">
            <a:tbl>
              <a:tblPr/>
              <a:tblGrid>
                <a:gridCol w="4176720"/>
                <a:gridCol w="2192400"/>
                <a:gridCol w="2652840"/>
              </a:tblGrid>
              <a:tr h="2411640">
                <a:tc>
                  <a:txBody>
                    <a:bodyPr lIns="90000" rIns="90000" tIns="46800" bIns="46800" anchor="t">
                      <a:noAutofit/>
                    </a:bodyPr>
                    <a:p>
                      <a:r>
                        <a:rPr b="0" lang="en-PH" sz="1800" spc="-1" strike="noStrike">
                          <a:latin typeface="Lato"/>
                        </a:rPr>
                        <a:t>2.)</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46" name="" descr=""/>
          <p:cNvPicPr/>
          <p:nvPr/>
        </p:nvPicPr>
        <p:blipFill>
          <a:blip r:embed="rId1"/>
          <a:stretch/>
        </p:blipFill>
        <p:spPr>
          <a:xfrm>
            <a:off x="2637000" y="1376640"/>
            <a:ext cx="2223000" cy="2115360"/>
          </a:xfrm>
          <a:prstGeom prst="rect">
            <a:avLst/>
          </a:prstGeom>
          <a:ln w="0">
            <a:noFill/>
          </a:ln>
        </p:spPr>
      </p:pic>
      <p:sp>
        <p:nvSpPr>
          <p:cNvPr id="147" name=""/>
          <p:cNvSpPr txBox="1"/>
          <p:nvPr/>
        </p:nvSpPr>
        <p:spPr>
          <a:xfrm>
            <a:off x="360000" y="4212000"/>
            <a:ext cx="11700000" cy="2265840"/>
          </a:xfrm>
          <a:prstGeom prst="rect">
            <a:avLst/>
          </a:prstGeom>
          <a:noFill/>
          <a:ln w="0">
            <a:noFill/>
          </a:ln>
        </p:spPr>
        <p:txBody>
          <a:bodyPr lIns="90000" rIns="90000" tIns="45000" bIns="45000" anchor="t">
            <a:noAutofit/>
          </a:bodyPr>
          <a:p>
            <a:r>
              <a:rPr b="0" lang="en-PH" sz="1800" spc="-1" strike="noStrike">
                <a:latin typeface="Lato"/>
              </a:rPr>
              <a:t>Possible answers:</a:t>
            </a:r>
            <a:endParaRPr b="0" lang="en-PH" sz="1800" spc="-1" strike="noStrike">
              <a:latin typeface="Lato"/>
              <a:ea typeface=""/>
            </a:endParaRPr>
          </a:p>
          <a:p>
            <a:r>
              <a:rPr b="0" lang="en-PH" sz="1800" spc="-1" strike="noStrike">
                <a:latin typeface="Lato"/>
              </a:rPr>
              <a:t>1. </a:t>
            </a:r>
            <a:r>
              <a:rPr b="1" lang="en-PH" sz="1800" spc="-1" strike="noStrike">
                <a:latin typeface="Lato"/>
              </a:rPr>
              <a:t>Stereotype:</a:t>
            </a:r>
            <a:r>
              <a:rPr b="0" lang="en-PH" sz="1800" spc="-1" strike="noStrike">
                <a:latin typeface="Lato"/>
              </a:rPr>
              <a:t> Muslim women are not allowed to work.</a:t>
            </a:r>
            <a:endParaRPr b="0" lang="en-PH" sz="1800" spc="-1" strike="noStrike">
              <a:latin typeface="Lato"/>
              <a:ea typeface=""/>
            </a:endParaRPr>
          </a:p>
          <a:p>
            <a:r>
              <a:rPr b="1" lang="en-PH" sz="1800" spc="-1" strike="noStrike">
                <a:latin typeface="Lato"/>
              </a:rPr>
              <a:t>My point of view:</a:t>
            </a:r>
            <a:r>
              <a:rPr b="0" lang="en-PH" sz="1800" spc="-1" strike="noStrike">
                <a:latin typeface="Lato"/>
              </a:rPr>
              <a:t> Any woman, regardless of religious belief, can work and have a career of her own.</a:t>
            </a:r>
            <a:endParaRPr b="0" lang="en-PH" sz="1800" spc="-1" strike="noStrike">
              <a:latin typeface="Lato"/>
              <a:ea typeface=""/>
            </a:endParaRPr>
          </a:p>
          <a:p>
            <a:endParaRPr b="0" lang="en-PH" sz="1800" spc="-1" strike="noStrike">
              <a:latin typeface="Lato"/>
              <a:ea typeface=""/>
            </a:endParaRPr>
          </a:p>
          <a:p>
            <a:r>
              <a:rPr b="0" lang="en-PH" sz="1800" spc="-1" strike="noStrike">
                <a:latin typeface="Lato"/>
              </a:rPr>
              <a:t>2. </a:t>
            </a:r>
            <a:r>
              <a:rPr b="1" lang="en-PH" sz="1800" spc="-1" strike="noStrike">
                <a:latin typeface="Lato"/>
              </a:rPr>
              <a:t>Stereotype</a:t>
            </a:r>
            <a:r>
              <a:rPr b="0" lang="en-PH" sz="1800" spc="-1" strike="noStrike">
                <a:latin typeface="Lato"/>
              </a:rPr>
              <a:t>: People with curly hair and dark skin are more likely to be disrespected.</a:t>
            </a:r>
            <a:endParaRPr b="0" lang="en-PH" sz="1800" spc="-1" strike="noStrike">
              <a:latin typeface="Lato"/>
              <a:ea typeface=""/>
            </a:endParaRPr>
          </a:p>
          <a:p>
            <a:r>
              <a:rPr b="1" lang="en-PH" sz="1800" spc="-1" strike="noStrike">
                <a:latin typeface="Lato"/>
              </a:rPr>
              <a:t>My point of view:</a:t>
            </a:r>
            <a:r>
              <a:rPr b="0" lang="en-PH" sz="1800" spc="-1" strike="noStrike">
                <a:latin typeface="Lato"/>
              </a:rPr>
              <a:t> No one deserves to be made fun of.</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905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2023-03-11T08:16:38Z</dcterms:modified>
  <cp:revision>97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