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19.png" ContentType="image/png"/>
  <Override PartName="/ppt/media/image5.png" ContentType="image/png"/>
  <Override PartName="/ppt/media/image20.png" ContentType="image/png"/>
  <Override PartName="/ppt/media/image28.png" ContentType="image/png"/>
  <Override PartName="/ppt/media/image15.png" ContentType="image/png"/>
  <Override PartName="/ppt/media/image30.png" ContentType="image/png"/>
  <Override PartName="/ppt/media/image25.png" ContentType="image/png"/>
  <Override PartName="/ppt/media/image16.png" ContentType="image/png"/>
  <Override PartName="/ppt/media/image31.png" ContentType="image/png"/>
  <Override PartName="/ppt/media/image10.png" ContentType="image/png"/>
  <Override PartName="/ppt/media/image29.png" ContentType="image/png"/>
  <Override PartName="/ppt/media/image26.png" ContentType="image/png"/>
  <Override PartName="/ppt/media/image17.png" ContentType="image/png"/>
  <Override PartName="/ppt/media/image32.png" ContentType="image/png"/>
  <Override PartName="/ppt/media/image27.png" ContentType="image/png"/>
  <Override PartName="/ppt/media/image18.png" ContentType="image/png"/>
  <Override PartName="/ppt/media/image3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200" cy="68410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080" cy="2782080"/>
          </a:xfrm>
          <a:prstGeom prst="rect">
            <a:avLst/>
          </a:prstGeom>
          <a:ln w="0">
            <a:noFill/>
          </a:ln>
        </p:spPr>
      </p:pic>
      <p:sp>
        <p:nvSpPr>
          <p:cNvPr id="2" name="Rectangle 5"/>
          <p:cNvSpPr/>
          <p:nvPr/>
        </p:nvSpPr>
        <p:spPr>
          <a:xfrm>
            <a:off x="3487320" y="1475280"/>
            <a:ext cx="8687520" cy="38455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520" cy="3672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200" cy="618120"/>
          </a:xfrm>
          <a:prstGeom prst="rect">
            <a:avLst/>
          </a:prstGeom>
          <a:ln w="0">
            <a:noFill/>
          </a:ln>
        </p:spPr>
      </p:pic>
      <p:sp>
        <p:nvSpPr>
          <p:cNvPr id="43" name="Rectangle 7"/>
          <p:cNvSpPr/>
          <p:nvPr/>
        </p:nvSpPr>
        <p:spPr>
          <a:xfrm>
            <a:off x="10868760" y="0"/>
            <a:ext cx="953640" cy="9536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720" cy="1017720"/>
          </a:xfrm>
          <a:prstGeom prst="rect">
            <a:avLst/>
          </a:prstGeom>
          <a:ln w="0">
            <a:noFill/>
          </a:ln>
        </p:spPr>
      </p:pic>
      <p:sp>
        <p:nvSpPr>
          <p:cNvPr id="45" name="TextBox 9"/>
          <p:cNvSpPr/>
          <p:nvPr/>
        </p:nvSpPr>
        <p:spPr>
          <a:xfrm>
            <a:off x="185400" y="6362280"/>
            <a:ext cx="467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520" cy="3367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34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Dare to Fly, Dare to Learn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 descr=""/>
          <p:cNvPicPr/>
          <p:nvPr/>
        </p:nvPicPr>
        <p:blipFill>
          <a:blip r:embed="rId1"/>
          <a:stretch/>
        </p:blipFill>
        <p:spPr>
          <a:xfrm>
            <a:off x="7020000" y="1800000"/>
            <a:ext cx="4222440" cy="4389840"/>
          </a:xfrm>
          <a:prstGeom prst="rect">
            <a:avLst/>
          </a:prstGeom>
          <a:ln w="0">
            <a:noFill/>
          </a:ln>
        </p:spPr>
      </p:pic>
      <p:sp>
        <p:nvSpPr>
          <p:cNvPr id="158" name=""/>
          <p:cNvSpPr/>
          <p:nvPr/>
        </p:nvSpPr>
        <p:spPr>
          <a:xfrm>
            <a:off x="1080000" y="720000"/>
            <a:ext cx="9539280" cy="5219280"/>
          </a:xfrm>
          <a:prstGeom prst="rect">
            <a:avLst/>
          </a:prstGeom>
          <a:noFill/>
          <a:ln w="0">
            <a:solidFill>
              <a:srgbClr val="3465a4"/>
            </a:solid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1" lang="en-PH" sz="2200" spc="-1" strike="noStrike">
                <a:solidFill>
                  <a:srgbClr val="000000"/>
                </a:solidFill>
                <a:highlight>
                  <a:srgbClr val="ffd8ce"/>
                </a:highlight>
                <a:latin typeface="Lato"/>
                <a:ea typeface="DejaVu Sans"/>
              </a:rPr>
              <a:t>Comprehension Check</a:t>
            </a:r>
            <a:endParaRPr b="0" lang="en-PH" sz="2200" spc="-1" strike="noStrike">
              <a:latin typeface="Arial"/>
            </a:endParaRPr>
          </a:p>
          <a:p>
            <a:pPr algn="just">
              <a:lnSpc>
                <a:spcPct val="115000"/>
              </a:lnSpc>
              <a:spcBef>
                <a:spcPts val="283"/>
              </a:spcBef>
              <a:spcAft>
                <a:spcPts val="283"/>
              </a:spcAft>
              <a:buNone/>
            </a:pPr>
            <a:r>
              <a:rPr b="0" lang="en-PH" sz="1800" spc="-1" strike="noStrike">
                <a:solidFill>
                  <a:srgbClr val="000000"/>
                </a:solidFill>
                <a:latin typeface="Lato"/>
                <a:ea typeface="DejaVu Sans"/>
              </a:rPr>
              <a:t>Answer the following questions:</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1. Who was Boni? What made him different?</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2. Why was he not a happy bird at the start of the story?</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3. How did the other birds treat him?</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4. Did he allow himself to be affected by the other birds?</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5. What did Boni do to become a happy bird?</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6. Did he succeed in becoming a happy bird?</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Calibri;Calibri"/>
              </a:rPr>
              <a:t>7. What character trait did Boni have that made him a happy bird?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 descr=""/>
          <p:cNvPicPr/>
          <p:nvPr/>
        </p:nvPicPr>
        <p:blipFill>
          <a:blip r:embed="rId1"/>
          <a:srcRect l="0" t="0" r="0" b="8923"/>
          <a:stretch/>
        </p:blipFill>
        <p:spPr>
          <a:xfrm>
            <a:off x="360000" y="2160000"/>
            <a:ext cx="4679280" cy="4066920"/>
          </a:xfrm>
          <a:prstGeom prst="rect">
            <a:avLst/>
          </a:prstGeom>
          <a:ln w="0">
            <a:noFill/>
          </a:ln>
        </p:spPr>
      </p:pic>
      <p:sp>
        <p:nvSpPr>
          <p:cNvPr id="160" name=""/>
          <p:cNvSpPr/>
          <p:nvPr/>
        </p:nvSpPr>
        <p:spPr>
          <a:xfrm>
            <a:off x="700200" y="-13680"/>
            <a:ext cx="10279080" cy="35794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601"/>
              </a:spcBef>
              <a:spcAft>
                <a:spcPts val="601"/>
              </a:spcAft>
              <a:buNone/>
            </a:pPr>
            <a:r>
              <a:rPr b="0" lang="en-PH" sz="2200" spc="-1" strike="noStrike">
                <a:solidFill>
                  <a:srgbClr val="000000"/>
                </a:solidFill>
                <a:highlight>
                  <a:srgbClr val="ffd8ce"/>
                </a:highlight>
                <a:latin typeface="Lato"/>
                <a:ea typeface="DejaVu Sans"/>
              </a:rPr>
              <a:t>Fluency</a:t>
            </a:r>
            <a:endParaRPr b="0" lang="en-PH" sz="2200" spc="-1" strike="noStrike">
              <a:latin typeface="Arial"/>
            </a:endParaRPr>
          </a:p>
          <a:p>
            <a:pPr>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How is your oral reading skill? Can you read fluently now? </a:t>
            </a:r>
            <a:r>
              <a:rPr b="1" lang="en-PH" sz="1800" spc="-1" strike="noStrike">
                <a:solidFill>
                  <a:srgbClr val="000000"/>
                </a:solidFill>
                <a:highlight>
                  <a:srgbClr val="ffd8ce"/>
                </a:highlight>
                <a:latin typeface="Lato"/>
                <a:ea typeface="Calibri;Calibri"/>
              </a:rPr>
              <a:t>Reading fluency</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is the ability to read with speed, accuracy, and proper intonation. When you read, you should pay attention to punctuation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marks. You must pause when there is a comma (,) and stop when there is a period (.). You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could hear the rise and fall of your voice that would express the meaning of the words in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the sentence effectively.</a:t>
            </a:r>
            <a:endParaRPr b="0" lang="en-PH" sz="1800" spc="-1" strike="noStrike">
              <a:latin typeface="Arial"/>
            </a:endParaRPr>
          </a:p>
        </p:txBody>
      </p:sp>
      <p:graphicFrame>
        <p:nvGraphicFramePr>
          <p:cNvPr id="161" name=""/>
          <p:cNvGraphicFramePr/>
          <p:nvPr/>
        </p:nvGraphicFramePr>
        <p:xfrm>
          <a:off x="4759560" y="3676680"/>
          <a:ext cx="6760080" cy="2262960"/>
        </p:xfrm>
        <a:graphic>
          <a:graphicData uri="http://schemas.openxmlformats.org/drawingml/2006/table">
            <a:tbl>
              <a:tblPr/>
              <a:tblGrid>
                <a:gridCol w="1630080"/>
                <a:gridCol w="5130360"/>
              </a:tblGrid>
              <a:tr h="1131120">
                <a:tc>
                  <a:txBody>
                    <a:bodyPr lIns="90000" rIns="90000" anchor="ctr">
                      <a:noAutofit/>
                    </a:bodyPr>
                    <a:p>
                      <a:pPr algn="ctr">
                        <a:lnSpc>
                          <a:spcPct val="115000"/>
                        </a:lnSpc>
                        <a:buNone/>
                      </a:pPr>
                      <a:r>
                        <a:rPr b="1" lang="en-PH" sz="1800" spc="-1" strike="noStrike">
                          <a:latin typeface="Lato"/>
                        </a:rPr>
                        <a:t>One-syllable word</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1800" spc="-1" strike="noStrike">
                          <a:latin typeface="Lato"/>
                        </a:rPr>
                        <a:t>black, as, bird, were, did, not, his, can</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r h="1132200">
                <a:tc>
                  <a:txBody>
                    <a:bodyPr lIns="90000" rIns="90000" anchor="ctr">
                      <a:noAutofit/>
                    </a:bodyPr>
                    <a:p>
                      <a:pPr algn="ctr">
                        <a:lnSpc>
                          <a:spcPct val="115000"/>
                        </a:lnSpc>
                        <a:buNone/>
                      </a:pPr>
                      <a:r>
                        <a:rPr b="1" lang="en-PH" sz="1800" spc="-1" strike="noStrike">
                          <a:latin typeface="Lato"/>
                        </a:rPr>
                        <a:t>Two-syllable word</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nSpc>
                          <a:spcPct val="100000"/>
                        </a:lnSpc>
                        <a:buNone/>
                      </a:pPr>
                      <a:r>
                        <a:rPr b="0" lang="en-PH" sz="1800" spc="-1" strike="noStrike">
                          <a:latin typeface="Lato"/>
                        </a:rPr>
                        <a:t>village, alone, practice, happy, silky, wanted, many</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 name="" descr=""/>
          <p:cNvPicPr/>
          <p:nvPr/>
        </p:nvPicPr>
        <p:blipFill>
          <a:blip r:embed="rId1"/>
          <a:stretch/>
        </p:blipFill>
        <p:spPr>
          <a:xfrm>
            <a:off x="5220000" y="1620000"/>
            <a:ext cx="6839280" cy="4437000"/>
          </a:xfrm>
          <a:prstGeom prst="rect">
            <a:avLst/>
          </a:prstGeom>
          <a:ln w="0">
            <a:noFill/>
          </a:ln>
        </p:spPr>
      </p:pic>
      <p:sp>
        <p:nvSpPr>
          <p:cNvPr id="163" name=""/>
          <p:cNvSpPr/>
          <p:nvPr/>
        </p:nvSpPr>
        <p:spPr>
          <a:xfrm>
            <a:off x="540000" y="679680"/>
            <a:ext cx="10079280" cy="6047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200" spc="-1" strike="noStrike">
                <a:solidFill>
                  <a:srgbClr val="000000"/>
                </a:solidFill>
                <a:highlight>
                  <a:srgbClr val="ffd8ce"/>
                </a:highlight>
                <a:latin typeface="Lato"/>
                <a:ea typeface="DejaVu Sans"/>
              </a:rPr>
              <a:t>Fluency </a:t>
            </a:r>
            <a:endParaRPr b="0" lang="en-PH" sz="2200" spc="-1" strike="noStrike">
              <a:latin typeface="Arial"/>
            </a:endParaRPr>
          </a:p>
          <a:p>
            <a:pPr>
              <a:lnSpc>
                <a:spcPct val="150000"/>
              </a:lnSpc>
              <a:spcAft>
                <a:spcPts val="601"/>
              </a:spcAft>
              <a:buNone/>
            </a:pPr>
            <a:r>
              <a:rPr b="0" lang="en-PH" sz="1800" spc="-1" strike="noStrike">
                <a:solidFill>
                  <a:srgbClr val="000000"/>
                </a:solidFill>
                <a:latin typeface="Lato"/>
                <a:ea typeface="Calibri;Calibri"/>
              </a:rPr>
              <a:t>Your teacher will divide you into groups of four or five. Engage in a read-along of this repetitive text or tongue twister. Repeat your readings at least three times.</a:t>
            </a:r>
            <a:endParaRPr b="0" lang="en-PH" sz="1800" spc="-1" strike="noStrike">
              <a:latin typeface="Arial"/>
            </a:endParaRPr>
          </a:p>
          <a:p>
            <a:pPr>
              <a:lnSpc>
                <a:spcPct val="200000"/>
              </a:lnSpc>
              <a:buNone/>
            </a:pPr>
            <a:r>
              <a:rPr b="1" lang="en-PH" sz="2200" spc="-1" strike="noStrike">
                <a:solidFill>
                  <a:srgbClr val="000000"/>
                </a:solidFill>
                <a:latin typeface="Lato"/>
                <a:ea typeface="Calibri;Calibri"/>
              </a:rPr>
              <a:t>	</a:t>
            </a:r>
            <a:r>
              <a:rPr b="1" lang="en-PH" sz="2200" spc="-1" strike="noStrike">
                <a:solidFill>
                  <a:srgbClr val="000000"/>
                </a:solidFill>
                <a:latin typeface="Lato"/>
                <a:ea typeface="Calibri;Calibri"/>
              </a:rPr>
              <a:t>Mat and Pat met a fat hen. They sat on a </a:t>
            </a:r>
            <a:endParaRPr b="0" lang="en-PH" sz="2200" spc="-1" strike="noStrike">
              <a:latin typeface="Arial"/>
            </a:endParaRPr>
          </a:p>
          <a:p>
            <a:pPr>
              <a:lnSpc>
                <a:spcPct val="200000"/>
              </a:lnSpc>
              <a:buNone/>
            </a:pPr>
            <a:r>
              <a:rPr b="1" lang="en-PH" sz="2200" spc="-1" strike="noStrike">
                <a:solidFill>
                  <a:srgbClr val="000000"/>
                </a:solidFill>
                <a:latin typeface="Lato"/>
                <a:ea typeface="Calibri;Calibri"/>
              </a:rPr>
              <a:t>mat when they pet the fat hen. Mat and </a:t>
            </a:r>
            <a:endParaRPr b="0" lang="en-PH" sz="2200" spc="-1" strike="noStrike">
              <a:latin typeface="Arial"/>
            </a:endParaRPr>
          </a:p>
          <a:p>
            <a:pPr>
              <a:lnSpc>
                <a:spcPct val="200000"/>
              </a:lnSpc>
              <a:buNone/>
            </a:pPr>
            <a:r>
              <a:rPr b="1" lang="en-PH" sz="2200" spc="-1" strike="noStrike">
                <a:solidFill>
                  <a:srgbClr val="000000"/>
                </a:solidFill>
                <a:latin typeface="Lato"/>
                <a:ea typeface="Calibri;Calibri"/>
              </a:rPr>
              <a:t>Pat said, “Fat hen, do you want a fig?” </a:t>
            </a:r>
            <a:endParaRPr b="0" lang="en-PH" sz="2200" spc="-1" strike="noStrike">
              <a:latin typeface="Arial"/>
            </a:endParaRPr>
          </a:p>
          <a:p>
            <a:pPr>
              <a:lnSpc>
                <a:spcPct val="200000"/>
              </a:lnSpc>
              <a:buNone/>
            </a:pPr>
            <a:r>
              <a:rPr b="1" lang="en-PH" sz="2200" spc="-1" strike="noStrike">
                <a:solidFill>
                  <a:srgbClr val="000000"/>
                </a:solidFill>
                <a:latin typeface="Lato"/>
                <a:ea typeface="Calibri;Calibri"/>
              </a:rPr>
              <a:t>	</a:t>
            </a:r>
            <a:r>
              <a:rPr b="1" lang="en-PH" sz="2200" spc="-1" strike="noStrike">
                <a:solidFill>
                  <a:srgbClr val="000000"/>
                </a:solidFill>
                <a:latin typeface="Lato"/>
                <a:ea typeface="Calibri;Calibri"/>
              </a:rPr>
              <a:t>Mat and Pat fed figs to the fat hen</a:t>
            </a:r>
            <a:r>
              <a:rPr b="0" lang="en-PH" sz="1800" spc="-1" strike="noStrike">
                <a:solidFill>
                  <a:srgbClr val="000000"/>
                </a:solidFill>
                <a:latin typeface="Lato"/>
                <a:ea typeface="Calibri;Calibri"/>
              </a:rPr>
              <a:t>.</a:t>
            </a:r>
            <a:endParaRPr b="0" lang="en-PH" sz="1800" spc="-1" strike="noStrike">
              <a:latin typeface="Arial"/>
            </a:endParaRPr>
          </a:p>
          <a:p>
            <a:pPr>
              <a:lnSpc>
                <a:spcPct val="150000"/>
              </a:lnSpc>
              <a:spcAft>
                <a:spcPts val="601"/>
              </a:spcAft>
              <a:buNone/>
            </a:pPr>
            <a:endParaRPr b="0" lang="en-PH" sz="1800" spc="-1" strike="noStrike">
              <a:latin typeface="Arial"/>
            </a:endParaRPr>
          </a:p>
          <a:p>
            <a:pPr>
              <a:lnSpc>
                <a:spcPct val="150000"/>
              </a:lnSpc>
              <a:spcAft>
                <a:spcPts val="601"/>
              </a:spcAft>
              <a:buNone/>
            </a:pPr>
            <a:endParaRPr b="0" lang="en-PH" sz="1800" spc="-1" strike="noStrike">
              <a:latin typeface="Arial"/>
            </a:endParaRPr>
          </a:p>
          <a:p>
            <a:pPr>
              <a:lnSpc>
                <a:spcPct val="150000"/>
              </a:lnSpc>
              <a:spcAft>
                <a:spcPts val="601"/>
              </a:spcAft>
              <a:buNone/>
            </a:pPr>
            <a:endParaRPr b="0" lang="en-PH" sz="1800" spc="-1" strike="noStrike">
              <a:latin typeface="Arial"/>
            </a:endParaRPr>
          </a:p>
          <a:p>
            <a:pPr>
              <a:lnSpc>
                <a:spcPct val="150000"/>
              </a:lnSpc>
              <a:spcAft>
                <a:spcPts val="601"/>
              </a:spcAft>
              <a:buNone/>
            </a:pPr>
            <a:r>
              <a:rPr b="0" lang="en-PH" sz="1800" spc="-1" strike="noStrike">
                <a:solidFill>
                  <a:srgbClr val="000000"/>
                </a:solidFill>
                <a:latin typeface="Lato"/>
                <a:ea typeface="Calibri;Calibri"/>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458640" y="833400"/>
            <a:ext cx="9080640" cy="32288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2200" spc="-1" strike="noStrike">
                <a:solidFill>
                  <a:srgbClr val="000000"/>
                </a:solidFill>
                <a:highlight>
                  <a:srgbClr val="ffd8ce"/>
                </a:highlight>
                <a:latin typeface="Lato"/>
                <a:ea typeface="DejaVu Sans"/>
              </a:rPr>
              <a:t>Study Strategy</a:t>
            </a:r>
            <a:endParaRPr b="0" lang="en-PH" sz="2200" spc="-1" strike="noStrike">
              <a:latin typeface="Arial"/>
            </a:endParaRPr>
          </a:p>
          <a:p>
            <a:pPr>
              <a:lnSpc>
                <a:spcPct val="200000"/>
              </a:lnSpc>
              <a:buNone/>
            </a:pPr>
            <a:r>
              <a:rPr b="0" lang="en-PH" sz="1800" spc="-1" strike="noStrike">
                <a:solidFill>
                  <a:srgbClr val="000000"/>
                </a:solidFill>
                <a:latin typeface="Lato"/>
                <a:ea typeface="Calibri;Calibri"/>
              </a:rPr>
              <a:t>The words in the dictionary are arranged alphabetically. Your names in the class record of your teacher are also arranged alphabetically. Arranging words in alphabetical order is done by following the order of the letters in the alphabet. </a:t>
            </a:r>
            <a:endParaRPr b="0" lang="en-PH" sz="1800" spc="-1" strike="noStrike">
              <a:latin typeface="Arial"/>
            </a:endParaRPr>
          </a:p>
          <a:p>
            <a:pPr>
              <a:lnSpc>
                <a:spcPct val="2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Calibri;Calibri"/>
              </a:rPr>
              <a:t>Study the following examples:</a:t>
            </a:r>
            <a:endParaRPr b="0" lang="en-PH" sz="1800" spc="-1" strike="noStrike">
              <a:latin typeface="Arial"/>
            </a:endParaRPr>
          </a:p>
        </p:txBody>
      </p:sp>
      <p:pic>
        <p:nvPicPr>
          <p:cNvPr id="165" name="" descr=""/>
          <p:cNvPicPr/>
          <p:nvPr/>
        </p:nvPicPr>
        <p:blipFill>
          <a:blip r:embed="rId1"/>
          <a:stretch/>
        </p:blipFill>
        <p:spPr>
          <a:xfrm>
            <a:off x="9360000" y="1120320"/>
            <a:ext cx="2519280" cy="2118960"/>
          </a:xfrm>
          <a:prstGeom prst="rect">
            <a:avLst/>
          </a:prstGeom>
          <a:ln w="0">
            <a:noFill/>
          </a:ln>
        </p:spPr>
      </p:pic>
      <p:graphicFrame>
        <p:nvGraphicFramePr>
          <p:cNvPr id="166" name=""/>
          <p:cNvGraphicFramePr/>
          <p:nvPr/>
        </p:nvGraphicFramePr>
        <p:xfrm>
          <a:off x="675360" y="4145400"/>
          <a:ext cx="10664280" cy="1614240"/>
        </p:xfrm>
        <a:graphic>
          <a:graphicData uri="http://schemas.openxmlformats.org/drawingml/2006/table">
            <a:tbl>
              <a:tblPr/>
              <a:tblGrid>
                <a:gridCol w="1184400"/>
                <a:gridCol w="1184400"/>
                <a:gridCol w="1184400"/>
                <a:gridCol w="1184400"/>
                <a:gridCol w="1184400"/>
                <a:gridCol w="1184400"/>
                <a:gridCol w="1184400"/>
                <a:gridCol w="1184400"/>
                <a:gridCol w="1189440"/>
              </a:tblGrid>
              <a:tr h="1614600">
                <a:tc>
                  <a:txBody>
                    <a:bodyPr lIns="90000" rIns="90000" anchor="ctr">
                      <a:noAutofit/>
                    </a:bodyPr>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a</a:t>
                      </a:r>
                      <a:r>
                        <a:rPr b="0" lang="en-PH" sz="1800" spc="-1" strike="noStrike">
                          <a:solidFill>
                            <a:srgbClr val="000000"/>
                          </a:solidFill>
                          <a:latin typeface="Lato"/>
                          <a:ea typeface="Calibri;Calibri"/>
                        </a:rPr>
                        <a:t>rt</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b</a:t>
                      </a:r>
                      <a:r>
                        <a:rPr b="0" lang="en-PH" sz="1800" spc="-1" strike="noStrike">
                          <a:solidFill>
                            <a:srgbClr val="000000"/>
                          </a:solidFill>
                          <a:latin typeface="Lato"/>
                          <a:ea typeface="Calibri;Calibri"/>
                        </a:rPr>
                        <a:t>all</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c</a:t>
                      </a:r>
                      <a:r>
                        <a:rPr b="0" lang="en-PH" sz="1800" spc="-1" strike="noStrike">
                          <a:solidFill>
                            <a:srgbClr val="000000"/>
                          </a:solidFill>
                          <a:latin typeface="Lato"/>
                          <a:ea typeface="Calibri;Calibri"/>
                        </a:rPr>
                        <a:t>ar</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d</a:t>
                      </a:r>
                      <a:r>
                        <a:rPr b="0" lang="en-PH" sz="1800" spc="-1" strike="noStrike">
                          <a:solidFill>
                            <a:srgbClr val="000000"/>
                          </a:solidFill>
                          <a:latin typeface="Lato"/>
                          <a:ea typeface="Calibri;Calibri"/>
                        </a:rPr>
                        <a:t>og</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e</a:t>
                      </a:r>
                      <a:r>
                        <a:rPr b="0" lang="en-PH" sz="1800" spc="-1" strike="noStrike">
                          <a:solidFill>
                            <a:srgbClr val="000000"/>
                          </a:solidFill>
                          <a:latin typeface="Lato"/>
                          <a:ea typeface="Calibri;Calibri"/>
                        </a:rPr>
                        <a:t>gg</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fi</a:t>
                      </a:r>
                      <a:r>
                        <a:rPr b="0" lang="en-PH" sz="1800" spc="-1" strike="noStrike">
                          <a:solidFill>
                            <a:srgbClr val="000000"/>
                          </a:solidFill>
                          <a:latin typeface="Lato"/>
                          <a:ea typeface="Calibri;Calibri"/>
                        </a:rPr>
                        <a:t>sh</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g</a:t>
                      </a:r>
                      <a:r>
                        <a:rPr b="0" lang="en-PH" sz="1800" spc="-1" strike="noStrike">
                          <a:solidFill>
                            <a:srgbClr val="000000"/>
                          </a:solidFill>
                          <a:latin typeface="Lato"/>
                          <a:ea typeface="Calibri;Calibri"/>
                        </a:rPr>
                        <a:t>eese</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h</a:t>
                      </a:r>
                      <a:r>
                        <a:rPr b="0" lang="en-PH" sz="1800" spc="-1" strike="noStrike">
                          <a:solidFill>
                            <a:srgbClr val="000000"/>
                          </a:solidFill>
                          <a:latin typeface="Lato"/>
                          <a:ea typeface="Calibri;Calibri"/>
                        </a:rPr>
                        <a:t>at</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i</a:t>
                      </a:r>
                      <a:r>
                        <a:rPr b="0" lang="en-PH" sz="1800" spc="-1" strike="noStrike">
                          <a:solidFill>
                            <a:srgbClr val="000000"/>
                          </a:solidFill>
                          <a:latin typeface="Lato"/>
                          <a:ea typeface="Calibri;Calibri"/>
                        </a:rPr>
                        <a:t>ce</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j</a:t>
                      </a:r>
                      <a:r>
                        <a:rPr b="0" lang="en-PH" sz="1800" spc="-1" strike="noStrike">
                          <a:solidFill>
                            <a:srgbClr val="000000"/>
                          </a:solidFill>
                          <a:latin typeface="Lato"/>
                          <a:ea typeface="Calibri;Calibri"/>
                        </a:rPr>
                        <a:t>ar</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k</a:t>
                      </a:r>
                      <a:r>
                        <a:rPr b="0" lang="en-PH" sz="1800" spc="-1" strike="noStrike">
                          <a:solidFill>
                            <a:srgbClr val="000000"/>
                          </a:solidFill>
                          <a:latin typeface="Lato"/>
                          <a:ea typeface="Calibri;Calibri"/>
                        </a:rPr>
                        <a:t>eg</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l</a:t>
                      </a:r>
                      <a:r>
                        <a:rPr b="0" lang="en-PH" sz="1800" spc="-1" strike="noStrike">
                          <a:solidFill>
                            <a:srgbClr val="000000"/>
                          </a:solidFill>
                          <a:latin typeface="Lato"/>
                          <a:ea typeface="Calibri;Calibri"/>
                        </a:rPr>
                        <a:t>ip</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m</a:t>
                      </a:r>
                      <a:r>
                        <a:rPr b="0" lang="en-PH" sz="1800" spc="-1" strike="noStrike">
                          <a:solidFill>
                            <a:srgbClr val="000000"/>
                          </a:solidFill>
                          <a:latin typeface="Lato"/>
                          <a:ea typeface="Calibri;Calibri"/>
                        </a:rPr>
                        <a:t>ap</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n</a:t>
                      </a:r>
                      <a:r>
                        <a:rPr b="0" lang="en-PH" sz="1800" spc="-1" strike="noStrike">
                          <a:solidFill>
                            <a:srgbClr val="000000"/>
                          </a:solidFill>
                          <a:latin typeface="Lato"/>
                          <a:ea typeface="Calibri;Calibri"/>
                        </a:rPr>
                        <a:t>est</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o</a:t>
                      </a:r>
                      <a:r>
                        <a:rPr b="0" lang="en-PH" sz="1800" spc="-1" strike="noStrike">
                          <a:solidFill>
                            <a:srgbClr val="000000"/>
                          </a:solidFill>
                          <a:latin typeface="Lato"/>
                          <a:ea typeface="Calibri;Calibri"/>
                        </a:rPr>
                        <a:t>ven</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p</a:t>
                      </a:r>
                      <a:r>
                        <a:rPr b="0" lang="en-PH" sz="1800" spc="-1" strike="noStrike">
                          <a:solidFill>
                            <a:srgbClr val="000000"/>
                          </a:solidFill>
                          <a:latin typeface="Lato"/>
                          <a:ea typeface="Calibri;Calibri"/>
                        </a:rPr>
                        <a:t>art</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q</a:t>
                      </a:r>
                      <a:r>
                        <a:rPr b="0" lang="en-PH" sz="1800" spc="-1" strike="noStrike">
                          <a:solidFill>
                            <a:srgbClr val="000000"/>
                          </a:solidFill>
                          <a:latin typeface="Lato"/>
                          <a:ea typeface="Calibri;Calibri"/>
                        </a:rPr>
                        <a:t>uick</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r</a:t>
                      </a:r>
                      <a:r>
                        <a:rPr b="0" lang="en-PH" sz="1800" spc="-1" strike="noStrike">
                          <a:solidFill>
                            <a:srgbClr val="000000"/>
                          </a:solidFill>
                          <a:latin typeface="Lato"/>
                          <a:ea typeface="Calibri;Calibri"/>
                        </a:rPr>
                        <a:t>est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s</a:t>
                      </a:r>
                      <a:r>
                        <a:rPr b="0" lang="en-PH" sz="1800" spc="-1" strike="noStrike">
                          <a:solidFill>
                            <a:srgbClr val="000000"/>
                          </a:solidFill>
                          <a:latin typeface="Lato"/>
                          <a:ea typeface="Calibri;Calibri"/>
                        </a:rPr>
                        <a:t>afe</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t</a:t>
                      </a:r>
                      <a:r>
                        <a:rPr b="0" lang="en-PH" sz="1800" spc="-1" strike="noStrike">
                          <a:solidFill>
                            <a:srgbClr val="000000"/>
                          </a:solidFill>
                          <a:latin typeface="Lato"/>
                          <a:ea typeface="Calibri;Calibri"/>
                        </a:rPr>
                        <a:t>ask</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u</a:t>
                      </a:r>
                      <a:r>
                        <a:rPr b="0" lang="en-PH" sz="1800" spc="-1" strike="noStrike">
                          <a:solidFill>
                            <a:srgbClr val="000000"/>
                          </a:solidFill>
                          <a:latin typeface="Lato"/>
                          <a:ea typeface="Calibri;Calibri"/>
                        </a:rPr>
                        <a:t>rn</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v</a:t>
                      </a:r>
                      <a:r>
                        <a:rPr b="0" lang="en-PH" sz="1800" spc="-1" strike="noStrike">
                          <a:solidFill>
                            <a:srgbClr val="000000"/>
                          </a:solidFill>
                          <a:latin typeface="Lato"/>
                          <a:ea typeface="Calibri;Calibri"/>
                        </a:rPr>
                        <a:t>ase</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w</a:t>
                      </a:r>
                      <a:r>
                        <a:rPr b="0" lang="en-PH" sz="1800" spc="-1" strike="noStrike">
                          <a:solidFill>
                            <a:srgbClr val="000000"/>
                          </a:solidFill>
                          <a:latin typeface="Lato"/>
                          <a:ea typeface="Calibri;Calibri"/>
                        </a:rPr>
                        <a:t>ell</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X-</a:t>
                      </a:r>
                      <a:r>
                        <a:rPr b="0" lang="en-PH" sz="1800" spc="-1" strike="noStrike">
                          <a:solidFill>
                            <a:srgbClr val="000000"/>
                          </a:solidFill>
                          <a:latin typeface="Lato"/>
                          <a:ea typeface="Calibri;Calibri"/>
                        </a:rPr>
                        <a:t>ray</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y</a:t>
                      </a:r>
                      <a:r>
                        <a:rPr b="0" lang="en-PH" sz="1800" spc="-1" strike="noStrike">
                          <a:solidFill>
                            <a:srgbClr val="000000"/>
                          </a:solidFill>
                          <a:latin typeface="Lato"/>
                          <a:ea typeface="Calibri;Calibri"/>
                        </a:rPr>
                        <a:t>ell</a:t>
                      </a:r>
                      <a:endParaRPr b="0" lang="en-PH" sz="1800" spc="-1" strike="noStrike">
                        <a:latin typeface="Arial"/>
                      </a:endParaRPr>
                    </a:p>
                    <a:p>
                      <a:pPr algn="ctr">
                        <a:lnSpc>
                          <a:spcPct val="100000"/>
                        </a:lnSpc>
                        <a:spcBef>
                          <a:spcPts val="567"/>
                        </a:spcBef>
                        <a:spcAft>
                          <a:spcPts val="567"/>
                        </a:spcAft>
                        <a:buNone/>
                      </a:pPr>
                      <a:r>
                        <a:rPr b="0" lang="en-PH" sz="1800" spc="-1" strike="noStrike" u="sng">
                          <a:solidFill>
                            <a:srgbClr val="000000"/>
                          </a:solidFill>
                          <a:uFillTx/>
                          <a:latin typeface="Lato"/>
                          <a:ea typeface="Calibri;Calibri"/>
                        </a:rPr>
                        <a:t>z</a:t>
                      </a:r>
                      <a:r>
                        <a:rPr b="0" lang="en-PH" sz="1800" spc="-1" strike="noStrike">
                          <a:solidFill>
                            <a:srgbClr val="000000"/>
                          </a:solidFill>
                          <a:latin typeface="Lato"/>
                          <a:ea typeface="Calibri;Calibri"/>
                        </a:rPr>
                        <a:t>oo</a:t>
                      </a:r>
                      <a:endParaRPr b="0" lang="en-PH" sz="1800" spc="-1" strike="noStrike">
                        <a:latin typeface="Arial"/>
                      </a:endParaRPr>
                    </a:p>
                    <a:p>
                      <a:pPr algn="ctr">
                        <a:lnSpc>
                          <a:spcPct val="100000"/>
                        </a:lnSpc>
                        <a:spcBef>
                          <a:spcPts val="567"/>
                        </a:spcBef>
                        <a:spcAft>
                          <a:spcPts val="567"/>
                        </a:spcAft>
                        <a:buNone/>
                      </a:pP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888840" y="900000"/>
            <a:ext cx="9550440" cy="503928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1199"/>
              </a:spcAft>
              <a:buNone/>
            </a:pPr>
            <a:r>
              <a:rPr b="1" lang="en-PH" sz="2200" spc="-1" strike="noStrike">
                <a:solidFill>
                  <a:srgbClr val="000000"/>
                </a:solidFill>
                <a:highlight>
                  <a:srgbClr val="ffd8ce"/>
                </a:highlight>
                <a:latin typeface="Lato"/>
                <a:ea typeface="PingFang SC"/>
              </a:rPr>
              <a:t>Arrange the names alphabetically.</a:t>
            </a:r>
            <a:endParaRPr b="0" lang="en-PH" sz="2200" spc="-1" strike="noStrike">
              <a:latin typeface="Arial"/>
            </a:endParaRPr>
          </a:p>
          <a:p>
            <a:pPr>
              <a:lnSpc>
                <a:spcPct val="200000"/>
              </a:lnSpc>
              <a:spcBef>
                <a:spcPts val="850"/>
              </a:spcBef>
              <a:spcAft>
                <a:spcPts val="850"/>
              </a:spcAft>
              <a:buNone/>
            </a:pP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endParaRPr b="0" lang="en-PH" sz="1800" spc="-1" strike="noStrike">
              <a:latin typeface="Arial"/>
            </a:endParaRPr>
          </a:p>
        </p:txBody>
      </p:sp>
      <p:pic>
        <p:nvPicPr>
          <p:cNvPr id="168" name="" descr=""/>
          <p:cNvPicPr/>
          <p:nvPr/>
        </p:nvPicPr>
        <p:blipFill>
          <a:blip r:embed="rId1"/>
          <a:stretch/>
        </p:blipFill>
        <p:spPr>
          <a:xfrm>
            <a:off x="6480360" y="2160000"/>
            <a:ext cx="4679280" cy="3840840"/>
          </a:xfrm>
          <a:prstGeom prst="rect">
            <a:avLst/>
          </a:prstGeom>
          <a:ln w="0">
            <a:noFill/>
          </a:ln>
        </p:spPr>
      </p:pic>
      <p:sp>
        <p:nvSpPr>
          <p:cNvPr id="169" name=""/>
          <p:cNvSpPr/>
          <p:nvPr/>
        </p:nvSpPr>
        <p:spPr>
          <a:xfrm>
            <a:off x="1080000" y="2160000"/>
            <a:ext cx="1799640" cy="539640"/>
          </a:xfrm>
          <a:prstGeom prst="rect">
            <a:avLst/>
          </a:prstGeom>
          <a:noFill/>
          <a:ln w="19080">
            <a:solidFill>
              <a:srgbClr val="000000"/>
            </a:solidFill>
            <a:round/>
          </a:ln>
        </p:spPr>
        <p:style>
          <a:lnRef idx="0"/>
          <a:fillRef idx="0"/>
          <a:effectRef idx="0"/>
          <a:fontRef idx="minor"/>
        </p:style>
      </p:sp>
      <p:sp>
        <p:nvSpPr>
          <p:cNvPr id="170" name=""/>
          <p:cNvSpPr/>
          <p:nvPr/>
        </p:nvSpPr>
        <p:spPr>
          <a:xfrm>
            <a:off x="4500000" y="3420000"/>
            <a:ext cx="1799640" cy="539640"/>
          </a:xfrm>
          <a:prstGeom prst="rect">
            <a:avLst/>
          </a:prstGeom>
          <a:noFill/>
          <a:ln w="19080">
            <a:solidFill>
              <a:srgbClr val="000000"/>
            </a:solidFill>
            <a:round/>
          </a:ln>
        </p:spPr>
        <p:style>
          <a:lnRef idx="0"/>
          <a:fillRef idx="0"/>
          <a:effectRef idx="0"/>
          <a:fontRef idx="minor"/>
        </p:style>
      </p:sp>
      <p:sp>
        <p:nvSpPr>
          <p:cNvPr id="171" name=""/>
          <p:cNvSpPr/>
          <p:nvPr/>
        </p:nvSpPr>
        <p:spPr>
          <a:xfrm>
            <a:off x="6048000" y="2160000"/>
            <a:ext cx="1799640" cy="539640"/>
          </a:xfrm>
          <a:prstGeom prst="rect">
            <a:avLst/>
          </a:prstGeom>
          <a:noFill/>
          <a:ln w="19080">
            <a:solidFill>
              <a:srgbClr val="000000"/>
            </a:solidFill>
            <a:round/>
          </a:ln>
        </p:spPr>
        <p:style>
          <a:lnRef idx="0"/>
          <a:fillRef idx="0"/>
          <a:effectRef idx="0"/>
          <a:fontRef idx="minor"/>
        </p:style>
      </p:sp>
      <p:sp>
        <p:nvSpPr>
          <p:cNvPr id="172" name=""/>
          <p:cNvSpPr/>
          <p:nvPr/>
        </p:nvSpPr>
        <p:spPr>
          <a:xfrm>
            <a:off x="3672000" y="2160000"/>
            <a:ext cx="1799640" cy="539640"/>
          </a:xfrm>
          <a:prstGeom prst="rect">
            <a:avLst/>
          </a:prstGeom>
          <a:noFill/>
          <a:ln w="19080">
            <a:solidFill>
              <a:srgbClr val="000000"/>
            </a:solidFill>
            <a:round/>
          </a:ln>
        </p:spPr>
        <p:style>
          <a:lnRef idx="0"/>
          <a:fillRef idx="0"/>
          <a:effectRef idx="0"/>
          <a:fontRef idx="minor"/>
        </p:style>
      </p:sp>
      <p:sp>
        <p:nvSpPr>
          <p:cNvPr id="173" name=""/>
          <p:cNvSpPr/>
          <p:nvPr/>
        </p:nvSpPr>
        <p:spPr>
          <a:xfrm>
            <a:off x="2124000" y="3420000"/>
            <a:ext cx="1799640" cy="539640"/>
          </a:xfrm>
          <a:prstGeom prst="rect">
            <a:avLst/>
          </a:prstGeom>
          <a:noFill/>
          <a:ln w="19080">
            <a:solidFill>
              <a:srgbClr val="000000"/>
            </a:solidFill>
            <a:round/>
          </a:ln>
        </p:spPr>
        <p:style>
          <a:lnRef idx="0"/>
          <a:fillRef idx="0"/>
          <a:effectRef idx="0"/>
          <a:fontRef idx="minor"/>
        </p:style>
      </p:sp>
      <p:sp>
        <p:nvSpPr>
          <p:cNvPr id="174" name=""/>
          <p:cNvSpPr/>
          <p:nvPr/>
        </p:nvSpPr>
        <p:spPr>
          <a:xfrm>
            <a:off x="1260000" y="2250720"/>
            <a:ext cx="1439640" cy="364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latin typeface="Lato"/>
              </a:rPr>
              <a:t>Cruz, David</a:t>
            </a:r>
            <a:endParaRPr b="0" lang="en-PH" sz="1800" spc="-1" strike="noStrike">
              <a:latin typeface="Arial"/>
            </a:endParaRPr>
          </a:p>
        </p:txBody>
      </p:sp>
      <p:sp>
        <p:nvSpPr>
          <p:cNvPr id="175" name=""/>
          <p:cNvSpPr/>
          <p:nvPr/>
        </p:nvSpPr>
        <p:spPr>
          <a:xfrm>
            <a:off x="4680000" y="3528000"/>
            <a:ext cx="1439640" cy="364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latin typeface="Lato"/>
              </a:rPr>
              <a:t>Santos, Lea</a:t>
            </a:r>
            <a:endParaRPr b="0" lang="en-PH" sz="1800" spc="-1" strike="noStrike">
              <a:latin typeface="Arial"/>
            </a:endParaRPr>
          </a:p>
        </p:txBody>
      </p:sp>
      <p:sp>
        <p:nvSpPr>
          <p:cNvPr id="176" name=""/>
          <p:cNvSpPr/>
          <p:nvPr/>
        </p:nvSpPr>
        <p:spPr>
          <a:xfrm>
            <a:off x="2160000" y="3321000"/>
            <a:ext cx="1727640" cy="6386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latin typeface="Lato"/>
              </a:rPr>
              <a:t>Ortiz, Samuel</a:t>
            </a:r>
            <a:endParaRPr b="0" lang="en-PH" sz="1800" spc="-1" strike="noStrike">
              <a:latin typeface="Arial"/>
            </a:endParaRPr>
          </a:p>
        </p:txBody>
      </p:sp>
      <p:sp>
        <p:nvSpPr>
          <p:cNvPr id="177" name=""/>
          <p:cNvSpPr/>
          <p:nvPr/>
        </p:nvSpPr>
        <p:spPr>
          <a:xfrm>
            <a:off x="6192000" y="2251080"/>
            <a:ext cx="1439640" cy="3643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latin typeface="Lato"/>
              </a:rPr>
              <a:t>Bravo, Rosie</a:t>
            </a:r>
            <a:endParaRPr b="0" lang="en-PH" sz="1800" spc="-1" strike="noStrike">
              <a:latin typeface="Arial"/>
            </a:endParaRPr>
          </a:p>
        </p:txBody>
      </p:sp>
      <p:sp>
        <p:nvSpPr>
          <p:cNvPr id="178" name=""/>
          <p:cNvSpPr/>
          <p:nvPr/>
        </p:nvSpPr>
        <p:spPr>
          <a:xfrm>
            <a:off x="3672000" y="2113920"/>
            <a:ext cx="1727640" cy="6386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latin typeface="Lato"/>
              </a:rPr>
              <a:t>Torres, Hannah</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 descr=""/>
          <p:cNvPicPr/>
          <p:nvPr/>
        </p:nvPicPr>
        <p:blipFill>
          <a:blip r:embed="rId1"/>
          <a:stretch/>
        </p:blipFill>
        <p:spPr>
          <a:xfrm>
            <a:off x="7920000" y="2880000"/>
            <a:ext cx="4139280" cy="3339720"/>
          </a:xfrm>
          <a:prstGeom prst="rect">
            <a:avLst/>
          </a:prstGeom>
          <a:ln w="0">
            <a:noFill/>
          </a:ln>
        </p:spPr>
      </p:pic>
      <p:sp>
        <p:nvSpPr>
          <p:cNvPr id="180" name=""/>
          <p:cNvSpPr/>
          <p:nvPr/>
        </p:nvSpPr>
        <p:spPr>
          <a:xfrm>
            <a:off x="540000" y="360000"/>
            <a:ext cx="10799280" cy="4357080"/>
          </a:xfrm>
          <a:prstGeom prst="rect">
            <a:avLst/>
          </a:prstGeom>
          <a:noFill/>
          <a:ln w="0">
            <a:noFill/>
          </a:ln>
        </p:spPr>
        <p:style>
          <a:lnRef idx="0"/>
          <a:fillRef idx="0"/>
          <a:effectRef idx="0"/>
          <a:fontRef idx="minor"/>
        </p:style>
        <p:txBody>
          <a:bodyPr lIns="90000" rIns="90000" tIns="45000" bIns="45000" anchor="t">
            <a:noAutofit/>
          </a:bodyPr>
          <a:p>
            <a:pPr>
              <a:lnSpc>
                <a:spcPct val="200000"/>
              </a:lnSpc>
              <a:spcAft>
                <a:spcPts val="601"/>
              </a:spcAft>
              <a:buNone/>
            </a:pPr>
            <a:r>
              <a:rPr b="1" lang="en-PH" sz="2200" spc="-1" strike="noStrike">
                <a:solidFill>
                  <a:srgbClr val="000000"/>
                </a:solidFill>
                <a:highlight>
                  <a:srgbClr val="ffd8ce"/>
                </a:highlight>
                <a:latin typeface="Lato"/>
                <a:ea typeface="DejaVu Sans"/>
              </a:rPr>
              <a:t>Oral Language </a:t>
            </a:r>
            <a:endParaRPr b="0" lang="en-PH" sz="2200" spc="-1" strike="noStrike">
              <a:latin typeface="Arial"/>
            </a:endParaRPr>
          </a:p>
          <a:p>
            <a:pPr>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Start a talk with your classmate as you do the activity that follows. Make sure to follow the rules in holding a conversation. </a:t>
            </a:r>
            <a:endParaRPr b="0" lang="en-PH" sz="1800" spc="-1" strike="noStrike">
              <a:latin typeface="Arial"/>
            </a:endParaRPr>
          </a:p>
          <a:p>
            <a:pPr>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Make a list of the things that you like to do such as drawing animated or cartoon characters, playing street games, helping Mother in preparing snacks, and a lot more. Move </a:t>
            </a:r>
            <a:endParaRPr b="0" lang="en-PH" sz="1800" spc="-1" strike="noStrike">
              <a:latin typeface="Arial"/>
            </a:endParaRPr>
          </a:p>
          <a:p>
            <a:pPr>
              <a:lnSpc>
                <a:spcPct val="200000"/>
              </a:lnSpc>
              <a:spcAft>
                <a:spcPts val="601"/>
              </a:spcAft>
              <a:buNone/>
            </a:pPr>
            <a:r>
              <a:rPr b="0" lang="en-PH" sz="1800" spc="-1" strike="noStrike">
                <a:solidFill>
                  <a:srgbClr val="000000"/>
                </a:solidFill>
                <a:latin typeface="Lato"/>
                <a:ea typeface="Calibri;Calibri"/>
              </a:rPr>
              <a:t>around the classroom to find at least three classmates who like to do the </a:t>
            </a:r>
            <a:endParaRPr b="0" lang="en-PH" sz="1800" spc="-1" strike="noStrike">
              <a:latin typeface="Arial"/>
            </a:endParaRPr>
          </a:p>
          <a:p>
            <a:pPr>
              <a:lnSpc>
                <a:spcPct val="200000"/>
              </a:lnSpc>
              <a:spcAft>
                <a:spcPts val="601"/>
              </a:spcAft>
              <a:buNone/>
            </a:pPr>
            <a:r>
              <a:rPr b="0" lang="en-PH" sz="1800" spc="-1" strike="noStrike">
                <a:solidFill>
                  <a:srgbClr val="000000"/>
                </a:solidFill>
                <a:latin typeface="Lato"/>
                <a:ea typeface="Calibri;Calibri"/>
              </a:rPr>
              <a:t>same things. Be polite when asking your classmates.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900000" y="426960"/>
            <a:ext cx="9719280" cy="1156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highlight>
                  <a:srgbClr val="ffd8ce"/>
                </a:highlight>
                <a:latin typeface="Lato"/>
                <a:ea typeface="DejaVu Sans"/>
              </a:rPr>
              <a:t>Grammar</a:t>
            </a:r>
            <a:r>
              <a:rPr b="1" lang="en-PH" sz="1800" spc="-1" strike="noStrike">
                <a:solidFill>
                  <a:srgbClr val="000000"/>
                </a:solidFill>
                <a:latin typeface="Lato"/>
                <a:ea typeface="DejaVu Sans"/>
              </a:rPr>
              <a:t>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It is time to review what sentences are and how they differ from nonsentences. </a:t>
            </a:r>
            <a:endParaRPr b="0" lang="en-PH" sz="1800" spc="-1" strike="noStrike">
              <a:latin typeface="Arial"/>
            </a:endParaRPr>
          </a:p>
        </p:txBody>
      </p:sp>
      <p:sp>
        <p:nvSpPr>
          <p:cNvPr id="182" name=""/>
          <p:cNvSpPr/>
          <p:nvPr/>
        </p:nvSpPr>
        <p:spPr>
          <a:xfrm>
            <a:off x="1080000" y="1404000"/>
            <a:ext cx="10079280" cy="4679280"/>
          </a:xfrm>
          <a:prstGeom prst="rect">
            <a:avLst/>
          </a:prstGeom>
          <a:noFill/>
          <a:ln w="19080">
            <a:solidFill>
              <a:srgbClr val="158466"/>
            </a:solidFill>
            <a:round/>
          </a:ln>
        </p:spPr>
        <p:style>
          <a:lnRef idx="0"/>
          <a:fillRef idx="0"/>
          <a:effectRef idx="0"/>
          <a:fontRef idx="minor"/>
        </p:style>
      </p:sp>
      <p:pic>
        <p:nvPicPr>
          <p:cNvPr id="183" name="" descr=""/>
          <p:cNvPicPr/>
          <p:nvPr/>
        </p:nvPicPr>
        <p:blipFill>
          <a:blip r:embed="rId1"/>
          <a:stretch/>
        </p:blipFill>
        <p:spPr>
          <a:xfrm>
            <a:off x="1260000" y="1452600"/>
            <a:ext cx="849600" cy="886680"/>
          </a:xfrm>
          <a:prstGeom prst="rect">
            <a:avLst/>
          </a:prstGeom>
          <a:ln w="0">
            <a:noFill/>
          </a:ln>
        </p:spPr>
      </p:pic>
      <p:sp>
        <p:nvSpPr>
          <p:cNvPr id="184" name=""/>
          <p:cNvSpPr/>
          <p:nvPr/>
        </p:nvSpPr>
        <p:spPr>
          <a:xfrm>
            <a:off x="1440000" y="1440000"/>
            <a:ext cx="9287280" cy="45507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567"/>
              </a:spcBef>
              <a:spcAft>
                <a:spcPts val="567"/>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A </a:t>
            </a:r>
            <a:r>
              <a:rPr b="1" lang="en-PH" sz="1800" spc="-1" strike="noStrike">
                <a:solidFill>
                  <a:srgbClr val="000000"/>
                </a:solidFill>
                <a:latin typeface="Lato"/>
                <a:ea typeface="Calibri;Calibri"/>
              </a:rPr>
              <a:t>sentence </a:t>
            </a:r>
            <a:r>
              <a:rPr b="0" lang="en-PH" sz="1800" spc="-1" strike="noStrike">
                <a:solidFill>
                  <a:srgbClr val="000000"/>
                </a:solidFill>
                <a:latin typeface="Lato"/>
                <a:ea typeface="Calibri;Calibri"/>
              </a:rPr>
              <a:t>expresses a complete thought. It has two parts. The part that tells who</a:t>
            </a:r>
            <a:endParaRPr b="0" lang="en-PH" sz="1800" spc="-1" strike="noStrike">
              <a:latin typeface="Arial"/>
            </a:endParaRPr>
          </a:p>
          <a:p>
            <a:pPr algn="just">
              <a:lnSpc>
                <a:spcPct val="150000"/>
              </a:lnSpc>
              <a:spcBef>
                <a:spcPts val="567"/>
              </a:spcBef>
              <a:spcAft>
                <a:spcPts val="567"/>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or what is being talked about is the </a:t>
            </a:r>
            <a:r>
              <a:rPr b="1" lang="en-PH" sz="1800" spc="-1" strike="noStrike" u="sng">
                <a:solidFill>
                  <a:srgbClr val="000000"/>
                </a:solidFill>
                <a:uFillTx/>
                <a:latin typeface="Lato"/>
                <a:ea typeface="Calibri;Calibri"/>
              </a:rPr>
              <a:t>subject </a:t>
            </a:r>
            <a:r>
              <a:rPr b="0" lang="en-PH" sz="1800" spc="-1" strike="noStrike">
                <a:solidFill>
                  <a:srgbClr val="000000"/>
                </a:solidFill>
                <a:latin typeface="Lato"/>
                <a:ea typeface="Calibri;Calibri"/>
              </a:rPr>
              <a:t>of the sentence. </a:t>
            </a:r>
            <a:endParaRPr b="0" lang="en-PH" sz="1800" spc="-1" strike="noStrike">
              <a:latin typeface="Arial"/>
            </a:endParaRPr>
          </a:p>
          <a:p>
            <a:pPr algn="just">
              <a:lnSpc>
                <a:spcPct val="150000"/>
              </a:lnSpc>
              <a:spcBef>
                <a:spcPts val="567"/>
              </a:spcBef>
              <a:spcAft>
                <a:spcPts val="1168"/>
              </a:spcAft>
              <a:buNone/>
            </a:pPr>
            <a:r>
              <a:rPr b="1" lang="en-PH" sz="1800" spc="-1" strike="noStrike">
                <a:solidFill>
                  <a:srgbClr val="000000"/>
                </a:solidFill>
                <a:latin typeface="Lato"/>
                <a:ea typeface="Calibri;Calibri"/>
              </a:rPr>
              <a:t>Example:</a:t>
            </a:r>
            <a:r>
              <a:rPr b="0" lang="en-PH" sz="1800" spc="-1" strike="noStrike">
                <a:solidFill>
                  <a:srgbClr val="000000"/>
                </a:solidFill>
                <a:latin typeface="Lato"/>
                <a:ea typeface="Calibri;Calibri"/>
              </a:rPr>
              <a:t> </a:t>
            </a:r>
            <a:r>
              <a:rPr b="0" lang="en-PH" sz="1800" spc="-1" strike="noStrike" u="sng">
                <a:solidFill>
                  <a:srgbClr val="000000"/>
                </a:solidFill>
                <a:uFillTx/>
                <a:latin typeface="Lato"/>
                <a:ea typeface="Calibri;Calibri"/>
              </a:rPr>
              <a:t>Sam and Hannah </a:t>
            </a:r>
            <a:r>
              <a:rPr b="0" lang="en-PH" sz="1800" spc="-1" strike="noStrike">
                <a:solidFill>
                  <a:srgbClr val="000000"/>
                </a:solidFill>
                <a:latin typeface="Lato"/>
                <a:ea typeface="Calibri;Calibri"/>
              </a:rPr>
              <a:t>are good volleyball players. </a:t>
            </a:r>
            <a:endParaRPr b="0" lang="en-PH" sz="1800" spc="-1" strike="noStrike">
              <a:latin typeface="Arial"/>
            </a:endParaRPr>
          </a:p>
          <a:p>
            <a:pPr algn="just">
              <a:lnSpc>
                <a:spcPct val="150000"/>
              </a:lnSpc>
              <a:spcBef>
                <a:spcPts val="567"/>
              </a:spcBef>
              <a:spcAft>
                <a:spcPts val="1168"/>
              </a:spcAft>
              <a:buNone/>
            </a:pPr>
            <a:r>
              <a:rPr b="0" lang="en-PH" sz="1800" spc="-1" strike="noStrike">
                <a:solidFill>
                  <a:srgbClr val="000000"/>
                </a:solidFill>
                <a:latin typeface="Lato"/>
                <a:ea typeface="Calibri;Calibri"/>
              </a:rPr>
              <a:t>The part that tells something about the subject is called </a:t>
            </a:r>
            <a:r>
              <a:rPr b="1" lang="en-PH" sz="1800" spc="-1" strike="noStrike" u="sng">
                <a:solidFill>
                  <a:srgbClr val="000000"/>
                </a:solidFill>
                <a:uFillTx/>
                <a:latin typeface="Lato"/>
                <a:ea typeface="Calibri;Calibri"/>
              </a:rPr>
              <a:t>predicate</a:t>
            </a:r>
            <a:r>
              <a:rPr b="0" lang="en-PH" sz="1800" spc="-1" strike="noStrike">
                <a:solidFill>
                  <a:srgbClr val="000000"/>
                </a:solidFill>
                <a:latin typeface="Lato"/>
                <a:ea typeface="Calibri;Calibri"/>
              </a:rPr>
              <a:t>. </a:t>
            </a:r>
            <a:endParaRPr b="0" lang="en-PH" sz="1800" spc="-1" strike="noStrike">
              <a:latin typeface="Arial"/>
            </a:endParaRPr>
          </a:p>
          <a:p>
            <a:pPr algn="just">
              <a:lnSpc>
                <a:spcPct val="150000"/>
              </a:lnSpc>
              <a:spcBef>
                <a:spcPts val="567"/>
              </a:spcBef>
              <a:spcAft>
                <a:spcPts val="1168"/>
              </a:spcAft>
              <a:buNone/>
            </a:pPr>
            <a:r>
              <a:rPr b="1" lang="en-PH" sz="1800" spc="-1" strike="noStrike">
                <a:solidFill>
                  <a:srgbClr val="000000"/>
                </a:solidFill>
                <a:latin typeface="Lato"/>
                <a:ea typeface="Calibri;Calibri"/>
              </a:rPr>
              <a:t>Example: </a:t>
            </a:r>
            <a:r>
              <a:rPr b="0" lang="en-PH" sz="1800" spc="-1" strike="noStrike">
                <a:solidFill>
                  <a:srgbClr val="000000"/>
                </a:solidFill>
                <a:latin typeface="Lato"/>
                <a:ea typeface="Calibri;Calibri"/>
              </a:rPr>
              <a:t>Sam and Hannah </a:t>
            </a:r>
            <a:r>
              <a:rPr b="0" lang="en-PH" sz="1800" spc="-1" strike="noStrike" u="sng">
                <a:solidFill>
                  <a:srgbClr val="000000"/>
                </a:solidFill>
                <a:uFillTx/>
                <a:latin typeface="Lato"/>
                <a:ea typeface="Calibri;Calibri"/>
              </a:rPr>
              <a:t>are good volleyball players. </a:t>
            </a:r>
            <a:endParaRPr b="0" lang="en-PH" sz="1800" spc="-1" strike="noStrike">
              <a:latin typeface="Arial"/>
            </a:endParaRPr>
          </a:p>
          <a:p>
            <a:pPr algn="just">
              <a:lnSpc>
                <a:spcPct val="150000"/>
              </a:lnSpc>
              <a:spcBef>
                <a:spcPts val="567"/>
              </a:spcBef>
              <a:spcAft>
                <a:spcPts val="1168"/>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There are words that go together but do not express a complete thought. These are </a:t>
            </a:r>
            <a:r>
              <a:rPr b="1" lang="en-PH" sz="1800" spc="-1" strike="noStrike">
                <a:solidFill>
                  <a:srgbClr val="000000"/>
                </a:solidFill>
                <a:latin typeface="Lato"/>
                <a:ea typeface="Calibri;Calibri"/>
              </a:rPr>
              <a:t>nonsentences </a:t>
            </a:r>
            <a:r>
              <a:rPr b="0" lang="en-PH" sz="1800" spc="-1" strike="noStrike">
                <a:solidFill>
                  <a:srgbClr val="000000"/>
                </a:solidFill>
                <a:latin typeface="Lato"/>
                <a:ea typeface="Calibri;Calibri"/>
              </a:rPr>
              <a:t>as they lack the two main parts—subject and predicate. </a:t>
            </a:r>
            <a:endParaRPr b="0" lang="en-PH" sz="1800" spc="-1" strike="noStrike">
              <a:latin typeface="Arial"/>
            </a:endParaRPr>
          </a:p>
          <a:p>
            <a:pPr algn="just">
              <a:lnSpc>
                <a:spcPct val="150000"/>
              </a:lnSpc>
              <a:spcBef>
                <a:spcPts val="567"/>
              </a:spcBef>
              <a:spcAft>
                <a:spcPts val="1168"/>
              </a:spcAft>
              <a:buNone/>
            </a:pPr>
            <a:r>
              <a:rPr b="1" lang="en-PH" sz="1800" spc="-1" strike="noStrike">
                <a:solidFill>
                  <a:srgbClr val="000000"/>
                </a:solidFill>
                <a:latin typeface="Lato"/>
                <a:ea typeface="Calibri;Calibri"/>
              </a:rPr>
              <a:t>Example:</a:t>
            </a:r>
            <a:r>
              <a:rPr b="0" lang="en-PH" sz="1800" spc="-1" strike="noStrike">
                <a:solidFill>
                  <a:srgbClr val="000000"/>
                </a:solidFill>
                <a:latin typeface="Lato"/>
                <a:ea typeface="Calibri;Calibri"/>
              </a:rPr>
              <a:t> good basketball players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1080000" y="540000"/>
            <a:ext cx="9899280" cy="5039280"/>
          </a:xfrm>
          <a:prstGeom prst="rect">
            <a:avLst/>
          </a:prstGeom>
          <a:noFill/>
          <a:ln w="0">
            <a:noFill/>
          </a:ln>
        </p:spPr>
        <p:style>
          <a:lnRef idx="0"/>
          <a:fillRef idx="0"/>
          <a:effectRef idx="0"/>
          <a:fontRef idx="minor"/>
        </p:style>
        <p:txBody>
          <a:bodyPr lIns="90000" rIns="90000" tIns="45000" bIns="45000" anchor="t">
            <a:noAutofit/>
          </a:bodyPr>
          <a:p>
            <a:pPr marL="304920" indent="-304920" algn="just">
              <a:lnSpc>
                <a:spcPct val="200000"/>
              </a:lnSpc>
              <a:spcBef>
                <a:spcPts val="567"/>
              </a:spcBef>
              <a:spcAft>
                <a:spcPts val="1168"/>
              </a:spcAft>
              <a:buNone/>
              <a:tabLst>
                <a:tab algn="l" pos="0"/>
              </a:tabLst>
            </a:pPr>
            <a:r>
              <a:rPr b="1" lang="en-PH" sz="1800" spc="-1" strike="noStrike">
                <a:solidFill>
                  <a:srgbClr val="000000"/>
                </a:solidFill>
                <a:highlight>
                  <a:srgbClr val="f6f9d4"/>
                </a:highlight>
                <a:latin typeface="Lato"/>
                <a:ea typeface="DejaVu Sans"/>
              </a:rPr>
              <a:t>Identify the subject and the predicate. </a:t>
            </a:r>
            <a:endParaRPr b="0" lang="en-PH" sz="1800" spc="-1" strike="noStrike">
              <a:latin typeface="Arial"/>
              <a:ea typeface="PingFang SC"/>
            </a:endParaRPr>
          </a:p>
          <a:p>
            <a:pPr marL="609480" indent="-304920" algn="just">
              <a:lnSpc>
                <a:spcPct val="200000"/>
              </a:lnSpc>
              <a:spcBef>
                <a:spcPts val="567"/>
              </a:spcBef>
              <a:spcAft>
                <a:spcPts val="1168"/>
              </a:spcAft>
              <a:buNone/>
              <a:tabLst>
                <a:tab algn="l" pos="0"/>
              </a:tabLst>
            </a:pPr>
            <a:r>
              <a:rPr b="0" lang="en-PH" sz="1800" spc="-1" strike="noStrike">
                <a:solidFill>
                  <a:srgbClr val="000000"/>
                </a:solidFill>
                <a:latin typeface="Lato"/>
                <a:ea typeface="Calibri;Calibri"/>
              </a:rPr>
              <a:t>1. She teaches us to dream high. </a:t>
            </a:r>
            <a:endParaRPr b="0" lang="en-PH" sz="1800" spc="-1" strike="noStrike">
              <a:latin typeface="Arial"/>
              <a:ea typeface="PingFang SC"/>
            </a:endParaRPr>
          </a:p>
          <a:p>
            <a:pPr marL="609480" indent="-304920" algn="just">
              <a:lnSpc>
                <a:spcPct val="200000"/>
              </a:lnSpc>
              <a:spcBef>
                <a:spcPts val="567"/>
              </a:spcBef>
              <a:spcAft>
                <a:spcPts val="1168"/>
              </a:spcAft>
              <a:buNone/>
              <a:tabLst>
                <a:tab algn="l" pos="0"/>
              </a:tabLst>
            </a:pPr>
            <a:r>
              <a:rPr b="0" lang="en-PH" sz="1800" spc="-1" strike="noStrike">
                <a:solidFill>
                  <a:srgbClr val="000000"/>
                </a:solidFill>
                <a:latin typeface="Lato"/>
                <a:ea typeface="Calibri;Calibri"/>
              </a:rPr>
              <a:t>2. My uncle is strong and brave. </a:t>
            </a:r>
            <a:endParaRPr b="0" lang="en-PH" sz="1800" spc="-1" strike="noStrike">
              <a:latin typeface="Arial"/>
              <a:ea typeface="PingFang SC"/>
            </a:endParaRPr>
          </a:p>
          <a:p>
            <a:pPr marL="609480" indent="-304920" algn="just">
              <a:lnSpc>
                <a:spcPct val="200000"/>
              </a:lnSpc>
              <a:spcBef>
                <a:spcPts val="567"/>
              </a:spcBef>
              <a:spcAft>
                <a:spcPts val="1168"/>
              </a:spcAft>
              <a:buNone/>
              <a:tabLst>
                <a:tab algn="l" pos="0"/>
              </a:tabLst>
            </a:pPr>
            <a:r>
              <a:rPr b="0" lang="en-PH" sz="1800" spc="-1" strike="noStrike">
                <a:solidFill>
                  <a:srgbClr val="000000"/>
                </a:solidFill>
                <a:latin typeface="Lato"/>
                <a:ea typeface="Calibri;Calibri"/>
              </a:rPr>
              <a:t>3. My classmate stops teasing me. </a:t>
            </a:r>
            <a:endParaRPr b="0" lang="en-PH" sz="1800" spc="-1" strike="noStrike">
              <a:latin typeface="Arial"/>
              <a:ea typeface="PingFang SC"/>
            </a:endParaRPr>
          </a:p>
          <a:p>
            <a:pPr marL="609480" indent="-304920" algn="just">
              <a:lnSpc>
                <a:spcPct val="200000"/>
              </a:lnSpc>
              <a:spcBef>
                <a:spcPts val="567"/>
              </a:spcBef>
              <a:spcAft>
                <a:spcPts val="1168"/>
              </a:spcAft>
              <a:buNone/>
              <a:tabLst>
                <a:tab algn="l" pos="0"/>
              </a:tabLst>
            </a:pPr>
            <a:r>
              <a:rPr b="0" lang="en-PH" sz="1800" spc="-1" strike="noStrike">
                <a:solidFill>
                  <a:srgbClr val="000000"/>
                </a:solidFill>
                <a:latin typeface="Lato"/>
                <a:ea typeface="Calibri;Calibri"/>
              </a:rPr>
              <a:t>4. We are now friends. </a:t>
            </a:r>
            <a:endParaRPr b="0" lang="en-PH" sz="1800" spc="-1" strike="noStrike">
              <a:latin typeface="Arial"/>
              <a:ea typeface="PingFang SC"/>
            </a:endParaRPr>
          </a:p>
          <a:p>
            <a:pPr marL="609480" indent="-304920" algn="just">
              <a:lnSpc>
                <a:spcPct val="200000"/>
              </a:lnSpc>
              <a:spcBef>
                <a:spcPts val="567"/>
              </a:spcBef>
              <a:spcAft>
                <a:spcPts val="1168"/>
              </a:spcAft>
              <a:buNone/>
              <a:tabLst>
                <a:tab algn="l" pos="0"/>
              </a:tabLst>
            </a:pPr>
            <a:r>
              <a:rPr b="0" lang="en-PH" sz="1800" spc="-1" strike="noStrike">
                <a:solidFill>
                  <a:srgbClr val="000000"/>
                </a:solidFill>
                <a:latin typeface="Lato"/>
                <a:ea typeface="Calibri;Calibri"/>
              </a:rPr>
              <a:t>5. The boy practices dribbling and shooting the ball every day.</a:t>
            </a:r>
            <a:endParaRPr b="0" lang="en-PH" sz="1800" spc="-1" strike="noStrike">
              <a:latin typeface="Arial"/>
              <a:ea typeface="PingFang SC"/>
            </a:endParaRPr>
          </a:p>
        </p:txBody>
      </p:sp>
      <p:pic>
        <p:nvPicPr>
          <p:cNvPr id="186" name="" descr=""/>
          <p:cNvPicPr/>
          <p:nvPr/>
        </p:nvPicPr>
        <p:blipFill>
          <a:blip r:embed="rId1"/>
          <a:stretch/>
        </p:blipFill>
        <p:spPr>
          <a:xfrm>
            <a:off x="7644600" y="2719080"/>
            <a:ext cx="1894680" cy="3400200"/>
          </a:xfrm>
          <a:prstGeom prst="rect">
            <a:avLst/>
          </a:prstGeom>
          <a:ln w="0">
            <a:noFill/>
          </a:ln>
        </p:spPr>
      </p:pic>
      <p:pic>
        <p:nvPicPr>
          <p:cNvPr id="187" name="" descr=""/>
          <p:cNvPicPr/>
          <p:nvPr/>
        </p:nvPicPr>
        <p:blipFill>
          <a:blip r:embed="rId2"/>
          <a:stretch/>
        </p:blipFill>
        <p:spPr>
          <a:xfrm flipH="1">
            <a:off x="9540720" y="2741400"/>
            <a:ext cx="2229120" cy="33778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7020000" y="1260000"/>
            <a:ext cx="5038920" cy="4775040"/>
          </a:xfrm>
          <a:prstGeom prst="rect">
            <a:avLst/>
          </a:prstGeom>
          <a:ln w="0">
            <a:noFill/>
          </a:ln>
        </p:spPr>
      </p:pic>
      <p:sp>
        <p:nvSpPr>
          <p:cNvPr id="126" name=""/>
          <p:cNvSpPr/>
          <p:nvPr/>
        </p:nvSpPr>
        <p:spPr>
          <a:xfrm>
            <a:off x="360000" y="360000"/>
            <a:ext cx="6838920" cy="557892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850"/>
              </a:spcBef>
              <a:spcAft>
                <a:spcPts val="850"/>
              </a:spcAft>
              <a:buNone/>
            </a:pPr>
            <a:r>
              <a:rPr b="1" lang="en-PH" sz="2400" spc="-1" strike="noStrike">
                <a:solidFill>
                  <a:srgbClr val="000000"/>
                </a:solidFill>
                <a:highlight>
                  <a:srgbClr val="ffd7d7"/>
                </a:highlight>
                <a:latin typeface="Lato"/>
                <a:ea typeface="AppleSystemUIFont"/>
              </a:rPr>
              <a:t>Listening Comprehension </a:t>
            </a:r>
            <a:endParaRPr b="0" lang="en-PH" sz="2400" spc="-1" strike="noStrike">
              <a:latin typeface="Arial"/>
            </a:endParaRPr>
          </a:p>
          <a:p>
            <a:pPr>
              <a:lnSpc>
                <a:spcPct val="200000"/>
              </a:lnSpc>
              <a:spcBef>
                <a:spcPts val="850"/>
              </a:spcBef>
              <a:spcAft>
                <a:spcPts val="850"/>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Now that you are in school again, expect to do plenty of listening. How good are your listening skills? </a:t>
            </a:r>
            <a:endParaRPr b="0" lang="en-PH" sz="1800" spc="-1" strike="noStrike">
              <a:latin typeface="Arial"/>
            </a:endParaRPr>
          </a:p>
          <a:p>
            <a:pPr marL="252000" indent="-252000">
              <a:lnSpc>
                <a:spcPct val="200000"/>
              </a:lnSpc>
              <a:spcBef>
                <a:spcPts val="850"/>
              </a:spcBef>
              <a:spcAft>
                <a:spcPts val="850"/>
              </a:spcAft>
              <a:buNone/>
              <a:tabLst>
                <a:tab algn="l" pos="0"/>
              </a:tabLst>
            </a:pPr>
            <a:r>
              <a:rPr b="0" lang="en-PH" sz="1800" spc="-1" strike="noStrike">
                <a:solidFill>
                  <a:srgbClr val="000000"/>
                </a:solidFill>
                <a:latin typeface="Lato"/>
                <a:ea typeface="Calibri;Calibri"/>
              </a:rPr>
              <a:t>A. With a partner, take turns in telling your most memorable story during your summer vacation. Listen carefully as your partner tells his/her story. Note the important details in your partner’s story. Once your partner is finished, tell him/her how you think and feel about what you heard.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1533600" y="1044000"/>
            <a:ext cx="7105680" cy="3457440"/>
          </a:xfrm>
          <a:prstGeom prst="rect">
            <a:avLst/>
          </a:prstGeom>
          <a:ln w="0">
            <a:noFill/>
          </a:ln>
        </p:spPr>
      </p:pic>
      <p:sp>
        <p:nvSpPr>
          <p:cNvPr id="128" name=""/>
          <p:cNvSpPr/>
          <p:nvPr/>
        </p:nvSpPr>
        <p:spPr>
          <a:xfrm>
            <a:off x="360000" y="360000"/>
            <a:ext cx="6838920" cy="557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850"/>
              </a:spcBef>
              <a:spcAft>
                <a:spcPts val="850"/>
              </a:spcAft>
              <a:buNone/>
            </a:pPr>
            <a:endParaRPr b="0" lang="en-PH" sz="1800" spc="-1" strike="noStrike">
              <a:latin typeface="Arial"/>
            </a:endParaRPr>
          </a:p>
          <a:p>
            <a:pPr marL="252000" indent="-252000">
              <a:lnSpc>
                <a:spcPct val="150000"/>
              </a:lnSpc>
              <a:spcBef>
                <a:spcPts val="850"/>
              </a:spcBef>
              <a:spcAft>
                <a:spcPts val="850"/>
              </a:spcAft>
              <a:buNone/>
              <a:tabLst>
                <a:tab algn="l" pos="0"/>
              </a:tabLst>
            </a:pPr>
            <a:r>
              <a:rPr b="0" lang="en-PH" sz="1800" spc="-1" strike="noStrike">
                <a:solidFill>
                  <a:srgbClr val="000000"/>
                </a:solidFill>
                <a:latin typeface="Lato"/>
                <a:ea typeface="Calibri;Calibri"/>
              </a:rPr>
              <a:t>	</a:t>
            </a:r>
            <a:endParaRPr b="0" lang="en-PH" sz="1800" spc="-1" strike="noStrike">
              <a:latin typeface="Arial"/>
            </a:endParaRPr>
          </a:p>
          <a:p>
            <a:pPr marL="252000" indent="-252000">
              <a:lnSpc>
                <a:spcPct val="150000"/>
              </a:lnSpc>
              <a:spcBef>
                <a:spcPts val="850"/>
              </a:spcBef>
              <a:spcAft>
                <a:spcPts val="850"/>
              </a:spcAft>
              <a:buNone/>
              <a:tabLst>
                <a:tab algn="l" pos="0"/>
              </a:tabLst>
            </a:pPr>
            <a:endParaRPr b="0" lang="en-PH" sz="1800" spc="-1" strike="noStrike">
              <a:latin typeface="Arial"/>
            </a:endParaRPr>
          </a:p>
          <a:p>
            <a:pPr marL="252000" indent="-252000">
              <a:lnSpc>
                <a:spcPct val="150000"/>
              </a:lnSpc>
              <a:spcBef>
                <a:spcPts val="850"/>
              </a:spcBef>
              <a:spcAft>
                <a:spcPts val="850"/>
              </a:spcAft>
              <a:buNone/>
              <a:tabLst>
                <a:tab algn="l" pos="0"/>
              </a:tabLst>
            </a:pPr>
            <a:endParaRPr b="0" lang="en-PH" sz="1800" spc="-1" strike="noStrike">
              <a:latin typeface="Arial"/>
            </a:endParaRPr>
          </a:p>
          <a:p>
            <a:pPr marL="252000" indent="-252000">
              <a:lnSpc>
                <a:spcPct val="150000"/>
              </a:lnSpc>
              <a:spcBef>
                <a:spcPts val="850"/>
              </a:spcBef>
              <a:spcAft>
                <a:spcPts val="850"/>
              </a:spcAft>
              <a:buNone/>
              <a:tabLst>
                <a:tab algn="l" pos="0"/>
              </a:tabLst>
            </a:pPr>
            <a:endParaRPr b="0" lang="en-PH" sz="1800" spc="-1" strike="noStrike">
              <a:latin typeface="Arial"/>
            </a:endParaRPr>
          </a:p>
          <a:p>
            <a:pPr marL="252000" indent="-252000">
              <a:lnSpc>
                <a:spcPct val="150000"/>
              </a:lnSpc>
              <a:spcBef>
                <a:spcPts val="850"/>
              </a:spcBef>
              <a:spcAft>
                <a:spcPts val="850"/>
              </a:spcAft>
              <a:buNone/>
              <a:tabLst>
                <a:tab algn="l" pos="0"/>
              </a:tabLst>
            </a:pPr>
            <a:endParaRPr b="0" lang="en-PH" sz="1800" spc="-1" strike="noStrike">
              <a:latin typeface="Arial"/>
            </a:endParaRPr>
          </a:p>
          <a:p>
            <a:pPr marL="252000" indent="-252000">
              <a:lnSpc>
                <a:spcPct val="150000"/>
              </a:lnSpc>
              <a:spcBef>
                <a:spcPts val="850"/>
              </a:spcBef>
              <a:spcAft>
                <a:spcPts val="850"/>
              </a:spcAft>
              <a:buNone/>
              <a:tabLst>
                <a:tab algn="l" pos="0"/>
              </a:tabLst>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How well did you listen to your partner? Did you look at the speaker? Did you nod your head if you understood what he/she was saying? Did you do other things when you listened to your partner? </a:t>
            </a:r>
            <a:endParaRPr b="0" lang="en-PH" sz="1800" spc="-1" strike="noStrike">
              <a:latin typeface="Arial"/>
            </a:endParaRPr>
          </a:p>
        </p:txBody>
      </p:sp>
      <p:pic>
        <p:nvPicPr>
          <p:cNvPr id="129" name="" descr=""/>
          <p:cNvPicPr/>
          <p:nvPr/>
        </p:nvPicPr>
        <p:blipFill>
          <a:blip r:embed="rId2"/>
          <a:stretch/>
        </p:blipFill>
        <p:spPr>
          <a:xfrm>
            <a:off x="8784000" y="3207240"/>
            <a:ext cx="3371400" cy="2941920"/>
          </a:xfrm>
          <a:prstGeom prst="rect">
            <a:avLst/>
          </a:prstGeom>
          <a:ln w="0">
            <a:noFill/>
          </a:ln>
        </p:spPr>
      </p:pic>
      <p:sp>
        <p:nvSpPr>
          <p:cNvPr id="130" name=""/>
          <p:cNvSpPr/>
          <p:nvPr/>
        </p:nvSpPr>
        <p:spPr>
          <a:xfrm flipH="1">
            <a:off x="359280" y="504000"/>
            <a:ext cx="2159280" cy="1043280"/>
          </a:xfrm>
          <a:prstGeom prst="wedgeEllipseCallout">
            <a:avLst>
              <a:gd name="adj1" fmla="val -34921"/>
              <a:gd name="adj2" fmla="val 91740"/>
            </a:avLst>
          </a:prstGeom>
          <a:solidFill>
            <a:srgbClr val="729fcf">
              <a:alpha val="18000"/>
            </a:srgbClr>
          </a:solidFill>
          <a:ln w="0">
            <a:solidFill>
              <a:srgbClr val="3465a4"/>
            </a:solidFill>
          </a:ln>
        </p:spPr>
        <p:style>
          <a:lnRef idx="0"/>
          <a:fillRef idx="0"/>
          <a:effectRef idx="0"/>
          <a:fontRef idx="minor"/>
        </p:style>
        <p:txBody>
          <a:bodyPr lIns="90000" rIns="90000" tIns="45000" bIns="45000" anchor="ctr">
            <a:noAutofit/>
          </a:bodyPr>
          <a:p>
            <a:pPr algn="ctr">
              <a:lnSpc>
                <a:spcPct val="115000"/>
              </a:lnSpc>
              <a:buNone/>
            </a:pPr>
            <a:r>
              <a:rPr b="0" lang="en-PH" sz="1800" spc="-1" strike="noStrike">
                <a:solidFill>
                  <a:srgbClr val="000000"/>
                </a:solidFill>
                <a:latin typeface="Lato"/>
                <a:ea typeface="Calibri;Calibri"/>
              </a:rPr>
              <a:t>We went to the beach. </a:t>
            </a:r>
            <a:endParaRPr b="0" lang="en-PH" sz="1800" spc="-1" strike="noStrike">
              <a:latin typeface="Arial"/>
            </a:endParaRPr>
          </a:p>
        </p:txBody>
      </p:sp>
      <p:sp>
        <p:nvSpPr>
          <p:cNvPr id="131" name=""/>
          <p:cNvSpPr/>
          <p:nvPr/>
        </p:nvSpPr>
        <p:spPr>
          <a:xfrm>
            <a:off x="8460000" y="540000"/>
            <a:ext cx="2159280" cy="1079280"/>
          </a:xfrm>
          <a:prstGeom prst="wedgeEllipseCallout">
            <a:avLst>
              <a:gd name="adj1" fmla="val -63893"/>
              <a:gd name="adj2" fmla="val 81888"/>
            </a:avLst>
          </a:prstGeom>
          <a:solidFill>
            <a:srgbClr val="729fcf">
              <a:alpha val="13000"/>
            </a:srgbClr>
          </a:solidFill>
          <a:ln w="0">
            <a:solidFill>
              <a:srgbClr val="3465a4"/>
            </a:solidFill>
          </a:ln>
        </p:spPr>
        <p:style>
          <a:lnRef idx="0"/>
          <a:fillRef idx="0"/>
          <a:effectRef idx="0"/>
          <a:fontRef idx="minor"/>
        </p:style>
        <p:txBody>
          <a:bodyPr lIns="90000" rIns="90000" tIns="45000" bIns="45000" anchor="t">
            <a:noAutofit/>
          </a:bodyPr>
          <a:p>
            <a:pPr algn="ctr">
              <a:lnSpc>
                <a:spcPct val="115000"/>
              </a:lnSpc>
              <a:buNone/>
            </a:pPr>
            <a:r>
              <a:rPr b="0" lang="en-PH" sz="1800" spc="-1" strike="noStrike">
                <a:solidFill>
                  <a:srgbClr val="000000"/>
                </a:solidFill>
                <a:latin typeface="Lato"/>
                <a:ea typeface="DejaVu Sans"/>
              </a:rPr>
              <a:t>Really? Tell </a:t>
            </a:r>
            <a:endParaRPr b="0" lang="en-PH" sz="1800" spc="-1" strike="noStrike">
              <a:latin typeface="Arial"/>
            </a:endParaRPr>
          </a:p>
          <a:p>
            <a:pPr algn="ctr">
              <a:lnSpc>
                <a:spcPct val="115000"/>
              </a:lnSpc>
              <a:buNone/>
            </a:pPr>
            <a:r>
              <a:rPr b="0" lang="en-PH" sz="1800" spc="-1" strike="noStrike">
                <a:solidFill>
                  <a:srgbClr val="000000"/>
                </a:solidFill>
                <a:latin typeface="Lato"/>
                <a:ea typeface="DejaVu Sans"/>
              </a:rPr>
              <a:t>me about it.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540000" y="674640"/>
            <a:ext cx="10217520" cy="944640"/>
          </a:xfrm>
          <a:prstGeom prst="rect">
            <a:avLst/>
          </a:prstGeom>
          <a:noFill/>
          <a:ln w="0">
            <a:noFill/>
          </a:ln>
        </p:spPr>
        <p:style>
          <a:lnRef idx="0"/>
          <a:fillRef idx="0"/>
          <a:effectRef idx="0"/>
          <a:fontRef idx="minor"/>
        </p:style>
        <p:txBody>
          <a:bodyPr lIns="0" rIns="0" tIns="0" bIns="0" anchor="t">
            <a:noAutofit/>
          </a:bodyPr>
          <a:p>
            <a:pPr algn="just">
              <a:lnSpc>
                <a:spcPct val="150000"/>
              </a:lnSpc>
              <a:spcAft>
                <a:spcPts val="601"/>
              </a:spcAft>
              <a:buNone/>
            </a:pPr>
            <a:r>
              <a:rPr b="1" lang="en-PH" sz="1800" spc="-1" strike="noStrike">
                <a:solidFill>
                  <a:srgbClr val="000000"/>
                </a:solidFill>
                <a:latin typeface="Lato"/>
                <a:ea typeface="Calibri;Calibri"/>
              </a:rPr>
              <a:t>Read the sentences below. Ask yourself if you did each during your conversation with your partner. </a:t>
            </a:r>
            <a:endParaRPr b="0" lang="en-PH" sz="1800" spc="-1" strike="noStrike">
              <a:latin typeface="Arial"/>
            </a:endParaRPr>
          </a:p>
        </p:txBody>
      </p:sp>
      <p:graphicFrame>
        <p:nvGraphicFramePr>
          <p:cNvPr id="133" name=""/>
          <p:cNvGraphicFramePr/>
          <p:nvPr/>
        </p:nvGraphicFramePr>
        <p:xfrm>
          <a:off x="720000" y="1260000"/>
          <a:ext cx="10799640" cy="4765320"/>
        </p:xfrm>
        <a:graphic>
          <a:graphicData uri="http://schemas.openxmlformats.org/drawingml/2006/table">
            <a:tbl>
              <a:tblPr/>
              <a:tblGrid>
                <a:gridCol w="1386000"/>
                <a:gridCol w="6974280"/>
                <a:gridCol w="1274400"/>
                <a:gridCol w="1165320"/>
              </a:tblGrid>
              <a:tr h="674640">
                <a:tc>
                  <a:tcPr anchor="t"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1800" spc="-1" strike="noStrike">
                          <a:latin typeface="Lato"/>
                        </a:rPr>
                        <a:t>Do you do the following?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cPr anchor="t"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cPr anchor="t"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r>
              <a:tr h="694800">
                <a:tc>
                  <a:txBody>
                    <a:bodyPr lIns="90000" rIns="90000" anchor="ctr">
                      <a:noAutofit/>
                    </a:bodyPr>
                    <a:p>
                      <a:pPr algn="ctr">
                        <a:lnSpc>
                          <a:spcPct val="100000"/>
                        </a:lnSpc>
                        <a:buNone/>
                      </a:pPr>
                      <a:r>
                        <a:rPr b="1" lang="en-PH" sz="1800" spc="-1" strike="noStrike">
                          <a:latin typeface="Lato"/>
                        </a:rPr>
                        <a:t>L</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just">
                        <a:lnSpc>
                          <a:spcPct val="100000"/>
                        </a:lnSpc>
                        <a:buNone/>
                      </a:pPr>
                      <a:r>
                        <a:rPr b="0" lang="en-PH" sz="1800" spc="-1" strike="noStrike">
                          <a:solidFill>
                            <a:srgbClr val="000000"/>
                          </a:solidFill>
                          <a:latin typeface="Lato"/>
                          <a:ea typeface="Calibri;Calibri"/>
                        </a:rPr>
                        <a:t>Look at the speaker: I look at my teacher or any speaker and avoid doing many movements.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r h="694800">
                <a:tc>
                  <a:txBody>
                    <a:bodyPr lIns="90000" rIns="90000" anchor="ctr">
                      <a:noAutofit/>
                    </a:bodyPr>
                    <a:p>
                      <a:pPr algn="ctr">
                        <a:lnSpc>
                          <a:spcPct val="100000"/>
                        </a:lnSpc>
                        <a:buNone/>
                      </a:pPr>
                      <a:r>
                        <a:rPr b="1" lang="en-PH" sz="1800" spc="-1" strike="noStrike">
                          <a:latin typeface="Lato"/>
                        </a:rPr>
                        <a:t>I</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just">
                        <a:lnSpc>
                          <a:spcPct val="100000"/>
                        </a:lnSpc>
                        <a:buNone/>
                      </a:pPr>
                      <a:r>
                        <a:rPr b="0" lang="en-PH" sz="1800" spc="-1" strike="noStrike">
                          <a:solidFill>
                            <a:srgbClr val="000000"/>
                          </a:solidFill>
                          <a:latin typeface="Lato"/>
                          <a:ea typeface="Calibri;Calibri"/>
                        </a:rPr>
                        <a:t>Inquire: I ask questions if I don’t understand what the speaker is saying.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r h="674640">
                <a:tc>
                  <a:txBody>
                    <a:bodyPr lIns="90000" rIns="90000" anchor="ctr">
                      <a:noAutofit/>
                    </a:bodyPr>
                    <a:p>
                      <a:pPr algn="ctr">
                        <a:lnSpc>
                          <a:spcPct val="100000"/>
                        </a:lnSpc>
                        <a:buNone/>
                      </a:pPr>
                      <a:r>
                        <a:rPr b="1" lang="en-PH" sz="1800" spc="-1" strike="noStrike">
                          <a:latin typeface="Lato"/>
                        </a:rPr>
                        <a:t>S</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just">
                        <a:lnSpc>
                          <a:spcPct val="100000"/>
                        </a:lnSpc>
                        <a:buNone/>
                      </a:pPr>
                      <a:r>
                        <a:rPr b="0" lang="en-PH" sz="1800" spc="-1" strike="noStrike">
                          <a:latin typeface="Lato"/>
                        </a:rPr>
                        <a:t>Stay focused: I listen with my ears as well as my brain.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r h="674640">
                <a:tc>
                  <a:txBody>
                    <a:bodyPr lIns="90000" rIns="90000" anchor="ctr">
                      <a:noAutofit/>
                    </a:bodyPr>
                    <a:p>
                      <a:pPr algn="ctr">
                        <a:lnSpc>
                          <a:spcPct val="100000"/>
                        </a:lnSpc>
                        <a:buNone/>
                      </a:pPr>
                      <a:r>
                        <a:rPr b="1" lang="en-PH" sz="1800" spc="-1" strike="noStrike">
                          <a:latin typeface="Lato"/>
                        </a:rPr>
                        <a:t>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just">
                        <a:lnSpc>
                          <a:spcPct val="100000"/>
                        </a:lnSpc>
                        <a:buNone/>
                      </a:pPr>
                      <a:r>
                        <a:rPr b="0" lang="en-PH" sz="1800" spc="-1" strike="noStrike">
                          <a:latin typeface="Lato"/>
                        </a:rPr>
                        <a:t>Think: I think about what the teacher is saying.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r h="674640">
                <a:tc>
                  <a:txBody>
                    <a:bodyPr lIns="90000" rIns="90000" anchor="ctr">
                      <a:noAutofit/>
                    </a:bodyPr>
                    <a:p>
                      <a:pPr algn="ctr">
                        <a:lnSpc>
                          <a:spcPct val="100000"/>
                        </a:lnSpc>
                        <a:buNone/>
                      </a:pPr>
                      <a:r>
                        <a:rPr b="1" lang="en-PH" sz="1800" spc="-1" strike="noStrike">
                          <a:latin typeface="Lato"/>
                        </a:rPr>
                        <a:t>E</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just">
                        <a:lnSpc>
                          <a:spcPct val="100000"/>
                        </a:lnSpc>
                        <a:buNone/>
                      </a:pPr>
                      <a:r>
                        <a:rPr b="0" lang="en-PH" sz="1800" spc="-1" strike="noStrike">
                          <a:latin typeface="Lato"/>
                        </a:rPr>
                        <a:t>Ears open: I listen to directions.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r h="677520">
                <a:tc>
                  <a:txBody>
                    <a:bodyPr lIns="90000" rIns="90000" anchor="ctr">
                      <a:noAutofit/>
                    </a:bodyPr>
                    <a:p>
                      <a:pPr algn="ctr">
                        <a:lnSpc>
                          <a:spcPct val="100000"/>
                        </a:lnSpc>
                        <a:buNone/>
                      </a:pPr>
                      <a:r>
                        <a:rPr b="1" lang="en-PH" sz="1800" spc="-1" strike="noStrike">
                          <a:latin typeface="Lato"/>
                        </a:rPr>
                        <a:t>N</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just">
                        <a:lnSpc>
                          <a:spcPct val="100000"/>
                        </a:lnSpc>
                        <a:buNone/>
                      </a:pPr>
                      <a:r>
                        <a:rPr b="0" lang="en-PH" sz="1800" spc="-1" strike="noStrike">
                          <a:latin typeface="Lato"/>
                        </a:rPr>
                        <a:t>Nod: I nod my head if I understand what the speaker is saying. </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c>
                  <a:tcPr anchor="t"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pic>
        <p:nvPicPr>
          <p:cNvPr id="134" name="" descr=""/>
          <p:cNvPicPr/>
          <p:nvPr/>
        </p:nvPicPr>
        <p:blipFill>
          <a:blip r:embed="rId1"/>
          <a:stretch/>
        </p:blipFill>
        <p:spPr>
          <a:xfrm>
            <a:off x="1080000" y="1296000"/>
            <a:ext cx="859680" cy="575280"/>
          </a:xfrm>
          <a:prstGeom prst="rect">
            <a:avLst/>
          </a:prstGeom>
          <a:ln w="0">
            <a:noFill/>
          </a:ln>
        </p:spPr>
      </p:pic>
      <p:pic>
        <p:nvPicPr>
          <p:cNvPr id="135" name="" descr=""/>
          <p:cNvPicPr/>
          <p:nvPr/>
        </p:nvPicPr>
        <p:blipFill>
          <a:blip r:embed="rId2"/>
          <a:stretch/>
        </p:blipFill>
        <p:spPr>
          <a:xfrm>
            <a:off x="9378360" y="1354320"/>
            <a:ext cx="700920" cy="516960"/>
          </a:xfrm>
          <a:prstGeom prst="rect">
            <a:avLst/>
          </a:prstGeom>
          <a:ln w="0">
            <a:noFill/>
          </a:ln>
        </p:spPr>
      </p:pic>
      <p:sp>
        <p:nvSpPr>
          <p:cNvPr id="136" name=""/>
          <p:cNvSpPr/>
          <p:nvPr/>
        </p:nvSpPr>
        <p:spPr>
          <a:xfrm>
            <a:off x="10620000" y="1332000"/>
            <a:ext cx="706680" cy="539280"/>
          </a:xfrm>
          <a:custGeom>
            <a:avLst/>
            <a:gdLst/>
            <a:ahLst/>
            <a:rect l="l" t="t" r="r" b="b"/>
            <a:pathLst>
              <a:path w="1966" h="1501">
                <a:moveTo>
                  <a:pt x="0" y="1500"/>
                </a:moveTo>
                <a:lnTo>
                  <a:pt x="0" y="0"/>
                </a:lnTo>
                <a:lnTo>
                  <a:pt x="1965" y="0"/>
                </a:lnTo>
                <a:lnTo>
                  <a:pt x="1965" y="1500"/>
                </a:lnTo>
                <a:lnTo>
                  <a:pt x="0" y="1500"/>
                </a:lnTo>
                <a:close/>
              </a:path>
            </a:pathLst>
          </a:custGeom>
          <a:blipFill rotWithShape="0">
            <a:blip r:embed="rId3"/>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40000" y="383400"/>
            <a:ext cx="10427400" cy="1994040"/>
          </a:xfrm>
          <a:prstGeom prst="rect">
            <a:avLst/>
          </a:prstGeom>
          <a:noFill/>
          <a:ln w="0">
            <a:noFill/>
          </a:ln>
        </p:spPr>
        <p:style>
          <a:lnRef idx="0"/>
          <a:fillRef idx="0"/>
          <a:effectRef idx="0"/>
          <a:fontRef idx="minor"/>
        </p:style>
        <p:txBody>
          <a:bodyPr lIns="90000" rIns="90000" tIns="45000" bIns="45000" anchor="t">
            <a:noAutofit/>
          </a:bodyPr>
          <a:p>
            <a:pPr>
              <a:lnSpc>
                <a:spcPct val="150000"/>
              </a:lnSpc>
              <a:spcAft>
                <a:spcPts val="601"/>
              </a:spcAft>
              <a:buNone/>
            </a:pPr>
            <a:r>
              <a:rPr b="1" lang="en-PH" sz="1800" spc="-1" strike="noStrike">
                <a:solidFill>
                  <a:srgbClr val="000000"/>
                </a:solidFill>
                <a:highlight>
                  <a:srgbClr val="ffd8ce"/>
                </a:highlight>
                <a:latin typeface="Lato"/>
                <a:ea typeface="DejaVu Sans"/>
              </a:rPr>
              <a:t>Phonics and Word Recognition </a:t>
            </a:r>
            <a:endParaRPr b="0" lang="en-PH" sz="1800" spc="-1" strike="noStrike">
              <a:latin typeface="Arial"/>
            </a:endParaRPr>
          </a:p>
          <a:p>
            <a:pPr>
              <a:lnSpc>
                <a:spcPct val="15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Do you still have a hard time reading and spelling words with short </a:t>
            </a:r>
            <a:r>
              <a:rPr b="1" lang="en-PH" sz="2200" spc="-1" strike="noStrike">
                <a:solidFill>
                  <a:srgbClr val="000000"/>
                </a:solidFill>
                <a:latin typeface="Lato"/>
                <a:ea typeface="Calibri;Calibri"/>
              </a:rPr>
              <a:t>e</a:t>
            </a:r>
            <a:r>
              <a:rPr b="0" lang="en-PH" sz="1800" spc="-1" strike="noStrike">
                <a:solidFill>
                  <a:srgbClr val="000000"/>
                </a:solidFill>
                <a:latin typeface="Lato"/>
                <a:ea typeface="Calibri;Calibri"/>
              </a:rPr>
              <a:t>, short </a:t>
            </a:r>
            <a:r>
              <a:rPr b="1" lang="en-PH" sz="2200" spc="-1" strike="noStrike">
                <a:solidFill>
                  <a:srgbClr val="000000"/>
                </a:solidFill>
                <a:latin typeface="Lato"/>
                <a:ea typeface="Calibri;Calibri"/>
              </a:rPr>
              <a:t>i</a:t>
            </a:r>
            <a:r>
              <a:rPr b="0" lang="en-PH" sz="1800" spc="-1" strike="noStrike">
                <a:solidFill>
                  <a:srgbClr val="000000"/>
                </a:solidFill>
                <a:latin typeface="Lato"/>
                <a:ea typeface="Calibri;Calibri"/>
              </a:rPr>
              <a:t>, and short </a:t>
            </a:r>
            <a:r>
              <a:rPr b="1" lang="en-PH" sz="2200" spc="-1" strike="noStrike">
                <a:solidFill>
                  <a:srgbClr val="000000"/>
                </a:solidFill>
                <a:latin typeface="Lato"/>
                <a:ea typeface="Calibri;Calibri"/>
              </a:rPr>
              <a:t>a</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sounds? Do you find it confusing whenever you spell bat, bet, bit, wand, when, and win? Practice reading words that have the short </a:t>
            </a:r>
            <a:r>
              <a:rPr b="1" lang="en-PH" sz="2200" spc="-1" strike="noStrike">
                <a:solidFill>
                  <a:srgbClr val="000000"/>
                </a:solidFill>
                <a:latin typeface="Lato"/>
                <a:ea typeface="Calibri;Calibri"/>
              </a:rPr>
              <a:t>e</a:t>
            </a:r>
            <a:r>
              <a:rPr b="0" lang="en-PH" sz="2200" spc="-1" strike="noStrike">
                <a:solidFill>
                  <a:srgbClr val="000000"/>
                </a:solidFill>
                <a:latin typeface="Lato"/>
                <a:ea typeface="Calibri;Calibri"/>
              </a:rPr>
              <a:t>, </a:t>
            </a:r>
            <a:r>
              <a:rPr b="1" lang="en-PH" sz="2200" spc="-1" strike="noStrike">
                <a:solidFill>
                  <a:srgbClr val="000000"/>
                </a:solidFill>
                <a:latin typeface="Lato"/>
                <a:ea typeface="Calibri;Calibri"/>
              </a:rPr>
              <a:t>a</a:t>
            </a:r>
            <a:r>
              <a:rPr b="0" lang="en-PH" sz="1800" spc="-1" strike="noStrike">
                <a:solidFill>
                  <a:srgbClr val="000000"/>
                </a:solidFill>
                <a:latin typeface="Lato"/>
                <a:ea typeface="Calibri;Calibri"/>
              </a:rPr>
              <a:t>, and </a:t>
            </a:r>
            <a:r>
              <a:rPr b="1" lang="en-PH" sz="2200" spc="-1" strike="noStrike">
                <a:solidFill>
                  <a:srgbClr val="000000"/>
                </a:solidFill>
                <a:latin typeface="Lato"/>
                <a:ea typeface="Calibri;Calibri"/>
              </a:rPr>
              <a:t>i</a:t>
            </a:r>
            <a:r>
              <a:rPr b="1"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sounds.</a:t>
            </a:r>
            <a:endParaRPr b="0" lang="en-PH" sz="1800" spc="-1" strike="noStrike">
              <a:latin typeface="Arial"/>
            </a:endParaRPr>
          </a:p>
        </p:txBody>
      </p:sp>
      <p:graphicFrame>
        <p:nvGraphicFramePr>
          <p:cNvPr id="138" name=""/>
          <p:cNvGraphicFramePr/>
          <p:nvPr/>
        </p:nvGraphicFramePr>
        <p:xfrm>
          <a:off x="1147680" y="2418480"/>
          <a:ext cx="9651960" cy="3599280"/>
        </p:xfrm>
        <a:graphic>
          <a:graphicData uri="http://schemas.openxmlformats.org/drawingml/2006/table">
            <a:tbl>
              <a:tblPr/>
              <a:tblGrid>
                <a:gridCol w="3216960"/>
                <a:gridCol w="3216960"/>
                <a:gridCol w="3218400"/>
              </a:tblGrid>
              <a:tr h="719640">
                <a:tc>
                  <a:txBody>
                    <a:bodyPr lIns="90000" rIns="90000" anchor="ctr">
                      <a:noAutofit/>
                    </a:bodyPr>
                    <a:p>
                      <a:pPr algn="ctr">
                        <a:lnSpc>
                          <a:spcPct val="100000"/>
                        </a:lnSpc>
                        <a:buNone/>
                      </a:pPr>
                      <a:r>
                        <a:rPr b="1" lang="en-PH" sz="1800" spc="-1" strike="noStrike">
                          <a:latin typeface="Lato"/>
                        </a:rPr>
                        <a:t>e</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1800" spc="-1" strike="noStrike">
                          <a:latin typeface="Lato"/>
                        </a:rPr>
                        <a:t>a</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c>
                  <a:txBody>
                    <a:bodyPr lIns="90000" rIns="90000" anchor="ctr">
                      <a:noAutofit/>
                    </a:bodyPr>
                    <a:p>
                      <a:pPr algn="ctr">
                        <a:lnSpc>
                          <a:spcPct val="100000"/>
                        </a:lnSpc>
                        <a:buNone/>
                      </a:pPr>
                      <a:r>
                        <a:rPr b="1" lang="en-PH" sz="1800" spc="-1" strike="noStrike">
                          <a:latin typeface="Lato"/>
                        </a:rPr>
                        <a:t>i</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solidFill>
                      <a:srgbClr val="b4c7dc"/>
                    </a:solidFill>
                  </a:tcPr>
                </a:tc>
              </a:tr>
              <a:tr h="719640">
                <a:tc>
                  <a:txBody>
                    <a:bodyPr lIns="90000" rIns="90000" anchor="ctr">
                      <a:noAutofit/>
                    </a:bodyPr>
                    <a:p>
                      <a:pPr algn="ctr">
                        <a:lnSpc>
                          <a:spcPct val="100000"/>
                        </a:lnSpc>
                        <a:buNone/>
                      </a:pPr>
                      <a:r>
                        <a:rPr b="0" lang="en-PH" sz="1800" spc="-1" strike="noStrike">
                          <a:latin typeface="Lato"/>
                        </a:rPr>
                        <a:t>bet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latin typeface="Lato"/>
                        </a:rPr>
                        <a:t>bat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latin typeface="Lato"/>
                        </a:rPr>
                        <a:t>bit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r h="719640">
                <a:tc>
                  <a:txBody>
                    <a:bodyPr lIns="90000" rIns="90000" anchor="ctr">
                      <a:noAutofit/>
                    </a:bodyPr>
                    <a:p>
                      <a:pPr algn="ctr">
                        <a:lnSpc>
                          <a:spcPct val="100000"/>
                        </a:lnSpc>
                        <a:buNone/>
                      </a:pPr>
                      <a:r>
                        <a:rPr b="0" lang="en-PH" sz="1800" spc="-1" strike="noStrike">
                          <a:latin typeface="Lato"/>
                        </a:rPr>
                        <a:t>let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latin typeface="Lato"/>
                        </a:rPr>
                        <a:t>lat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latin typeface="Lato"/>
                        </a:rPr>
                        <a:t>lit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r h="719640">
                <a:tc>
                  <a:txBody>
                    <a:bodyPr lIns="90000" rIns="90000" anchor="ctr">
                      <a:noAutofit/>
                    </a:bodyPr>
                    <a:p>
                      <a:pPr algn="ctr">
                        <a:lnSpc>
                          <a:spcPct val="100000"/>
                        </a:lnSpc>
                        <a:buNone/>
                      </a:pPr>
                      <a:r>
                        <a:rPr b="0" lang="en-PH" sz="1800" spc="-1" strike="noStrike">
                          <a:latin typeface="Lato"/>
                        </a:rPr>
                        <a:t>pet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latin typeface="Lato"/>
                        </a:rPr>
                        <a:t>pat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latin typeface="Lato"/>
                        </a:rPr>
                        <a:t>pit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r h="721080">
                <a:tc>
                  <a:txBody>
                    <a:bodyPr lIns="90000" rIns="90000" anchor="ctr">
                      <a:noAutofit/>
                    </a:bodyPr>
                    <a:p>
                      <a:pPr algn="ctr">
                        <a:lnSpc>
                          <a:spcPct val="100000"/>
                        </a:lnSpc>
                        <a:buNone/>
                      </a:pPr>
                      <a:r>
                        <a:rPr b="0" lang="en-PH" sz="1800" spc="-1" strike="noStrike">
                          <a:latin typeface="Lato"/>
                        </a:rPr>
                        <a:t>set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latin typeface="Lato"/>
                        </a:rPr>
                        <a:t>sat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c>
                  <a:txBody>
                    <a:bodyPr lIns="90000" rIns="90000" anchor="ctr">
                      <a:noAutofit/>
                    </a:bodyPr>
                    <a:p>
                      <a:pPr algn="ctr">
                        <a:lnSpc>
                          <a:spcPct val="100000"/>
                        </a:lnSpc>
                        <a:buNone/>
                      </a:pPr>
                      <a:r>
                        <a:rPr b="0" lang="en-PH" sz="1800" spc="-1" strike="noStrike">
                          <a:latin typeface="Lato"/>
                        </a:rPr>
                        <a:t>sit</a:t>
                      </a:r>
                      <a:endParaRPr b="0" lang="en-PH" sz="1800" spc="-1" strike="noStrike">
                        <a:latin typeface="Arial"/>
                      </a:endParaRPr>
                    </a:p>
                  </a:txBody>
                  <a:tcPr anchor="ctr" marL="90000" marR="90000">
                    <a:lnL w="720">
                      <a:solidFill>
                        <a:srgbClr val="2a6099"/>
                      </a:solidFill>
                    </a:lnL>
                    <a:lnR w="720">
                      <a:solidFill>
                        <a:srgbClr val="2a6099"/>
                      </a:solidFill>
                    </a:lnR>
                    <a:lnT w="720">
                      <a:solidFill>
                        <a:srgbClr val="2a6099"/>
                      </a:solidFill>
                    </a:lnT>
                    <a:lnB w="720">
                      <a:solidFill>
                        <a:srgbClr val="2a6099"/>
                      </a:solidFill>
                    </a:lnB>
                    <a:no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9" name=""/>
          <p:cNvGraphicFramePr/>
          <p:nvPr/>
        </p:nvGraphicFramePr>
        <p:xfrm>
          <a:off x="972000" y="1620000"/>
          <a:ext cx="9899640" cy="4319640"/>
        </p:xfrm>
        <a:graphic>
          <a:graphicData uri="http://schemas.openxmlformats.org/drawingml/2006/table">
            <a:tbl>
              <a:tblPr/>
              <a:tblGrid>
                <a:gridCol w="3299040"/>
                <a:gridCol w="3299040"/>
                <a:gridCol w="3301920"/>
              </a:tblGrid>
              <a:tr h="143856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143856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144288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40" name="" descr=""/>
          <p:cNvPicPr/>
          <p:nvPr/>
        </p:nvPicPr>
        <p:blipFill>
          <a:blip r:embed="rId1"/>
          <a:stretch/>
        </p:blipFill>
        <p:spPr>
          <a:xfrm>
            <a:off x="1404000" y="1800000"/>
            <a:ext cx="2491560" cy="1079280"/>
          </a:xfrm>
          <a:prstGeom prst="rect">
            <a:avLst/>
          </a:prstGeom>
          <a:ln w="0">
            <a:noFill/>
          </a:ln>
        </p:spPr>
      </p:pic>
      <p:pic>
        <p:nvPicPr>
          <p:cNvPr id="141" name="" descr=""/>
          <p:cNvPicPr/>
          <p:nvPr/>
        </p:nvPicPr>
        <p:blipFill>
          <a:blip r:embed="rId2"/>
          <a:stretch/>
        </p:blipFill>
        <p:spPr>
          <a:xfrm rot="21527400">
            <a:off x="5168520" y="1677240"/>
            <a:ext cx="1296000" cy="1324800"/>
          </a:xfrm>
          <a:prstGeom prst="rect">
            <a:avLst/>
          </a:prstGeom>
          <a:ln w="0">
            <a:noFill/>
          </a:ln>
        </p:spPr>
      </p:pic>
      <p:pic>
        <p:nvPicPr>
          <p:cNvPr id="142" name="" descr=""/>
          <p:cNvPicPr/>
          <p:nvPr/>
        </p:nvPicPr>
        <p:blipFill>
          <a:blip r:embed="rId3"/>
          <a:stretch/>
        </p:blipFill>
        <p:spPr>
          <a:xfrm>
            <a:off x="8280000" y="1708560"/>
            <a:ext cx="1957320" cy="1170720"/>
          </a:xfrm>
          <a:prstGeom prst="rect">
            <a:avLst/>
          </a:prstGeom>
          <a:ln w="0">
            <a:noFill/>
          </a:ln>
        </p:spPr>
      </p:pic>
      <p:pic>
        <p:nvPicPr>
          <p:cNvPr id="143" name="" descr=""/>
          <p:cNvPicPr/>
          <p:nvPr/>
        </p:nvPicPr>
        <p:blipFill>
          <a:blip r:embed="rId4"/>
          <a:stretch/>
        </p:blipFill>
        <p:spPr>
          <a:xfrm>
            <a:off x="1800000" y="3143520"/>
            <a:ext cx="1619280" cy="1319760"/>
          </a:xfrm>
          <a:prstGeom prst="rect">
            <a:avLst/>
          </a:prstGeom>
          <a:ln w="0">
            <a:noFill/>
          </a:ln>
        </p:spPr>
      </p:pic>
      <p:pic>
        <p:nvPicPr>
          <p:cNvPr id="144" name="" descr=""/>
          <p:cNvPicPr/>
          <p:nvPr/>
        </p:nvPicPr>
        <p:blipFill>
          <a:blip r:embed="rId5"/>
          <a:stretch/>
        </p:blipFill>
        <p:spPr>
          <a:xfrm>
            <a:off x="4680000" y="3133800"/>
            <a:ext cx="2519280" cy="1257480"/>
          </a:xfrm>
          <a:prstGeom prst="rect">
            <a:avLst/>
          </a:prstGeom>
          <a:ln w="0">
            <a:noFill/>
          </a:ln>
        </p:spPr>
      </p:pic>
      <p:pic>
        <p:nvPicPr>
          <p:cNvPr id="145" name="" descr=""/>
          <p:cNvPicPr/>
          <p:nvPr/>
        </p:nvPicPr>
        <p:blipFill>
          <a:blip r:embed="rId6"/>
          <a:stretch/>
        </p:blipFill>
        <p:spPr>
          <a:xfrm rot="33600">
            <a:off x="8486640" y="3120480"/>
            <a:ext cx="1405440" cy="1252440"/>
          </a:xfrm>
          <a:prstGeom prst="rect">
            <a:avLst/>
          </a:prstGeom>
          <a:ln w="0">
            <a:noFill/>
          </a:ln>
        </p:spPr>
      </p:pic>
      <p:pic>
        <p:nvPicPr>
          <p:cNvPr id="146" name="" descr=""/>
          <p:cNvPicPr/>
          <p:nvPr/>
        </p:nvPicPr>
        <p:blipFill>
          <a:blip r:embed="rId7"/>
          <a:stretch/>
        </p:blipFill>
        <p:spPr>
          <a:xfrm>
            <a:off x="1800000" y="4590000"/>
            <a:ext cx="1619280" cy="1205280"/>
          </a:xfrm>
          <a:prstGeom prst="rect">
            <a:avLst/>
          </a:prstGeom>
          <a:ln w="0">
            <a:noFill/>
          </a:ln>
        </p:spPr>
      </p:pic>
      <p:pic>
        <p:nvPicPr>
          <p:cNvPr id="147" name="" descr=""/>
          <p:cNvPicPr/>
          <p:nvPr/>
        </p:nvPicPr>
        <p:blipFill>
          <a:blip r:embed="rId8"/>
          <a:stretch/>
        </p:blipFill>
        <p:spPr>
          <a:xfrm>
            <a:off x="4752000" y="4536000"/>
            <a:ext cx="2519280" cy="1223280"/>
          </a:xfrm>
          <a:prstGeom prst="rect">
            <a:avLst/>
          </a:prstGeom>
          <a:ln w="0">
            <a:noFill/>
          </a:ln>
        </p:spPr>
      </p:pic>
      <p:pic>
        <p:nvPicPr>
          <p:cNvPr id="148" name="" descr=""/>
          <p:cNvPicPr/>
          <p:nvPr/>
        </p:nvPicPr>
        <p:blipFill>
          <a:blip r:embed="rId9"/>
          <a:stretch/>
        </p:blipFill>
        <p:spPr>
          <a:xfrm>
            <a:off x="8100000" y="4596120"/>
            <a:ext cx="2172960" cy="1163160"/>
          </a:xfrm>
          <a:prstGeom prst="rect">
            <a:avLst/>
          </a:prstGeom>
          <a:ln w="0">
            <a:noFill/>
          </a:ln>
        </p:spPr>
      </p:pic>
      <p:sp>
        <p:nvSpPr>
          <p:cNvPr id="149" name=""/>
          <p:cNvSpPr txBox="1"/>
          <p:nvPr/>
        </p:nvSpPr>
        <p:spPr>
          <a:xfrm>
            <a:off x="720000" y="360000"/>
            <a:ext cx="9720000" cy="1187640"/>
          </a:xfrm>
          <a:prstGeom prst="rect">
            <a:avLst/>
          </a:prstGeom>
          <a:noFill/>
          <a:ln w="0">
            <a:noFill/>
          </a:ln>
        </p:spPr>
        <p:txBody>
          <a:bodyPr lIns="90000" rIns="90000" tIns="45000" bIns="45000" anchor="t">
            <a:noAutofit/>
          </a:bodyPr>
          <a:p>
            <a:pPr marL="291960">
              <a:lnSpc>
                <a:spcPct val="200000"/>
              </a:lnSpc>
              <a:buNone/>
            </a:pPr>
            <a:r>
              <a:rPr b="1" lang="en-PH" sz="1800" spc="-1" strike="noStrike">
                <a:latin typeface="Lato"/>
                <a:ea typeface="AppleSystemUIFont"/>
              </a:rPr>
              <a:t>With a partner, take turns in saying the name of each drawing. Your partner will write the spelling of the word that you will say. Check each other’s work.</a:t>
            </a:r>
            <a:endParaRPr b="1"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 descr=""/>
          <p:cNvPicPr/>
          <p:nvPr/>
        </p:nvPicPr>
        <p:blipFill>
          <a:blip r:embed="rId1"/>
          <a:stretch/>
        </p:blipFill>
        <p:spPr>
          <a:xfrm>
            <a:off x="8460000" y="2772000"/>
            <a:ext cx="3551760" cy="3371760"/>
          </a:xfrm>
          <a:prstGeom prst="rect">
            <a:avLst/>
          </a:prstGeom>
          <a:ln w="0">
            <a:noFill/>
          </a:ln>
        </p:spPr>
      </p:pic>
      <p:sp>
        <p:nvSpPr>
          <p:cNvPr id="151" name=""/>
          <p:cNvSpPr/>
          <p:nvPr/>
        </p:nvSpPr>
        <p:spPr>
          <a:xfrm>
            <a:off x="900000" y="900000"/>
            <a:ext cx="9719280" cy="2879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850"/>
              </a:spcBef>
              <a:spcAft>
                <a:spcPts val="1451"/>
              </a:spcAft>
              <a:buNone/>
            </a:pPr>
            <a:r>
              <a:rPr b="1" lang="en-PH" sz="2200" spc="-1" strike="noStrike">
                <a:solidFill>
                  <a:srgbClr val="000000"/>
                </a:solidFill>
                <a:highlight>
                  <a:srgbClr val="ffd8ce"/>
                </a:highlight>
                <a:latin typeface="Lato"/>
                <a:ea typeface="DejaVu Sans"/>
              </a:rPr>
              <a:t>Reading Comprehension </a:t>
            </a:r>
            <a:endParaRPr b="0" lang="en-PH" sz="2200" spc="-1" strike="noStrike">
              <a:latin typeface="Arial"/>
            </a:endParaRPr>
          </a:p>
          <a:p>
            <a:pPr algn="just">
              <a:lnSpc>
                <a:spcPct val="200000"/>
              </a:lnSpc>
              <a:spcBef>
                <a:spcPts val="850"/>
              </a:spcBef>
              <a:spcAft>
                <a:spcPts val="145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Stories have characters. </a:t>
            </a:r>
            <a:r>
              <a:rPr b="1" lang="en-PH" sz="1800" spc="-1" strike="noStrike">
                <a:solidFill>
                  <a:srgbClr val="000000"/>
                </a:solidFill>
                <a:highlight>
                  <a:srgbClr val="ffd8ce"/>
                </a:highlight>
                <a:latin typeface="Lato"/>
                <a:ea typeface="Calibri;Calibri"/>
              </a:rPr>
              <a:t>Characters</a:t>
            </a:r>
            <a:r>
              <a:rPr b="0" lang="en-PH" sz="1800" spc="-1" strike="noStrike">
                <a:solidFill>
                  <a:srgbClr val="000000"/>
                </a:solidFill>
                <a:latin typeface="Lato"/>
                <a:ea typeface="Calibri;Calibri"/>
              </a:rPr>
              <a:t> are people, animals, or animated objects in a story. The characters can be young boys and girls like you, or men and women just like your parents and teachers. The most important characters are called </a:t>
            </a:r>
            <a:r>
              <a:rPr b="1" lang="en-PH" sz="1800" spc="-1" strike="noStrike">
                <a:solidFill>
                  <a:srgbClr val="000000"/>
                </a:solidFill>
                <a:highlight>
                  <a:srgbClr val="ffd8ce"/>
                </a:highlight>
                <a:latin typeface="Lato"/>
                <a:ea typeface="Calibri;Calibri"/>
              </a:rPr>
              <a:t>main characters</a:t>
            </a:r>
            <a:r>
              <a:rPr b="0" lang="en-PH" sz="1800" spc="-1" strike="noStrike">
                <a:solidFill>
                  <a:srgbClr val="000000"/>
                </a:solidFill>
                <a:highlight>
                  <a:srgbClr val="ffd8ce"/>
                </a:highlight>
                <a:latin typeface="Lato"/>
                <a:ea typeface="Calibri;Calibri"/>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 descr=""/>
          <p:cNvPicPr/>
          <p:nvPr/>
        </p:nvPicPr>
        <p:blipFill>
          <a:blip r:embed="rId1"/>
          <a:stretch/>
        </p:blipFill>
        <p:spPr>
          <a:xfrm>
            <a:off x="8100000" y="2700000"/>
            <a:ext cx="4091400" cy="3438000"/>
          </a:xfrm>
          <a:prstGeom prst="rect">
            <a:avLst/>
          </a:prstGeom>
          <a:ln w="0">
            <a:noFill/>
          </a:ln>
        </p:spPr>
      </p:pic>
      <p:sp>
        <p:nvSpPr>
          <p:cNvPr id="153" name=""/>
          <p:cNvSpPr/>
          <p:nvPr/>
        </p:nvSpPr>
        <p:spPr>
          <a:xfrm>
            <a:off x="436320" y="540000"/>
            <a:ext cx="10722960" cy="344232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endParaRPr b="0" lang="en-PH" sz="1800" spc="-1" strike="noStrike">
              <a:latin typeface="Arial"/>
            </a:endParaRPr>
          </a:p>
          <a:p>
            <a:pPr algn="just">
              <a:lnSpc>
                <a:spcPct val="200000"/>
              </a:lnSpc>
              <a:buNone/>
            </a:pPr>
            <a:r>
              <a:rPr b="1" lang="en-PH" sz="2200" spc="-1" strike="noStrike">
                <a:solidFill>
                  <a:srgbClr val="000000"/>
                </a:solidFill>
                <a:highlight>
                  <a:srgbClr val="ffd8ce"/>
                </a:highlight>
                <a:latin typeface="Lato"/>
                <a:ea typeface="DejaVu Sans"/>
              </a:rPr>
              <a:t>Vocabulary Development</a:t>
            </a:r>
            <a:endParaRPr b="0" lang="en-PH" sz="22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Words are related with other words. The story that you read is about a bird. Try to guess the meaning of the underlined words used in the story. </a:t>
            </a:r>
            <a:endParaRPr b="0" lang="en-PH" sz="1800" spc="-1" strike="noStrike">
              <a:latin typeface="Arial"/>
            </a:endParaRPr>
          </a:p>
          <a:p>
            <a:pPr marL="304920" algn="just">
              <a:lnSpc>
                <a:spcPct val="200000"/>
              </a:lnSpc>
              <a:spcAft>
                <a:spcPts val="601"/>
              </a:spcAft>
              <a:buNone/>
            </a:pPr>
            <a:r>
              <a:rPr b="0" lang="en-PH" sz="1800" spc="-1" strike="noStrike">
                <a:solidFill>
                  <a:srgbClr val="000000"/>
                </a:solidFill>
                <a:latin typeface="Lato"/>
                <a:ea typeface="Calibri;Calibri"/>
              </a:rPr>
              <a:t>1. The bird would </a:t>
            </a:r>
            <a:r>
              <a:rPr b="0" lang="en-PH" sz="1800" spc="-1" strike="noStrike" u="sng">
                <a:solidFill>
                  <a:srgbClr val="000000"/>
                </a:solidFill>
                <a:uFillTx/>
                <a:latin typeface="Lato"/>
                <a:ea typeface="Calibri;Calibri"/>
              </a:rPr>
              <a:t>flap </a:t>
            </a:r>
            <a:r>
              <a:rPr b="0" lang="en-PH" sz="1800" spc="-1" strike="noStrike">
                <a:solidFill>
                  <a:srgbClr val="000000"/>
                </a:solidFill>
                <a:latin typeface="Lato"/>
                <a:ea typeface="Calibri;Calibri"/>
              </a:rPr>
              <a:t>his wings. Flap means (clap, moving the wings).</a:t>
            </a:r>
            <a:endParaRPr b="0" lang="en-PH" sz="1800" spc="-1" strike="noStrike">
              <a:latin typeface="Arial"/>
            </a:endParaRPr>
          </a:p>
          <a:p>
            <a:pPr marL="304920" algn="just">
              <a:lnSpc>
                <a:spcPct val="200000"/>
              </a:lnSpc>
              <a:spcAft>
                <a:spcPts val="601"/>
              </a:spcAft>
              <a:buNone/>
            </a:pPr>
            <a:r>
              <a:rPr b="0" lang="en-PH" sz="1800" spc="-1" strike="noStrike">
                <a:solidFill>
                  <a:srgbClr val="000000"/>
                </a:solidFill>
                <a:latin typeface="Lato"/>
                <a:ea typeface="Calibri;Calibri"/>
              </a:rPr>
              <a:t>2. The big birds and the </a:t>
            </a:r>
            <a:r>
              <a:rPr b="0" lang="en-PH" sz="1800" spc="-1" strike="noStrike" u="sng">
                <a:solidFill>
                  <a:srgbClr val="000000"/>
                </a:solidFill>
                <a:uFillTx/>
                <a:latin typeface="Lato"/>
                <a:ea typeface="Calibri;Calibri"/>
              </a:rPr>
              <a:t>silky </a:t>
            </a:r>
            <a:r>
              <a:rPr b="0" lang="en-PH" sz="1800" spc="-1" strike="noStrike">
                <a:solidFill>
                  <a:srgbClr val="000000"/>
                </a:solidFill>
                <a:latin typeface="Lato"/>
                <a:ea typeface="Calibri;Calibri"/>
              </a:rPr>
              <a:t>white birds saw him. Silky means (sick, smooth).</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 descr=""/>
          <p:cNvPicPr/>
          <p:nvPr/>
        </p:nvPicPr>
        <p:blipFill>
          <a:blip r:embed="rId1"/>
          <a:stretch/>
        </p:blipFill>
        <p:spPr>
          <a:xfrm>
            <a:off x="9180000" y="1008000"/>
            <a:ext cx="2277360" cy="2231280"/>
          </a:xfrm>
          <a:prstGeom prst="rect">
            <a:avLst/>
          </a:prstGeom>
          <a:ln w="0">
            <a:noFill/>
          </a:ln>
        </p:spPr>
      </p:pic>
      <p:pic>
        <p:nvPicPr>
          <p:cNvPr id="155" name="" descr=""/>
          <p:cNvPicPr/>
          <p:nvPr/>
        </p:nvPicPr>
        <p:blipFill>
          <a:blip r:embed="rId2"/>
          <a:srcRect l="5355" t="-3933" r="0" b="0"/>
          <a:stretch/>
        </p:blipFill>
        <p:spPr>
          <a:xfrm>
            <a:off x="180000" y="4140000"/>
            <a:ext cx="2519280" cy="2077920"/>
          </a:xfrm>
          <a:prstGeom prst="rect">
            <a:avLst/>
          </a:prstGeom>
          <a:ln w="0">
            <a:noFill/>
          </a:ln>
        </p:spPr>
      </p:pic>
      <p:sp>
        <p:nvSpPr>
          <p:cNvPr id="156" name=""/>
          <p:cNvSpPr/>
          <p:nvPr/>
        </p:nvSpPr>
        <p:spPr>
          <a:xfrm>
            <a:off x="360000" y="1008000"/>
            <a:ext cx="10979280" cy="5039280"/>
          </a:xfrm>
          <a:prstGeom prst="rect">
            <a:avLst/>
          </a:prstGeom>
          <a:solidFill>
            <a:srgbClr val="729fcf">
              <a:alpha val="5000"/>
            </a:srgbClr>
          </a:solidFill>
          <a:ln w="0">
            <a:solidFill>
              <a:srgbClr val="3465a4"/>
            </a:solidFill>
          </a:ln>
        </p:spPr>
        <p:style>
          <a:lnRef idx="0"/>
          <a:fillRef idx="0"/>
          <a:effectRef idx="0"/>
          <a:fontRef idx="minor"/>
        </p:style>
        <p:txBody>
          <a:bodyPr lIns="90000" rIns="90000" tIns="45000" bIns="45000" anchor="t">
            <a:noAutofit/>
          </a:bodyPr>
          <a:p>
            <a:pPr algn="ctr">
              <a:lnSpc>
                <a:spcPct val="115000"/>
              </a:lnSpc>
              <a:buNone/>
            </a:pPr>
            <a:r>
              <a:rPr b="1" lang="en-PH" sz="1800" spc="-1" strike="noStrike">
                <a:solidFill>
                  <a:srgbClr val="000000"/>
                </a:solidFill>
                <a:latin typeface="Lato"/>
                <a:ea typeface="DejaVu Sans"/>
              </a:rPr>
              <a:t>Dare to Fly, Dare to Learn </a:t>
            </a:r>
            <a:endParaRPr b="0" lang="en-PH" sz="18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There was a black bird named Boni. His feathers were as black as night, and he looked </a:t>
            </a:r>
            <a:endParaRPr b="0" lang="en-PH" sz="18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dirty. Every bird in the village did not want to play with Boni, especially the birds whose </a:t>
            </a:r>
            <a:endParaRPr b="0" lang="en-PH" sz="1800" spc="-1" strike="noStrike">
              <a:latin typeface="Arial"/>
            </a:endParaRPr>
          </a:p>
          <a:p>
            <a:pPr algn="just">
              <a:lnSpc>
                <a:spcPct val="200000"/>
              </a:lnSpc>
              <a:spcAft>
                <a:spcPts val="601"/>
              </a:spcAft>
              <a:buNone/>
            </a:pPr>
            <a:r>
              <a:rPr b="0" lang="en-PH" sz="1800" spc="-1" strike="noStrike">
                <a:solidFill>
                  <a:srgbClr val="000000"/>
                </a:solidFill>
                <a:latin typeface="Lato"/>
                <a:ea typeface="Calibri;Calibri"/>
              </a:rPr>
              <a:t>feathers were all silky white. They laughed at him. They called him names. Boni was always  alone. </a:t>
            </a:r>
            <a:endParaRPr b="0" lang="en-PH" sz="1800" spc="-1" strike="noStrike">
              <a:latin typeface="Arial"/>
            </a:endParaRPr>
          </a:p>
          <a:p>
            <a:pPr algn="just">
              <a:lnSpc>
                <a:spcPct val="200000"/>
              </a:lnSpc>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But Boni did not stay sad. Each morning, he would fly and fly. He would fly high and low. He would flap his wings one, two, and three. He practiced and practiced until finally, he could fly high in the air. How </a:t>
            </a:r>
            <a:endParaRPr b="0" lang="en-PH" sz="1800" spc="-1" strike="noStrike">
              <a:latin typeface="Arial"/>
            </a:endParaRPr>
          </a:p>
          <a:p>
            <a:pPr algn="just">
              <a:lnSpc>
                <a:spcPct val="200000"/>
              </a:lnSpc>
              <a:buNone/>
            </a:pP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happy he was! He felt he was like a king in the sky. The big birds and the silky white birds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saw Boni. They liked the way he flies. They also wanted to be able to fly high. Soon,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	</a:t>
            </a:r>
            <a:r>
              <a:rPr b="0" lang="en-PH" sz="1800" spc="-1" strike="noStrike">
                <a:solidFill>
                  <a:srgbClr val="000000"/>
                </a:solidFill>
                <a:latin typeface="Lato"/>
                <a:ea typeface="Calibri;Calibri"/>
              </a:rPr>
              <a:t>many birds wanted to play with Boni. He became the friend of every bird in town.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2861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2023-08-05T09:07:00Z</dcterms:modified>
  <cp:revision>180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