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49280" cy="681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56160" cy="2756160"/>
          </a:xfrm>
          <a:prstGeom prst="rect">
            <a:avLst/>
          </a:prstGeom>
          <a:ln w="0">
            <a:noFill/>
          </a:ln>
        </p:spPr>
      </p:pic>
      <p:sp>
        <p:nvSpPr>
          <p:cNvPr id="2" name="Rectangle 5"/>
          <p:cNvSpPr/>
          <p:nvPr/>
        </p:nvSpPr>
        <p:spPr>
          <a:xfrm>
            <a:off x="3487320" y="1475280"/>
            <a:ext cx="8661600" cy="3819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61600" cy="341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49280" cy="592200"/>
          </a:xfrm>
          <a:prstGeom prst="rect">
            <a:avLst/>
          </a:prstGeom>
          <a:ln w="0">
            <a:noFill/>
          </a:ln>
        </p:spPr>
      </p:pic>
      <p:sp>
        <p:nvSpPr>
          <p:cNvPr id="43"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91800" cy="991800"/>
          </a:xfrm>
          <a:prstGeom prst="rect">
            <a:avLst/>
          </a:prstGeom>
          <a:ln w="0">
            <a:noFill/>
          </a:ln>
        </p:spPr>
      </p:pic>
      <p:sp>
        <p:nvSpPr>
          <p:cNvPr id="45"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49280" cy="592200"/>
          </a:xfrm>
          <a:prstGeom prst="rect">
            <a:avLst/>
          </a:prstGeom>
          <a:ln w="0">
            <a:noFill/>
          </a:ln>
        </p:spPr>
      </p:pic>
      <p:sp>
        <p:nvSpPr>
          <p:cNvPr id="86"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91800" cy="991800"/>
          </a:xfrm>
          <a:prstGeom prst="rect">
            <a:avLst/>
          </a:prstGeom>
          <a:ln w="0">
            <a:noFill/>
          </a:ln>
        </p:spPr>
      </p:pic>
      <p:sp>
        <p:nvSpPr>
          <p:cNvPr id="88"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49280" cy="592200"/>
          </a:xfrm>
          <a:prstGeom prst="rect">
            <a:avLst/>
          </a:prstGeom>
          <a:ln w="0">
            <a:noFill/>
          </a:ln>
        </p:spPr>
      </p:pic>
      <p:sp>
        <p:nvSpPr>
          <p:cNvPr id="129"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991800" cy="991800"/>
          </a:xfrm>
          <a:prstGeom prst="rect">
            <a:avLst/>
          </a:prstGeom>
          <a:ln w="0">
            <a:noFill/>
          </a:ln>
        </p:spPr>
      </p:pic>
      <p:sp>
        <p:nvSpPr>
          <p:cNvPr id="131"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Picture 18" descr=""/>
          <p:cNvPicPr/>
          <p:nvPr/>
        </p:nvPicPr>
        <p:blipFill>
          <a:blip r:embed="rId2"/>
          <a:stretch/>
        </p:blipFill>
        <p:spPr>
          <a:xfrm>
            <a:off x="0" y="6242760"/>
            <a:ext cx="12149280" cy="592200"/>
          </a:xfrm>
          <a:prstGeom prst="rect">
            <a:avLst/>
          </a:prstGeom>
          <a:ln w="0">
            <a:noFill/>
          </a:ln>
        </p:spPr>
      </p:pic>
      <p:sp>
        <p:nvSpPr>
          <p:cNvPr id="172"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73" name="Picture 10" descr=""/>
          <p:cNvPicPr/>
          <p:nvPr/>
        </p:nvPicPr>
        <p:blipFill>
          <a:blip r:embed="rId3"/>
          <a:stretch/>
        </p:blipFill>
        <p:spPr>
          <a:xfrm>
            <a:off x="10857240" y="-64440"/>
            <a:ext cx="991800" cy="991800"/>
          </a:xfrm>
          <a:prstGeom prst="rect">
            <a:avLst/>
          </a:prstGeom>
          <a:ln w="0">
            <a:noFill/>
          </a:ln>
        </p:spPr>
      </p:pic>
      <p:sp>
        <p:nvSpPr>
          <p:cNvPr id="174"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75"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4" name="New REX Education Mission Logo V.png" descr="New REX Education Mission Logo V.png"/>
          <p:cNvPicPr/>
          <p:nvPr/>
        </p:nvPicPr>
        <p:blipFill>
          <a:blip r:embed="rId2"/>
          <a:stretch/>
        </p:blipFill>
        <p:spPr>
          <a:xfrm>
            <a:off x="2755800" y="1508760"/>
            <a:ext cx="6573600" cy="3341880"/>
          </a:xfrm>
          <a:prstGeom prst="rect">
            <a:avLst/>
          </a:prstGeom>
          <a:ln w="12700">
            <a:noFill/>
          </a:ln>
        </p:spPr>
      </p:pic>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21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4218840" y="2338200"/>
            <a:ext cx="7449120" cy="1918080"/>
          </a:xfrm>
          <a:prstGeom prst="rect">
            <a:avLst/>
          </a:prstGeom>
          <a:noFill/>
          <a:ln w="0">
            <a:noFill/>
          </a:ln>
        </p:spPr>
        <p:style>
          <a:lnRef idx="0"/>
          <a:fillRef idx="0"/>
          <a:effectRef idx="0"/>
          <a:fontRef idx="minor"/>
        </p:style>
        <p:txBody>
          <a:bodyPr lIns="90000" rIns="90000" tIns="45000" bIns="45000" anchor="t">
            <a:spAutoFit/>
          </a:bodyPr>
          <a:p>
            <a:r>
              <a:rPr b="1" lang="en-US" sz="4000" spc="-1" strike="noStrike">
                <a:solidFill>
                  <a:srgbClr val="ffffff"/>
                </a:solidFill>
                <a:latin typeface="Lato"/>
                <a:ea typeface="DejaVu Sans"/>
              </a:rPr>
              <a:t>Epekto ng Enlightenment, Rebolusyong Siyentipiko, at Industriyal</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4"/>
          <p:cNvSpPr/>
          <p:nvPr/>
        </p:nvSpPr>
        <p:spPr>
          <a:xfrm>
            <a:off x="609840" y="2520000"/>
            <a:ext cx="10946520" cy="3587760"/>
          </a:xfrm>
          <a:prstGeom prst="rect">
            <a:avLst/>
          </a:prstGeom>
          <a:noFill/>
          <a:ln w="76320">
            <a:noFill/>
          </a:ln>
        </p:spPr>
        <p:style>
          <a:lnRef idx="0"/>
          <a:fillRef idx="0"/>
          <a:effectRef idx="0"/>
          <a:fontRef idx="minor"/>
        </p:style>
      </p:sp>
      <p:sp>
        <p:nvSpPr>
          <p:cNvPr id="255" name="PlaceHolder 1"/>
          <p:cNvSpPr>
            <a:spLocks noGrp="1"/>
          </p:cNvSpPr>
          <p:nvPr>
            <p:ph/>
          </p:nvPr>
        </p:nvSpPr>
        <p:spPr>
          <a:xfrm>
            <a:off x="609480" y="1604520"/>
            <a:ext cx="10969560" cy="3974400"/>
          </a:xfrm>
          <a:prstGeom prst="rect">
            <a:avLst/>
          </a:prstGeom>
          <a:noFill/>
          <a:ln w="0">
            <a:noFill/>
          </a:ln>
        </p:spPr>
        <p:txBody>
          <a:bodyPr lIns="0" rIns="0" tIns="0" bIns="0" anchor="t">
            <a:normAutofit/>
          </a:bodyPr>
          <a:p>
            <a:pPr algn="just">
              <a:spcBef>
                <a:spcPts val="1417"/>
              </a:spcBef>
              <a:buNone/>
            </a:pPr>
            <a:endParaRPr b="0" lang="en-PH" sz="1200" spc="-1" strike="noStrike">
              <a:latin typeface="AppleSystemUIFont"/>
              <a:ea typeface="AppleSystemUIFont"/>
            </a:endParaRPr>
          </a:p>
          <a:p>
            <a:pPr algn="just">
              <a:spcBef>
                <a:spcPts val="1417"/>
              </a:spcBef>
              <a:buNone/>
            </a:pPr>
            <a:r>
              <a:rPr b="0" lang="en-PH" sz="2000" spc="-1" strike="noStrike">
                <a:latin typeface="Lato"/>
                <a:ea typeface="AppleSystemUIFont"/>
              </a:rPr>
              <a:t>Noong 1700, lubhang namangha ang mga pilosopong Europeo sa mga nagaganap na pagtuklas sa larangan ng agham. Naniniwala silang ang rason ay maaaring daan upang matuklasan ang mga batas sa agham na bumabalot sa buhay ng tao. Para sa mga pilosopo, ang rason ay “ilaw” na tatanglaw sa wastong daan. Dahil sa mga kaisipang ito, nagsimula ang </a:t>
            </a:r>
            <a:r>
              <a:rPr b="1" lang="en-PH" sz="2000" spc="-1" strike="noStrike">
                <a:latin typeface="Lato"/>
                <a:ea typeface="AppleSystemUIFont"/>
              </a:rPr>
              <a:t>panahon ng Enlightenment</a:t>
            </a:r>
            <a:r>
              <a:rPr b="0" lang="en-PH" sz="2000" spc="-1" strike="noStrike">
                <a:latin typeface="Lato"/>
                <a:ea typeface="AppleSystemUIFont"/>
              </a:rPr>
              <a:t>. Sa panahon ng Enlightenment, ginamit ng mga politiko ang rason at siyentipikong kaalaman sa pamamahala. Naniniwala silang may likas na batas o batas na maaaring magamit ng lahat na maaaring maunawaan sa pamamagitan ng rason.</a:t>
            </a:r>
            <a:endParaRPr b="0" lang="en-PH" sz="2000" spc="-1" strike="noStrike">
              <a:latin typeface="AppleSystemUIFont"/>
              <a:ea typeface="AppleSystemUIFont"/>
            </a:endParaRPr>
          </a:p>
        </p:txBody>
      </p:sp>
      <p:sp>
        <p:nvSpPr>
          <p:cNvPr id="256" name="PlaceHolder 3"/>
          <p:cNvSpPr/>
          <p:nvPr/>
        </p:nvSpPr>
        <p:spPr>
          <a:xfrm>
            <a:off x="609480" y="198000"/>
            <a:ext cx="10005840" cy="1058400"/>
          </a:xfrm>
          <a:prstGeom prst="rect">
            <a:avLst/>
          </a:prstGeom>
          <a:solidFill>
            <a:srgbClr val="28471f"/>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e994"/>
                </a:solidFill>
                <a:latin typeface="Lato"/>
                <a:ea typeface="DejaVu Sans"/>
              </a:rPr>
              <a:t>Ang Panahon ng Enlightenment</a:t>
            </a:r>
            <a:endParaRPr b="0" lang="en-PH" sz="4000" spc="-1" strike="noStrike">
              <a:solidFill>
                <a:srgbClr val="ffe994"/>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6"/>
          <p:cNvSpPr/>
          <p:nvPr/>
        </p:nvSpPr>
        <p:spPr>
          <a:xfrm>
            <a:off x="609840" y="2520000"/>
            <a:ext cx="10946520" cy="3587760"/>
          </a:xfrm>
          <a:prstGeom prst="rect">
            <a:avLst/>
          </a:prstGeom>
          <a:noFill/>
          <a:ln w="76320">
            <a:noFill/>
          </a:ln>
        </p:spPr>
        <p:style>
          <a:lnRef idx="0"/>
          <a:fillRef idx="0"/>
          <a:effectRef idx="0"/>
          <a:fontRef idx="minor"/>
        </p:style>
      </p:sp>
      <p:sp>
        <p:nvSpPr>
          <p:cNvPr id="258" name="PlaceHolder 1"/>
          <p:cNvSpPr>
            <a:spLocks noGrp="1"/>
          </p:cNvSpPr>
          <p:nvPr>
            <p:ph/>
          </p:nvPr>
        </p:nvSpPr>
        <p:spPr>
          <a:xfrm>
            <a:off x="609480" y="1604520"/>
            <a:ext cx="10969560" cy="3974400"/>
          </a:xfrm>
          <a:prstGeom prst="rect">
            <a:avLst/>
          </a:prstGeom>
          <a:noFill/>
          <a:ln w="0">
            <a:noFill/>
          </a:ln>
        </p:spPr>
        <p:txBody>
          <a:bodyPr lIns="0" rIns="0" tIns="0" bIns="0" anchor="t">
            <a:normAutofit fontScale="92000"/>
          </a:bodyPr>
          <a:p>
            <a:pPr algn="just">
              <a:spcBef>
                <a:spcPts val="1417"/>
              </a:spcBef>
              <a:buNone/>
            </a:pPr>
            <a:r>
              <a:rPr b="0" lang="en-PH" sz="2000" spc="-1" strike="noStrike">
                <a:latin typeface="Lato"/>
                <a:ea typeface="AppleSystemUIFont"/>
              </a:rPr>
              <a:t>Isinulat ni </a:t>
            </a:r>
            <a:r>
              <a:rPr b="1" lang="en-PH" sz="2000" spc="-1" strike="noStrike">
                <a:latin typeface="Lato"/>
                <a:ea typeface="AppleSystemUIFont"/>
              </a:rPr>
              <a:t>Thomas Hobbes</a:t>
            </a:r>
            <a:r>
              <a:rPr b="0" lang="en-PH" sz="2000" spc="-1" strike="noStrike">
                <a:latin typeface="Lato"/>
                <a:ea typeface="AppleSystemUIFont"/>
              </a:rPr>
              <a:t> ang The Leviathan noong 1561, ayon sa kaniya kailangang sumunod ang tao sa gobyernong may kapangyarihan tulad ng sa halimaw sa dagat. Ibig sabihin nito’y tanging ang hari lamang ang makagagabay sa tao. Isinulat naman ni </a:t>
            </a:r>
            <a:r>
              <a:rPr b="1" lang="en-PH" sz="2000" spc="-1" strike="noStrike">
                <a:latin typeface="Lato"/>
                <a:ea typeface="AppleSystemUIFont"/>
              </a:rPr>
              <a:t>John Locke</a:t>
            </a:r>
            <a:r>
              <a:rPr b="0" lang="en-PH" sz="2000" spc="-1" strike="noStrike">
                <a:latin typeface="Lato"/>
                <a:ea typeface="AppleSystemUIFont"/>
              </a:rPr>
              <a:t> ang </a:t>
            </a:r>
            <a:r>
              <a:rPr b="0" i="1" lang="en-PH" sz="2000" spc="-1" strike="noStrike">
                <a:latin typeface="Lato"/>
                <a:ea typeface="AppleSystemUIFont"/>
              </a:rPr>
              <a:t>Treatises of Government</a:t>
            </a:r>
            <a:r>
              <a:rPr b="0" lang="en-PH" sz="2000" spc="-1" strike="noStrike">
                <a:latin typeface="Lato"/>
                <a:ea typeface="AppleSystemUIFont"/>
              </a:rPr>
              <a:t>. Binigyang-diin niya rito na ang pamamahala ay dapat batay sa likas na batas. Naniniwala si Locke na ang layunin ng gobyerno ay protektahan ang karapatan ng taumbayan. Kung sakaling tinanggal ng pinuno ang karapatan ng mga mamamayan, may karapatang mag-alsa ang taumbayan at magtatag ng panibagong gobyerno. Isinulad naman ni </a:t>
            </a:r>
            <a:r>
              <a:rPr b="1" lang="en-PH" sz="2000" spc="-1" strike="noStrike">
                <a:latin typeface="Lato"/>
                <a:ea typeface="AppleSystemUIFont"/>
              </a:rPr>
              <a:t>Baron de Montesquieu</a:t>
            </a:r>
            <a:r>
              <a:rPr b="0" lang="en-PH" sz="2000" spc="-1" strike="noStrike">
                <a:latin typeface="Lato"/>
                <a:ea typeface="AppleSystemUIFont"/>
              </a:rPr>
              <a:t> ang aklat na </a:t>
            </a:r>
            <a:r>
              <a:rPr b="0" i="1" lang="en-PH" sz="2000" spc="-1" strike="noStrike">
                <a:latin typeface="Lato"/>
                <a:ea typeface="AppleSystemUIFont"/>
              </a:rPr>
              <a:t>The Spirit of Laws</a:t>
            </a:r>
            <a:r>
              <a:rPr b="0" lang="en-PH" sz="2000" spc="-1" strike="noStrike">
                <a:latin typeface="Lato"/>
                <a:ea typeface="AppleSystemUIFont"/>
              </a:rPr>
              <a:t>. Ayon sa kaniya, ang paghahati-hati ng kapangyarihan ay nangangahulugang pantay na nahahati ang kapangyarihan sa tatlong sangay ng gobyerno: ang ehekutibo, lehislatibo, at hudikatura. Itinuring din niya ang England bilang pinakamagandang uri ng pamahalaan. Isinulat naman ni </a:t>
            </a:r>
            <a:r>
              <a:rPr b="1" lang="en-PH" sz="2000" spc="-1" strike="noStrike">
                <a:latin typeface="Lato"/>
                <a:ea typeface="AppleSystemUIFont"/>
              </a:rPr>
              <a:t>Jean Jacques Rousseau</a:t>
            </a:r>
            <a:r>
              <a:rPr b="0" lang="en-PH" sz="2000" spc="-1" strike="noStrike">
                <a:latin typeface="Lato"/>
                <a:ea typeface="AppleSystemUIFont"/>
              </a:rPr>
              <a:t> ang aklat na </a:t>
            </a:r>
            <a:r>
              <a:rPr b="0" i="1" lang="en-PH" sz="2000" spc="-1" strike="noStrike">
                <a:latin typeface="Lato"/>
                <a:ea typeface="AppleSystemUIFont"/>
              </a:rPr>
              <a:t>The Social Contract</a:t>
            </a:r>
            <a:r>
              <a:rPr b="0" lang="en-PH" sz="2000" spc="-1" strike="noStrike">
                <a:latin typeface="Lato"/>
                <a:ea typeface="AppleSystemUIFont"/>
              </a:rPr>
              <a:t>. Iminungkahi niya ang isang ideyal na lipunan batay sa kaniyang kontratang panlipunan. Sa ilalim ng ganitong kontrata, hindi ipagkakaloob ng tao sa pinuno o sa kaniyang kinatawan ang kapangyarihang gumawa ng batas para sa kanila. Sa halip, bubuo sila ng isang tuwirang demokrasya at ang bawat kasapi ay boboto sa isyu at ang kagustuhan ng nakararami ang masusunod.</a:t>
            </a:r>
            <a:endParaRPr b="0" lang="en-PH" sz="2000" spc="-1" strike="noStrike">
              <a:latin typeface="Lato"/>
              <a:ea typeface="AppleSystemUIFont"/>
            </a:endParaRPr>
          </a:p>
        </p:txBody>
      </p:sp>
      <p:sp>
        <p:nvSpPr>
          <p:cNvPr id="259" name="PlaceHolder 8"/>
          <p:cNvSpPr/>
          <p:nvPr/>
        </p:nvSpPr>
        <p:spPr>
          <a:xfrm>
            <a:off x="609480" y="198000"/>
            <a:ext cx="10005840" cy="1058400"/>
          </a:xfrm>
          <a:prstGeom prst="rect">
            <a:avLst/>
          </a:prstGeom>
          <a:solidFill>
            <a:srgbClr val="28471f"/>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e994"/>
                </a:solidFill>
                <a:latin typeface="Lato"/>
                <a:ea typeface="DejaVu Sans"/>
              </a:rPr>
              <a:t>Ang Panahon ng Enlightenment</a:t>
            </a:r>
            <a:endParaRPr b="0" lang="en-PH" sz="4000" spc="-1" strike="noStrike">
              <a:solidFill>
                <a:srgbClr val="ffe994"/>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5"/>
          <p:cNvSpPr/>
          <p:nvPr/>
        </p:nvSpPr>
        <p:spPr>
          <a:xfrm>
            <a:off x="609840" y="2520000"/>
            <a:ext cx="10946520" cy="3587760"/>
          </a:xfrm>
          <a:prstGeom prst="rect">
            <a:avLst/>
          </a:prstGeom>
          <a:noFill/>
          <a:ln w="76320">
            <a:noFill/>
          </a:ln>
        </p:spPr>
        <p:style>
          <a:lnRef idx="0"/>
          <a:fillRef idx="0"/>
          <a:effectRef idx="0"/>
          <a:fontRef idx="minor"/>
        </p:style>
      </p:sp>
      <p:sp>
        <p:nvSpPr>
          <p:cNvPr id="261" name="PlaceHolder 1"/>
          <p:cNvSpPr>
            <a:spLocks noGrp="1"/>
          </p:cNvSpPr>
          <p:nvPr>
            <p:ph/>
          </p:nvPr>
        </p:nvSpPr>
        <p:spPr>
          <a:xfrm>
            <a:off x="609480" y="1604520"/>
            <a:ext cx="10969560" cy="3974400"/>
          </a:xfrm>
          <a:prstGeom prst="rect">
            <a:avLst/>
          </a:prstGeom>
          <a:noFill/>
          <a:ln w="0">
            <a:noFill/>
          </a:ln>
        </p:spPr>
        <p:txBody>
          <a:bodyPr lIns="0" rIns="0" tIns="0" bIns="0" anchor="t">
            <a:normAutofit/>
          </a:bodyPr>
          <a:p>
            <a:pPr algn="just">
              <a:spcBef>
                <a:spcPts val="1417"/>
              </a:spcBef>
              <a:buNone/>
            </a:pPr>
            <a:endParaRPr b="0" lang="en-PH" sz="1200" spc="-1" strike="noStrike">
              <a:latin typeface="AppleSystemUIFont"/>
              <a:ea typeface="AppleSystemUIFont"/>
            </a:endParaRPr>
          </a:p>
          <a:p>
            <a:pPr algn="just">
              <a:spcBef>
                <a:spcPts val="1417"/>
              </a:spcBef>
              <a:buNone/>
            </a:pPr>
            <a:r>
              <a:rPr b="0" lang="en-PH" sz="2000" spc="-1" strike="noStrike">
                <a:latin typeface="Lato"/>
                <a:ea typeface="AppleSystemUIFont"/>
              </a:rPr>
              <a:t>Samantala, sa pananaw naman tungkol sa ekonomiya ay nakilala si </a:t>
            </a:r>
            <a:r>
              <a:rPr b="1" lang="en-PH" sz="2000" spc="-1" strike="noStrike">
                <a:latin typeface="Lato"/>
                <a:ea typeface="AppleSystemUIFont"/>
              </a:rPr>
              <a:t>Adam Smith</a:t>
            </a:r>
            <a:r>
              <a:rPr b="0" lang="en-PH" sz="2000" spc="-1" strike="noStrike">
                <a:latin typeface="Lato"/>
                <a:ea typeface="AppleSystemUIFont"/>
              </a:rPr>
              <a:t>, isang ekonomistang Scottish na hinangaan ng mga </a:t>
            </a:r>
            <a:r>
              <a:rPr b="0" i="1" lang="en-PH" sz="2000" spc="-1" strike="noStrike">
                <a:latin typeface="Lato"/>
                <a:ea typeface="AppleSystemUIFont"/>
              </a:rPr>
              <a:t>physiocrat</a:t>
            </a:r>
            <a:r>
              <a:rPr b="0" lang="en-PH" sz="2000" spc="-1" strike="noStrike">
                <a:latin typeface="Lato"/>
                <a:ea typeface="AppleSystemUIFont"/>
              </a:rPr>
              <a:t>. Sa kaniyang aklat na </a:t>
            </a:r>
            <a:r>
              <a:rPr b="0" i="1" lang="en-PH" sz="2000" spc="-1" strike="noStrike">
                <a:latin typeface="Lato"/>
                <a:ea typeface="AppleSystemUIFont"/>
              </a:rPr>
              <a:t>The Wealth of Nations</a:t>
            </a:r>
            <a:r>
              <a:rPr b="0" lang="en-PH" sz="2000" spc="-1" strike="noStrike">
                <a:latin typeface="Lato"/>
                <a:ea typeface="AppleSystemUIFont"/>
              </a:rPr>
              <a:t>, isinulat niya na ang malayang kalakalan, ang mga likas na puwersa ng suplay at pangangailangan, ang dapat manaig at magtakda sa negosyo. Naniniwala si Smith na mas mainam ang pamilihang walang regulasyon mula sa gobyerno o ang kaisipang </a:t>
            </a:r>
            <a:r>
              <a:rPr b="1" lang="en-PH" sz="2000" spc="-1" strike="noStrike">
                <a:latin typeface="Lato"/>
                <a:ea typeface="AppleSystemUIFont"/>
              </a:rPr>
              <a:t>laissez-faire</a:t>
            </a:r>
            <a:r>
              <a:rPr b="0" lang="en-PH" sz="2000" spc="-1" strike="noStrike">
                <a:latin typeface="Lato"/>
                <a:ea typeface="AppleSystemUIFont"/>
              </a:rPr>
              <a:t>.</a:t>
            </a:r>
            <a:endParaRPr b="0" lang="en-PH" sz="2000" spc="-1" strike="noStrike">
              <a:latin typeface="AppleSystemUIFont"/>
              <a:ea typeface="AppleSystemUIFont"/>
            </a:endParaRPr>
          </a:p>
        </p:txBody>
      </p:sp>
      <p:sp>
        <p:nvSpPr>
          <p:cNvPr id="262" name="PlaceHolder 12"/>
          <p:cNvSpPr/>
          <p:nvPr/>
        </p:nvSpPr>
        <p:spPr>
          <a:xfrm>
            <a:off x="609480" y="198000"/>
            <a:ext cx="10005840" cy="1058400"/>
          </a:xfrm>
          <a:prstGeom prst="rect">
            <a:avLst/>
          </a:prstGeom>
          <a:solidFill>
            <a:srgbClr val="28471f"/>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e994"/>
                </a:solidFill>
                <a:latin typeface="Lato"/>
                <a:ea typeface="DejaVu Sans"/>
              </a:rPr>
              <a:t>Ang Panahon ng Enlightenment</a:t>
            </a:r>
            <a:endParaRPr b="0" lang="en-PH" sz="4000" spc="-1" strike="noStrike">
              <a:solidFill>
                <a:srgbClr val="ffe994"/>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3"/>
          <p:cNvSpPr/>
          <p:nvPr/>
        </p:nvSpPr>
        <p:spPr>
          <a:xfrm>
            <a:off x="609840" y="2520000"/>
            <a:ext cx="10946520" cy="3587760"/>
          </a:xfrm>
          <a:prstGeom prst="rect">
            <a:avLst/>
          </a:prstGeom>
          <a:noFill/>
          <a:ln w="76320">
            <a:noFill/>
          </a:ln>
        </p:spPr>
        <p:style>
          <a:lnRef idx="0"/>
          <a:fillRef idx="0"/>
          <a:effectRef idx="0"/>
          <a:fontRef idx="minor"/>
        </p:style>
      </p:sp>
      <p:sp>
        <p:nvSpPr>
          <p:cNvPr id="264" name="PlaceHolder 1"/>
          <p:cNvSpPr>
            <a:spLocks noGrp="1"/>
          </p:cNvSpPr>
          <p:nvPr>
            <p:ph/>
          </p:nvPr>
        </p:nvSpPr>
        <p:spPr>
          <a:xfrm>
            <a:off x="609480" y="1352520"/>
            <a:ext cx="10969560" cy="1167480"/>
          </a:xfrm>
          <a:prstGeom prst="rect">
            <a:avLst/>
          </a:prstGeom>
          <a:noFill/>
          <a:ln w="0">
            <a:noFill/>
          </a:ln>
        </p:spPr>
        <p:txBody>
          <a:bodyPr lIns="0" rIns="0" tIns="0" bIns="0" anchor="t">
            <a:normAutofit/>
          </a:bodyPr>
          <a:p>
            <a:pPr algn="just">
              <a:lnSpc>
                <a:spcPct val="100000"/>
              </a:lnSpc>
              <a:spcBef>
                <a:spcPts val="1417"/>
              </a:spcBef>
              <a:buNone/>
            </a:pPr>
            <a:r>
              <a:rPr b="0" lang="en-PH" sz="1800" spc="-1" strike="noStrike">
                <a:latin typeface="Lato"/>
                <a:ea typeface="AppleSystemUIFont"/>
              </a:rPr>
              <a:t>Bago pumasok ang Rebolusyong Siyentipiko, ang kaisipan at paniniwala ng mga tao ay nakatuon sa Simbahan. Nang pumasok na ang Rebolusyong Siyentipiko, unti-unting nabawasan ang impluwensiya ng Simbahan. Ang mga bagong tuklas sa larang ng agham ay nagpabago sa buhay ng mamamayan. Unti-unting napalitan ang mga tradisyonal na paniniwala. Ilan lamang sa mga bagong kaalaman noon sa larang ng agham ay ang sumusunod:</a:t>
            </a:r>
            <a:endParaRPr b="0" lang="en-PH" sz="1800" spc="-1" strike="noStrike">
              <a:latin typeface="Lato"/>
              <a:ea typeface="AppleSystemUIFont"/>
            </a:endParaRPr>
          </a:p>
        </p:txBody>
      </p:sp>
      <p:sp>
        <p:nvSpPr>
          <p:cNvPr id="265" name="PlaceHolder 15"/>
          <p:cNvSpPr/>
          <p:nvPr/>
        </p:nvSpPr>
        <p:spPr>
          <a:xfrm>
            <a:off x="609480" y="198000"/>
            <a:ext cx="10005840" cy="1058400"/>
          </a:xfrm>
          <a:prstGeom prst="rect">
            <a:avLst/>
          </a:prstGeom>
          <a:solidFill>
            <a:srgbClr val="28471f"/>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e994"/>
                </a:solidFill>
                <a:latin typeface="Lato"/>
                <a:ea typeface="AppleSystemUIFont"/>
              </a:rPr>
              <a:t>Rebolusyong Siyentipiko</a:t>
            </a:r>
            <a:endParaRPr b="0" lang="en-PH" sz="4000" spc="-1" strike="noStrike">
              <a:latin typeface="Lato"/>
              <a:ea typeface="AppleSystemUIFont"/>
            </a:endParaRPr>
          </a:p>
        </p:txBody>
      </p:sp>
      <p:graphicFrame>
        <p:nvGraphicFramePr>
          <p:cNvPr id="266" name=""/>
          <p:cNvGraphicFramePr/>
          <p:nvPr/>
        </p:nvGraphicFramePr>
        <p:xfrm>
          <a:off x="641520" y="2680920"/>
          <a:ext cx="10878480" cy="3259080"/>
        </p:xfrm>
        <a:graphic>
          <a:graphicData uri="http://schemas.openxmlformats.org/drawingml/2006/table">
            <a:tbl>
              <a:tblPr/>
              <a:tblGrid>
                <a:gridCol w="2234160"/>
                <a:gridCol w="8644320"/>
              </a:tblGrid>
              <a:tr h="457200">
                <a:tc>
                  <a:txBody>
                    <a:bodyPr lIns="90000" rIns="90000" tIns="46800" bIns="46800" anchor="ctr">
                      <a:noAutofit/>
                    </a:bodyPr>
                    <a:p>
                      <a:pPr algn="ctr">
                        <a:buNone/>
                      </a:pPr>
                      <a:r>
                        <a:rPr b="1" lang="en-PH" sz="1800" spc="-1" strike="noStrike">
                          <a:solidFill>
                            <a:srgbClr val="ffe994"/>
                          </a:solidFill>
                          <a:latin typeface="Lato"/>
                        </a:rPr>
                        <a:t>Siyentipiko</a:t>
                      </a:r>
                      <a:endParaRPr b="1" lang="en-PH" sz="1800" spc="-1" strike="noStrike">
                        <a:solidFill>
                          <a:srgbClr val="ffe994"/>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c>
                  <a:txBody>
                    <a:bodyPr lIns="90000" rIns="90000" tIns="46800" bIns="46800" anchor="ctr">
                      <a:noAutofit/>
                    </a:bodyPr>
                    <a:p>
                      <a:pPr algn="ctr">
                        <a:buNone/>
                      </a:pPr>
                      <a:r>
                        <a:rPr b="1" lang="en-PH" sz="1800" spc="-1" strike="noStrike">
                          <a:solidFill>
                            <a:srgbClr val="ffe994"/>
                          </a:solidFill>
                          <a:latin typeface="Lato"/>
                        </a:rPr>
                        <a:t>Kontribusyong Kaalaman</a:t>
                      </a:r>
                      <a:endParaRPr b="1" lang="en-PH" sz="1800" spc="-1" strike="noStrike">
                        <a:solidFill>
                          <a:srgbClr val="ffe994"/>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r>
              <a:tr h="814320">
                <a:tc>
                  <a:txBody>
                    <a:bodyPr lIns="90000" rIns="90000" tIns="46800" bIns="46800" anchor="ctr">
                      <a:noAutofit/>
                    </a:bodyPr>
                    <a:p>
                      <a:r>
                        <a:rPr b="1" lang="en-PH" sz="1800" spc="-1" strike="noStrike">
                          <a:latin typeface="Lato"/>
                        </a:rPr>
                        <a:t>Leonardo da Vinci</a:t>
                      </a:r>
                      <a:endParaRPr b="1"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c>
                  <a:txBody>
                    <a:bodyPr lIns="90000" rIns="90000" tIns="46800" bIns="46800" anchor="ctr">
                      <a:noAutofit/>
                    </a:bodyPr>
                    <a:p>
                      <a:pPr algn="just">
                        <a:buNone/>
                      </a:pPr>
                      <a:r>
                        <a:rPr b="1" lang="en-PH" sz="1600" spc="-1" strike="noStrike">
                          <a:latin typeface="Lato"/>
                          <a:ea typeface="AppleSystemUIFont"/>
                        </a:rPr>
                        <a:t>Ang agham ay walang kabuluhan at punong-puno ng kamalian kapag hindi nagdaan sa eksperimento, at ang agham ay itinuring na ina ng katiyakan.</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814320">
                <a:tc>
                  <a:txBody>
                    <a:bodyPr lIns="90000" rIns="90000" tIns="46800" bIns="46800" anchor="ctr">
                      <a:noAutofit/>
                    </a:bodyPr>
                    <a:p>
                      <a:r>
                        <a:rPr b="1" lang="en-PH" sz="1800" spc="-1" strike="noStrike">
                          <a:latin typeface="Lato"/>
                        </a:rPr>
                        <a:t>Francis Bacon</a:t>
                      </a:r>
                      <a:endParaRPr b="1"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c>
                  <a:txBody>
                    <a:bodyPr lIns="90000" rIns="90000" tIns="46800" bIns="46800" anchor="ctr">
                      <a:noAutofit/>
                    </a:bodyPr>
                    <a:p>
                      <a:pPr algn="just">
                        <a:buNone/>
                      </a:pPr>
                      <a:r>
                        <a:rPr b="1" lang="en-PH" sz="1600" spc="-1" strike="noStrike">
                          <a:latin typeface="Lato"/>
                          <a:ea typeface="AppleSystemUIFont"/>
                        </a:rPr>
                        <a:t>Sa kaniyang aklat na Novum Organum, iginiit niya ang pamamaraang induktibo. Gamit ang mga karanasan at obserbasyon maaaring matuklasan ang katotohanan.</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816120">
                <a:tc>
                  <a:txBody>
                    <a:bodyPr lIns="90000" rIns="90000" tIns="46800" bIns="46800" anchor="ctr">
                      <a:noAutofit/>
                    </a:bodyPr>
                    <a:p>
                      <a:r>
                        <a:rPr b="1" lang="en-PH" sz="1800" spc="-1" strike="noStrike">
                          <a:latin typeface="Lato"/>
                        </a:rPr>
                        <a:t>Rene Descartes</a:t>
                      </a:r>
                      <a:endParaRPr b="1"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c>
                  <a:txBody>
                    <a:bodyPr lIns="90000" rIns="90000" tIns="46800" bIns="46800" anchor="ctr">
                      <a:noAutofit/>
                    </a:bodyPr>
                    <a:p>
                      <a:pPr algn="just">
                        <a:buNone/>
                      </a:pPr>
                      <a:r>
                        <a:rPr b="1" lang="en-PH" sz="1600" spc="-1" strike="noStrike">
                          <a:latin typeface="Lato"/>
                          <a:ea typeface="AppleSystemUIFont"/>
                        </a:rPr>
                        <a:t>Sa kaniyang aklat na Discourse Method, sinabi niyang ang lahat ay dapat pagalinlanganan hangga’t walang patunay gamit ang scientific method.</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PlaceHolder 16"/>
          <p:cNvSpPr/>
          <p:nvPr/>
        </p:nvSpPr>
        <p:spPr>
          <a:xfrm>
            <a:off x="609840" y="2520000"/>
            <a:ext cx="10946520" cy="3587760"/>
          </a:xfrm>
          <a:prstGeom prst="rect">
            <a:avLst/>
          </a:prstGeom>
          <a:noFill/>
          <a:ln w="76320">
            <a:noFill/>
          </a:ln>
        </p:spPr>
        <p:style>
          <a:lnRef idx="0"/>
          <a:fillRef idx="0"/>
          <a:effectRef idx="0"/>
          <a:fontRef idx="minor"/>
        </p:style>
      </p:sp>
      <p:sp>
        <p:nvSpPr>
          <p:cNvPr id="268" name="PlaceHolder 18"/>
          <p:cNvSpPr/>
          <p:nvPr/>
        </p:nvSpPr>
        <p:spPr>
          <a:xfrm>
            <a:off x="609480" y="198000"/>
            <a:ext cx="10005840" cy="1058400"/>
          </a:xfrm>
          <a:prstGeom prst="rect">
            <a:avLst/>
          </a:prstGeom>
          <a:solidFill>
            <a:srgbClr val="28471f"/>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e994"/>
                </a:solidFill>
                <a:latin typeface="Lato"/>
                <a:ea typeface="AppleSystemUIFont"/>
              </a:rPr>
              <a:t>Rebolusyong Siyentipiko</a:t>
            </a:r>
            <a:endParaRPr b="0" lang="en-PH" sz="4000" spc="-1" strike="noStrike">
              <a:latin typeface="Lato"/>
              <a:ea typeface="AppleSystemUIFont"/>
            </a:endParaRPr>
          </a:p>
        </p:txBody>
      </p:sp>
      <p:sp>
        <p:nvSpPr>
          <p:cNvPr id="269" name="PlaceHolder 1"/>
          <p:cNvSpPr>
            <a:spLocks noGrp="1"/>
          </p:cNvSpPr>
          <p:nvPr>
            <p:ph/>
          </p:nvPr>
        </p:nvSpPr>
        <p:spPr>
          <a:xfrm>
            <a:off x="609480" y="1604520"/>
            <a:ext cx="10972440" cy="3977280"/>
          </a:xfrm>
          <a:prstGeom prst="rect">
            <a:avLst/>
          </a:prstGeom>
          <a:noFill/>
          <a:ln w="0">
            <a:noFill/>
          </a:ln>
        </p:spPr>
        <p:txBody>
          <a:bodyPr lIns="0" rIns="0" tIns="0" bIns="0" anchor="t">
            <a:normAutofit/>
          </a:bodyPr>
          <a:p>
            <a:pPr algn="just">
              <a:spcBef>
                <a:spcPts val="1417"/>
              </a:spcBef>
              <a:buNone/>
            </a:pPr>
            <a:r>
              <a:rPr b="0" lang="en-PH" sz="2000" spc="-1" strike="noStrike">
                <a:latin typeface="Lato"/>
                <a:ea typeface="AppleSystemUIFont"/>
              </a:rPr>
              <a:t>Sa kalagitnaang bahagi ng ika-17 siglo, nagsimulang dumami ang mga kagamitan para sa panukat at pagmamasid, katulad ng bagong imbensiyon ni Galileo, ang teleskopyo at ang pendulo o </a:t>
            </a:r>
            <a:r>
              <a:rPr b="0" i="1" lang="en-PH" sz="2000" spc="-1" strike="noStrike">
                <a:latin typeface="Lato"/>
                <a:ea typeface="AppleSystemUIFont"/>
              </a:rPr>
              <a:t>pendulum</a:t>
            </a:r>
            <a:r>
              <a:rPr b="0" lang="en-PH" sz="2000" spc="-1" strike="noStrike">
                <a:latin typeface="Lato"/>
                <a:ea typeface="AppleSystemUIFont"/>
              </a:rPr>
              <a:t> na naging daan upang matutuhan ang mas tumpak na paraan ng pagbibigay ng oras. Nagdala ng malawakang pagbabago sa pamumuhay ng tao ang Rebolusyong Siyentipiko. Natutuhan ng tao na magtanong at mag-usisa at hindi basta na lamang maniwala sa mga nakagisnang sulatin.</a:t>
            </a:r>
            <a:endParaRPr b="0"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7"/>
          <p:cNvSpPr/>
          <p:nvPr/>
        </p:nvSpPr>
        <p:spPr>
          <a:xfrm>
            <a:off x="609840" y="2520000"/>
            <a:ext cx="10946520" cy="3587760"/>
          </a:xfrm>
          <a:prstGeom prst="rect">
            <a:avLst/>
          </a:prstGeom>
          <a:noFill/>
          <a:ln w="76320">
            <a:noFill/>
          </a:ln>
        </p:spPr>
        <p:style>
          <a:lnRef idx="0"/>
          <a:fillRef idx="0"/>
          <a:effectRef idx="0"/>
          <a:fontRef idx="minor"/>
        </p:style>
      </p:sp>
      <p:sp>
        <p:nvSpPr>
          <p:cNvPr id="271" name="PlaceHolder 19"/>
          <p:cNvSpPr/>
          <p:nvPr/>
        </p:nvSpPr>
        <p:spPr>
          <a:xfrm>
            <a:off x="609480" y="198000"/>
            <a:ext cx="10005840" cy="1058400"/>
          </a:xfrm>
          <a:prstGeom prst="rect">
            <a:avLst/>
          </a:prstGeom>
          <a:solidFill>
            <a:srgbClr val="28471f"/>
          </a:solidFill>
          <a:ln w="76320">
            <a:solidFill>
              <a:srgbClr val="b85c00"/>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e994"/>
                </a:solidFill>
                <a:latin typeface="Lato"/>
                <a:ea typeface="AppleSystemUIFont"/>
              </a:rPr>
              <a:t>Ang Rebolusyong Industriyal</a:t>
            </a:r>
            <a:endParaRPr b="0" lang="en-PH" sz="4000" spc="-1" strike="noStrike">
              <a:latin typeface="AppleSystemUIFont"/>
              <a:ea typeface="AppleSystemUIFont"/>
            </a:endParaRPr>
          </a:p>
        </p:txBody>
      </p:sp>
      <p:sp>
        <p:nvSpPr>
          <p:cNvPr id="272" name="PlaceHolder 1"/>
          <p:cNvSpPr>
            <a:spLocks noGrp="1"/>
          </p:cNvSpPr>
          <p:nvPr>
            <p:ph/>
          </p:nvPr>
        </p:nvSpPr>
        <p:spPr>
          <a:xfrm>
            <a:off x="609480" y="1604520"/>
            <a:ext cx="10972440" cy="3977280"/>
          </a:xfrm>
          <a:prstGeom prst="rect">
            <a:avLst/>
          </a:prstGeom>
          <a:noFill/>
          <a:ln w="0">
            <a:noFill/>
          </a:ln>
        </p:spPr>
        <p:txBody>
          <a:bodyPr lIns="0" rIns="0" tIns="0" bIns="0" anchor="t">
            <a:normAutofit fontScale="99000"/>
          </a:bodyPr>
          <a:p>
            <a:pPr algn="just">
              <a:buNone/>
            </a:pPr>
            <a:r>
              <a:rPr b="0" lang="en-PH" sz="2000" spc="-1" strike="noStrike">
                <a:latin typeface="Lato"/>
                <a:ea typeface="AppleSystemUIFont"/>
              </a:rPr>
              <a:t>Binago ng mga tuklas sa siyensiya ang paraan ng pamumuhay. Ang mga kaisipang isinulong sa panahon ng Rebolusyong Siyentipiko ay naging daan sa pagtuklas at pagimbento ng mga makabagong makinarya. Ang mga ito ay nakapagpabilis at nakapagparami ng produksiyon sa Amerika at Europa. Ito ang naging daan sa pagkakaroon ng sistemang pabrika (</a:t>
            </a:r>
            <a:r>
              <a:rPr b="1" i="1" lang="en-PH" sz="2000" spc="-1" strike="noStrike">
                <a:latin typeface="Lato"/>
                <a:ea typeface="AppleSystemUIFont"/>
              </a:rPr>
              <a:t>factory system</a:t>
            </a:r>
            <a:r>
              <a:rPr b="0" lang="en-PH" sz="2000" spc="-1" strike="noStrike">
                <a:latin typeface="Lato"/>
                <a:ea typeface="AppleSystemUIFont"/>
              </a:rPr>
              <a:t>), pag-unlad ng komunikasyon, at transportasyon. Ang Rebolusyong Industriyal ay ang paglipat mula sa simpleng ginagamitan ng kamay tungo sa paggamit ng mga komplikadong makinarya upang mabilis na makabuo ng produkto.</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0" lang="en-PH" sz="2000" spc="-1" strike="noStrike">
                <a:latin typeface="Lato"/>
                <a:ea typeface="AppleSystemUIFont"/>
              </a:rPr>
              <a:t>Ang Rebolusyong Industriyal ang nagtulak sa urbanisasyon at higit na pag-unlad sa pangangalakal ngunit ito rin ang naging sanhi upang lumaki ang agwat sa pagitan ng mga mayayaman at mahihirap. Patunay rito ang pagkakabuo ng mga lugar na para lang sa mga mayayaman. Sa panahong ito ay maraming tao mula sa probinsiya ang nagtungo sa mga kalungsuran dahil sa paniniwalang maunlad ang pamumuhay rito.</a:t>
            </a:r>
            <a:endParaRPr b="0"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609480" y="273600"/>
            <a:ext cx="10959480" cy="113184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74" name="PlaceHolder 9"/>
          <p:cNvSpPr/>
          <p:nvPr/>
        </p:nvSpPr>
        <p:spPr>
          <a:xfrm>
            <a:off x="609480" y="1604880"/>
            <a:ext cx="10946160" cy="3951000"/>
          </a:xfrm>
          <a:prstGeom prst="rect">
            <a:avLst/>
          </a:prstGeom>
          <a:noFill/>
          <a:ln w="0">
            <a:noFill/>
          </a:ln>
        </p:spPr>
        <p:style>
          <a:lnRef idx="0"/>
          <a:fillRef idx="0"/>
          <a:effectRef idx="0"/>
          <a:fontRef idx="minor"/>
        </p:style>
      </p:sp>
      <p:sp>
        <p:nvSpPr>
          <p:cNvPr id="275" name="PlaceHolder 11"/>
          <p:cNvSpPr/>
          <p:nvPr/>
        </p:nvSpPr>
        <p:spPr>
          <a:xfrm>
            <a:off x="609840" y="1604520"/>
            <a:ext cx="10946160" cy="3951000"/>
          </a:xfrm>
          <a:prstGeom prst="rect">
            <a:avLst/>
          </a:prstGeom>
          <a:noFill/>
          <a:ln w="0">
            <a:noFill/>
          </a:ln>
        </p:spPr>
        <p:style>
          <a:lnRef idx="0"/>
          <a:fillRef idx="0"/>
          <a:effectRef idx="0"/>
          <a:fontRef idx="minor"/>
        </p:style>
      </p:sp>
      <p:sp>
        <p:nvSpPr>
          <p:cNvPr id="276" name="PlaceHolder 2"/>
          <p:cNvSpPr>
            <a:spLocks noGrp="1"/>
          </p:cNvSpPr>
          <p:nvPr>
            <p:ph/>
          </p:nvPr>
        </p:nvSpPr>
        <p:spPr>
          <a:xfrm>
            <a:off x="609480" y="1604520"/>
            <a:ext cx="10959480" cy="37548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Magbigay ng bunga at epekto sa kasalukuyan ng paglawak ng kapangyarihan sa Europa.</a:t>
            </a:r>
            <a:endParaRPr b="0" lang="en-PH" sz="1800" spc="-1" strike="noStrike">
              <a:latin typeface="Arial"/>
            </a:endParaRPr>
          </a:p>
          <a:p>
            <a:pPr algn="just">
              <a:lnSpc>
                <a:spcPct val="100000"/>
              </a:lnSpc>
              <a:buNone/>
            </a:pPr>
            <a:endParaRPr b="0" lang="en-PH" sz="1800" spc="-1" strike="noStrike">
              <a:latin typeface="Arial"/>
            </a:endParaRPr>
          </a:p>
        </p:txBody>
      </p:sp>
      <p:sp>
        <p:nvSpPr>
          <p:cNvPr id="277" name=""/>
          <p:cNvSpPr/>
          <p:nvPr/>
        </p:nvSpPr>
        <p:spPr>
          <a:xfrm>
            <a:off x="9540000" y="3060000"/>
            <a:ext cx="1073520" cy="385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graphicFrame>
        <p:nvGraphicFramePr>
          <p:cNvPr id="278" name=""/>
          <p:cNvGraphicFramePr/>
          <p:nvPr/>
        </p:nvGraphicFramePr>
        <p:xfrm>
          <a:off x="705240" y="2183760"/>
          <a:ext cx="10814760" cy="3936240"/>
        </p:xfrm>
        <a:graphic>
          <a:graphicData uri="http://schemas.openxmlformats.org/drawingml/2006/table">
            <a:tbl>
              <a:tblPr/>
              <a:tblGrid>
                <a:gridCol w="2887200"/>
                <a:gridCol w="7927560"/>
              </a:tblGrid>
              <a:tr h="524520">
                <a:tc>
                  <a:txBody>
                    <a:bodyPr lIns="90000" rIns="90000" tIns="46800" bIns="46800" anchor="ctr">
                      <a:noAutofit/>
                    </a:bodyPr>
                    <a:p>
                      <a:pPr algn="ctr">
                        <a:buNone/>
                      </a:pPr>
                      <a:r>
                        <a:rPr b="1" lang="en-PH" sz="1800" spc="-1" strike="noStrike">
                          <a:solidFill>
                            <a:srgbClr val="ffe994"/>
                          </a:solidFill>
                          <a:latin typeface="Lato"/>
                          <a:ea typeface="AppleSystemUIFont"/>
                        </a:rPr>
                        <a:t>Mga Salik Tungo sa Kapangyarihan ng Europa</a:t>
                      </a:r>
                      <a:endParaRPr b="1" lang="en-PH" sz="1800" spc="-1" strike="noStrike">
                        <a:solidFill>
                          <a:srgbClr val="ffe994"/>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c>
                  <a:txBody>
                    <a:bodyPr lIns="90000" rIns="90000" tIns="46800" bIns="46800" anchor="ctr">
                      <a:noAutofit/>
                    </a:bodyPr>
                    <a:p>
                      <a:pPr algn="ctr">
                        <a:buNone/>
                      </a:pPr>
                      <a:r>
                        <a:rPr b="1" lang="en-PH" sz="1800" spc="-1" strike="noStrike">
                          <a:solidFill>
                            <a:srgbClr val="ffe994"/>
                          </a:solidFill>
                          <a:latin typeface="Lato"/>
                          <a:ea typeface="AppleSystemUIFont"/>
                        </a:rPr>
                        <a:t>Bunga at Epekto sa Kasalukuyan</a:t>
                      </a:r>
                      <a:endParaRPr b="1" lang="en-PH" sz="1800" spc="-1" strike="noStrike">
                        <a:solidFill>
                          <a:srgbClr val="ffe994"/>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r>
              <a:tr h="786600">
                <a:tc rowSpan="2">
                  <a:txBody>
                    <a:bodyPr lIns="90000" rIns="90000" tIns="46800" bIns="46800" anchor="ctr">
                      <a:noAutofit/>
                    </a:bodyPr>
                    <a:p>
                      <a:r>
                        <a:rPr b="1" lang="en-PH" sz="1800" spc="-1" strike="noStrike">
                          <a:latin typeface="Lato"/>
                          <a:ea typeface="AppleSystemUIFont"/>
                        </a:rPr>
                        <a:t>Panahon ng Enlightenment</a:t>
                      </a:r>
                      <a:endParaRPr b="1"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c>
                  <a:txBody>
                    <a:bodyPr lIns="90000" rIns="90000" tIns="46800" bIns="46800" anchor="ctr">
                      <a:noAutofit/>
                    </a:bodyPr>
                    <a:p>
                      <a:r>
                        <a:rPr b="1" lang="en-PH" sz="1800" spc="-1" strike="noStrike">
                          <a:latin typeface="Lato"/>
                        </a:rPr>
                        <a:t>Bunga:</a:t>
                      </a:r>
                      <a:endParaRPr b="1"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786600">
                <a:tc vMerge="1">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c>
                  <a:txBody>
                    <a:bodyPr lIns="90000" rIns="90000" tIns="46800" bIns="46800" anchor="ctr">
                      <a:noAutofit/>
                    </a:bodyPr>
                    <a:p>
                      <a:r>
                        <a:rPr b="1" lang="en-PH" sz="1800" spc="-1" strike="noStrike">
                          <a:latin typeface="Lato"/>
                        </a:rPr>
                        <a:t>Epekto sa Kasalukuyan:</a:t>
                      </a:r>
                      <a:endParaRPr b="1"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786600">
                <a:tc rowSpan="2">
                  <a:txBody>
                    <a:bodyPr lIns="90000" rIns="90000" tIns="46800" bIns="46800" anchor="ctr">
                      <a:noAutofit/>
                    </a:bodyPr>
                    <a:p>
                      <a:r>
                        <a:rPr b="1" lang="en-PH" sz="1800" spc="-1" strike="noStrike">
                          <a:latin typeface="Lato"/>
                          <a:ea typeface="AppleSystemUIFont"/>
                        </a:rPr>
                        <a:t>Rebolusyong Siyentipiko at Industriyal</a:t>
                      </a:r>
                      <a:endParaRPr b="1"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c>
                  <a:txBody>
                    <a:bodyPr lIns="90000" rIns="90000" tIns="46800" bIns="46800" anchor="ctr">
                      <a:noAutofit/>
                    </a:bodyPr>
                    <a:p>
                      <a:r>
                        <a:rPr b="1" lang="en-PH" sz="1800" spc="-1" strike="noStrike">
                          <a:latin typeface="Lato"/>
                        </a:rPr>
                        <a:t>Bunga:</a:t>
                      </a:r>
                      <a:endParaRPr b="1"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789840">
                <a:tc vMerge="1">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c>
                  <a:txBody>
                    <a:bodyPr lIns="90000" rIns="90000" tIns="46800" bIns="46800" anchor="ctr">
                      <a:noAutofit/>
                    </a:bodyPr>
                    <a:p>
                      <a:r>
                        <a:rPr b="1" lang="en-PH" sz="1800" spc="-1" strike="noStrike">
                          <a:latin typeface="Lato"/>
                        </a:rPr>
                        <a:t>Epekto sa Kasalukuyan:</a:t>
                      </a:r>
                      <a:endParaRPr b="1"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273600"/>
            <a:ext cx="10968120" cy="114048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80" name="PlaceHolder 21"/>
          <p:cNvSpPr/>
          <p:nvPr/>
        </p:nvSpPr>
        <p:spPr>
          <a:xfrm>
            <a:off x="609480" y="1604880"/>
            <a:ext cx="10946160" cy="3951000"/>
          </a:xfrm>
          <a:prstGeom prst="rect">
            <a:avLst/>
          </a:prstGeom>
          <a:noFill/>
          <a:ln w="0">
            <a:noFill/>
          </a:ln>
        </p:spPr>
        <p:style>
          <a:lnRef idx="0"/>
          <a:fillRef idx="0"/>
          <a:effectRef idx="0"/>
          <a:fontRef idx="minor"/>
        </p:style>
      </p:sp>
      <p:sp>
        <p:nvSpPr>
          <p:cNvPr id="281" name="PlaceHolder 22"/>
          <p:cNvSpPr/>
          <p:nvPr/>
        </p:nvSpPr>
        <p:spPr>
          <a:xfrm>
            <a:off x="609840" y="1604520"/>
            <a:ext cx="10946160" cy="3951000"/>
          </a:xfrm>
          <a:prstGeom prst="rect">
            <a:avLst/>
          </a:prstGeom>
          <a:noFill/>
          <a:ln w="0">
            <a:noFill/>
          </a:ln>
        </p:spPr>
        <p:style>
          <a:lnRef idx="0"/>
          <a:fillRef idx="0"/>
          <a:effectRef idx="0"/>
          <a:fontRef idx="minor"/>
        </p:style>
      </p:sp>
      <p:sp>
        <p:nvSpPr>
          <p:cNvPr id="282" name=""/>
          <p:cNvSpPr/>
          <p:nvPr/>
        </p:nvSpPr>
        <p:spPr>
          <a:xfrm>
            <a:off x="9540000" y="3060000"/>
            <a:ext cx="1073520" cy="385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
        <p:nvSpPr>
          <p:cNvPr id="283" name="PlaceHolder 2"/>
          <p:cNvSpPr>
            <a:spLocks noGrp="1"/>
          </p:cNvSpPr>
          <p:nvPr>
            <p:ph/>
          </p:nvPr>
        </p:nvSpPr>
        <p:spPr>
          <a:xfrm>
            <a:off x="609480" y="1604520"/>
            <a:ext cx="10968120" cy="3972960"/>
          </a:xfrm>
          <a:prstGeom prst="rect">
            <a:avLst/>
          </a:prstGeom>
          <a:noFill/>
          <a:ln w="0">
            <a:noFill/>
          </a:ln>
        </p:spPr>
        <p:txBody>
          <a:bodyPr lIns="0" rIns="0" tIns="0" bIns="0" anchor="t">
            <a:normAutofit/>
          </a:bodyPr>
          <a:p>
            <a:pPr algn="just">
              <a:buNone/>
            </a:pPr>
            <a:r>
              <a:rPr b="0" lang="en-PH" sz="1800" spc="-1" strike="noStrike">
                <a:latin typeface="Lato"/>
              </a:rPr>
              <a:t>Mga mungkahing sagot:</a:t>
            </a:r>
            <a:endParaRPr b="0" lang="en-PH" sz="1800" spc="-1" strike="noStrike">
              <a:latin typeface=""/>
              <a:ea typeface=""/>
            </a:endParaRPr>
          </a:p>
          <a:p>
            <a:pPr algn="just">
              <a:buNone/>
            </a:pPr>
            <a:r>
              <a:rPr b="0" lang="en-PH" sz="1800" spc="-1" strike="noStrike">
                <a:latin typeface="Lato"/>
              </a:rPr>
              <a:t>Enlightenment – dumami ang kaalaman ng tao; nadagdagan ang mga makabagong kagamitan</a:t>
            </a:r>
            <a:endParaRPr b="0" lang="en-PH" sz="1800" spc="-1" strike="noStrike">
              <a:latin typeface=""/>
              <a:ea typeface=""/>
            </a:endParaRPr>
          </a:p>
          <a:p>
            <a:pPr algn="just">
              <a:buNone/>
            </a:pPr>
            <a:r>
              <a:rPr b="0" lang="en-PH" sz="1800" spc="-1" strike="noStrike">
                <a:latin typeface="Lato"/>
              </a:rPr>
              <a:t>Rebolusyong Siyentipiko at Industriyal – bumilis ang produksiyon; dumami ang nagkaroon ng trabaho; lumaki</a:t>
            </a:r>
            <a:endParaRPr b="0" lang="en-PH" sz="1800" spc="-1" strike="noStrike">
              <a:latin typeface=""/>
              <a:ea typeface=""/>
            </a:endParaRPr>
          </a:p>
          <a:p>
            <a:pPr algn="just">
              <a:buNone/>
            </a:pPr>
            <a:r>
              <a:rPr b="0" lang="en-PH" sz="1800" spc="-1" strike="noStrike">
                <a:latin typeface="Lato"/>
              </a:rPr>
              <a:t>ang agwat sa pagitan ng mayaman at mahirap</a:t>
            </a:r>
            <a:endParaRPr b="0" lang="en-PH" sz="1800" spc="-1" strike="noStrike">
              <a:latin typeface=""/>
              <a:ea typeface=""/>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7889</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2023-05-15T12:04:42Z</dcterms:modified>
  <cp:revision>3548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