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55"/>
    <a:srgbClr val="FF2600"/>
    <a:srgbClr val="00ABCB"/>
    <a:srgbClr val="D8DF24"/>
    <a:srgbClr val="4EB847"/>
    <a:srgbClr val="4EB846"/>
    <a:srgbClr val="8C63AC"/>
    <a:srgbClr val="EC028D"/>
    <a:srgbClr val="F27020"/>
    <a:srgbClr val="8CC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95888" y="3137919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Patterns and Algebra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5DF9F-2973-F645-986F-D3E05068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869440"/>
            <a:ext cx="10515600" cy="311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PH" sz="2200" dirty="0"/>
              <a:t>We have learnt that shapes can be used to form patterns.</a:t>
            </a:r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There is a change in size. The next shape is 		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63564-3793-FC42-AE83-613CA8BF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60" y="2529190"/>
            <a:ext cx="8618220" cy="61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9BFE7-6874-844B-A34F-55952BDFA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041" y="3384539"/>
            <a:ext cx="1045916" cy="5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E5DF9F-2973-F645-986F-D3E05068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427037"/>
            <a:ext cx="10515600" cy="565880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PH" sz="2200" dirty="0"/>
              <a:t>We have learnt that shapes can be used to form patterns.</a:t>
            </a:r>
          </a:p>
          <a:p>
            <a:pPr marL="457200" indent="-457200">
              <a:buFont typeface="+mj-lt"/>
              <a:buAutoNum type="arabicPeriod" startAt="2"/>
            </a:pPr>
            <a:endParaRPr lang="en-PH" sz="2200" dirty="0"/>
          </a:p>
          <a:p>
            <a:pPr marL="457200" indent="-457200">
              <a:buFont typeface="+mj-lt"/>
              <a:buAutoNum type="arabicPeriod" startAt="2"/>
            </a:pPr>
            <a:endParaRPr lang="en-PH" sz="2200" dirty="0"/>
          </a:p>
          <a:p>
            <a:pPr marL="457200" indent="-457200">
              <a:buFont typeface="+mj-lt"/>
              <a:buAutoNum type="arabicPeriod" startAt="2"/>
            </a:pPr>
            <a:endParaRPr lang="en-PH" sz="2200" dirty="0"/>
          </a:p>
          <a:p>
            <a:pPr marL="457200" indent="-457200">
              <a:buFont typeface="+mj-lt"/>
              <a:buAutoNum type="arabicPeriod" startAt="2"/>
            </a:pPr>
            <a:endParaRPr lang="en-PH" sz="2200" dirty="0"/>
          </a:p>
          <a:p>
            <a:pPr marL="457200" indent="-457200">
              <a:buFont typeface="+mj-lt"/>
              <a:buAutoNum type="arabicPeriod" startAt="2"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shape is turned. The next shape is	         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There is a change in orientation and color.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7DF10-5D6D-C64B-8FDE-FC4FAF85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1" y="1336357"/>
            <a:ext cx="8362319" cy="1245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5DD00C-1550-D144-84C0-8846042B2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622" y="3093720"/>
            <a:ext cx="338281" cy="1134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7F1863-0226-E448-83BC-23005A1E2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20" y="3941058"/>
            <a:ext cx="1457850" cy="2002542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5480A591-3BF7-634C-BAF1-D7F335B50C04}"/>
              </a:ext>
            </a:extLst>
          </p:cNvPr>
          <p:cNvSpPr/>
          <p:nvPr/>
        </p:nvSpPr>
        <p:spPr>
          <a:xfrm>
            <a:off x="6543039" y="4062978"/>
            <a:ext cx="2702711" cy="1271022"/>
          </a:xfrm>
          <a:prstGeom prst="wedgeEllipseCallout">
            <a:avLst>
              <a:gd name="adj1" fmla="val 62233"/>
              <a:gd name="adj2" fmla="val -784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Look carefully. There is also a change in color.</a:t>
            </a:r>
          </a:p>
        </p:txBody>
      </p:sp>
    </p:spTree>
    <p:extLst>
      <p:ext uri="{BB962C8B-B14F-4D97-AF65-F5344CB8AC3E}">
        <p14:creationId xmlns:p14="http://schemas.microsoft.com/office/powerpoint/2010/main" val="8463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2F2EC-0EC2-AE4A-8784-20BC6B50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240"/>
            <a:ext cx="10515600" cy="583152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PH" sz="2300" dirty="0"/>
              <a:t>What comes next in the pattern below?</a:t>
            </a:r>
          </a:p>
          <a:p>
            <a:pPr marL="514350" indent="-514350">
              <a:buFont typeface="+mj-lt"/>
              <a:buAutoNum type="arabicPeriod" startAt="3"/>
            </a:pPr>
            <a:endParaRPr lang="en-PH" sz="2300" dirty="0"/>
          </a:p>
          <a:p>
            <a:pPr marL="514350" indent="-514350">
              <a:buFont typeface="+mj-lt"/>
              <a:buAutoNum type="arabicPeriod" startAt="3"/>
            </a:pPr>
            <a:endParaRPr lang="en-PH" sz="2300" dirty="0"/>
          </a:p>
          <a:p>
            <a:pPr marL="914400" lvl="2" indent="0">
              <a:buNone/>
            </a:pPr>
            <a:r>
              <a:rPr lang="en-PH" sz="2300" dirty="0"/>
              <a:t>							________________</a:t>
            </a:r>
          </a:p>
          <a:p>
            <a:pPr marL="914400" lvl="2" indent="0">
              <a:buNone/>
            </a:pPr>
            <a:endParaRPr lang="en-PH" sz="2300" dirty="0"/>
          </a:p>
          <a:p>
            <a:pPr marL="0" indent="0">
              <a:buNone/>
            </a:pPr>
            <a:r>
              <a:rPr lang="en-PH" sz="2200" dirty="0"/>
              <a:t>There is a change in shape and color.</a:t>
            </a:r>
          </a:p>
          <a:p>
            <a:pPr marL="0" indent="0">
              <a:buNone/>
            </a:pPr>
            <a:endParaRPr lang="en-PH" sz="2300" dirty="0"/>
          </a:p>
          <a:p>
            <a:pPr marL="0" indent="0">
              <a:buNone/>
            </a:pPr>
            <a:r>
              <a:rPr lang="en-PH" sz="2200" dirty="0"/>
              <a:t>The next shape is 	    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2A41D-0588-0047-BEEB-9B697174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20" y="1732663"/>
            <a:ext cx="6289040" cy="901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15364-369D-2D44-8414-E6F50A499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7" r="34572"/>
          <a:stretch/>
        </p:blipFill>
        <p:spPr>
          <a:xfrm>
            <a:off x="3149599" y="3518566"/>
            <a:ext cx="722475" cy="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F860-F41A-8F49-86B2-731E1EC6B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1"/>
            <a:ext cx="10515600" cy="368808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PH" sz="2200" dirty="0"/>
              <a:t>We have also learnt about patterns in numbers.</a:t>
            </a:r>
          </a:p>
          <a:p>
            <a:pPr marL="457200" indent="-457200">
              <a:buFont typeface="+mj-lt"/>
              <a:buAutoNum type="arabicPeriod" startAt="4"/>
            </a:pPr>
            <a:endParaRPr lang="en-PH" sz="2200" dirty="0"/>
          </a:p>
          <a:p>
            <a:pPr marL="457200" indent="-457200">
              <a:buFont typeface="+mj-lt"/>
              <a:buAutoNum type="arabicPeriod" startAt="4"/>
            </a:pPr>
            <a:endParaRPr lang="en-PH" sz="2200" dirty="0"/>
          </a:p>
          <a:p>
            <a:pPr marL="457200" indent="-457200">
              <a:buFont typeface="+mj-lt"/>
              <a:buAutoNum type="arabicPeriod" startAt="4"/>
            </a:pPr>
            <a:endParaRPr lang="en-PH" sz="2200" dirty="0"/>
          </a:p>
          <a:p>
            <a:pPr marL="457200" indent="-457200">
              <a:buFont typeface="+mj-lt"/>
              <a:buAutoNum type="arabicPeriod" startAt="4"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120 + 5 = 125</a:t>
            </a:r>
          </a:p>
          <a:p>
            <a:pPr marL="457200" lvl="1" indent="0">
              <a:buNone/>
            </a:pPr>
            <a:r>
              <a:rPr lang="en-PH" sz="2200" dirty="0"/>
              <a:t>The next number in the pattern is 125.</a:t>
            </a:r>
          </a:p>
          <a:p>
            <a:pPr marL="0" indent="0">
              <a:buNone/>
            </a:pPr>
            <a:endParaRPr lang="en-PH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C239F-89C0-B440-AD70-B3755DFA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1924295"/>
            <a:ext cx="6827520" cy="13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F860-F41A-8F49-86B2-731E1EC6B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37895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PH" sz="2200" dirty="0"/>
              <a:t>What comes next in the pattern below?</a:t>
            </a:r>
          </a:p>
          <a:p>
            <a:pPr marL="514350" indent="-514350">
              <a:buFont typeface="+mj-lt"/>
              <a:buAutoNum type="arabicPeriod" startAt="5"/>
            </a:pPr>
            <a:endParaRPr lang="en-PH" sz="2200" dirty="0"/>
          </a:p>
          <a:p>
            <a:pPr marL="514350" indent="-514350">
              <a:buFont typeface="+mj-lt"/>
              <a:buAutoNum type="arabicPeriod" startAt="5"/>
            </a:pPr>
            <a:endParaRPr lang="en-PH" sz="2200" dirty="0"/>
          </a:p>
          <a:p>
            <a:pPr marL="514350" indent="-514350">
              <a:buFont typeface="+mj-lt"/>
              <a:buAutoNum type="arabicPeriod" startAt="5"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450 is 100 more than 350.</a:t>
            </a:r>
          </a:p>
          <a:p>
            <a:pPr marL="0" indent="0">
              <a:buNone/>
            </a:pPr>
            <a:r>
              <a:rPr lang="en-PH" sz="2200" dirty="0"/>
              <a:t>550 is 100 more than 450.</a:t>
            </a:r>
          </a:p>
          <a:p>
            <a:pPr marL="0" indent="0">
              <a:buNone/>
            </a:pPr>
            <a:r>
              <a:rPr lang="en-PH" sz="2200" dirty="0"/>
              <a:t>The size of the rectangle increases as well.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   		         comes next in the pattern.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C3CC5-408D-634F-B5F4-9791E9E2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796550"/>
            <a:ext cx="6908800" cy="1147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7A59C3-BF0B-CE4A-AF34-E096963B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462" y="4430124"/>
            <a:ext cx="1727086" cy="10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E93D20-570C-2846-9AF2-46F09E76CE4F}"/>
              </a:ext>
            </a:extLst>
          </p:cNvPr>
          <p:cNvSpPr/>
          <p:nvPr/>
        </p:nvSpPr>
        <p:spPr>
          <a:xfrm>
            <a:off x="1584960" y="1899920"/>
            <a:ext cx="1971040" cy="833120"/>
          </a:xfrm>
          <a:prstGeom prst="roundRect">
            <a:avLst>
              <a:gd name="adj" fmla="val 354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1B1AC-0995-A948-8D41-B1FFE01A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Using Multiplication and 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What is the missing number?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	30 ÷ ? = 6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dirty="0"/>
              <a:t>We can use the related multiplication</a:t>
            </a:r>
          </a:p>
          <a:p>
            <a:pPr marL="0" indent="0">
              <a:buNone/>
            </a:pPr>
            <a:r>
              <a:rPr lang="en-PH" sz="2200" dirty="0"/>
              <a:t>sentence to find the missing number in the</a:t>
            </a:r>
          </a:p>
          <a:p>
            <a:pPr marL="0" indent="0">
              <a:buNone/>
            </a:pPr>
            <a:r>
              <a:rPr lang="en-PH" sz="2200" dirty="0"/>
              <a:t>division sentence.</a:t>
            </a:r>
          </a:p>
          <a:p>
            <a:pPr marL="0" indent="0">
              <a:buNone/>
            </a:pPr>
            <a:r>
              <a:rPr lang="en-PH" sz="2200" dirty="0"/>
              <a:t>6 × 5 = 30</a:t>
            </a:r>
          </a:p>
          <a:p>
            <a:pPr marL="0" indent="0">
              <a:buNone/>
            </a:pPr>
            <a:r>
              <a:rPr lang="en-PH" sz="2200" dirty="0"/>
              <a:t>So, 30 ÷ 5 = 6.</a:t>
            </a:r>
          </a:p>
          <a:p>
            <a:pPr marL="0" indent="0">
              <a:buNone/>
            </a:pPr>
            <a:r>
              <a:rPr lang="en-PH" sz="2200" dirty="0"/>
              <a:t>The missing number is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19616-BF48-FF44-A70B-B8B962AB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44" y="3921760"/>
            <a:ext cx="1533727" cy="2235200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C8C8480F-A494-3045-AB99-772AD72D61CC}"/>
              </a:ext>
            </a:extLst>
          </p:cNvPr>
          <p:cNvSpPr/>
          <p:nvPr/>
        </p:nvSpPr>
        <p:spPr>
          <a:xfrm>
            <a:off x="6583680" y="2875280"/>
            <a:ext cx="3236393" cy="1271022"/>
          </a:xfrm>
          <a:prstGeom prst="wedgeEllipseCallout">
            <a:avLst>
              <a:gd name="adj1" fmla="val 54339"/>
              <a:gd name="adj2" fmla="val 4891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number must 30 be divided by to get 6?</a:t>
            </a:r>
          </a:p>
        </p:txBody>
      </p:sp>
    </p:spTree>
    <p:extLst>
      <p:ext uri="{BB962C8B-B14F-4D97-AF65-F5344CB8AC3E}">
        <p14:creationId xmlns:p14="http://schemas.microsoft.com/office/powerpoint/2010/main" val="161005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E93D20-570C-2846-9AF2-46F09E76CE4F}"/>
              </a:ext>
            </a:extLst>
          </p:cNvPr>
          <p:cNvSpPr/>
          <p:nvPr/>
        </p:nvSpPr>
        <p:spPr>
          <a:xfrm>
            <a:off x="1574800" y="1808480"/>
            <a:ext cx="1971040" cy="833120"/>
          </a:xfrm>
          <a:prstGeom prst="roundRect">
            <a:avLst>
              <a:gd name="adj" fmla="val 354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1B1AC-0995-A948-8D41-B1FFE01A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200" dirty="0"/>
              <a:t>What is the missing number?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	? × 4 = 28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dirty="0"/>
              <a:t>Similarly, we can use the related division</a:t>
            </a:r>
          </a:p>
          <a:p>
            <a:pPr marL="0" indent="0">
              <a:buNone/>
            </a:pPr>
            <a:r>
              <a:rPr lang="en-PH" sz="2200" dirty="0"/>
              <a:t>sentence to find the missing number.</a:t>
            </a:r>
          </a:p>
          <a:p>
            <a:pPr marL="0" indent="0">
              <a:buNone/>
            </a:pPr>
            <a:r>
              <a:rPr lang="en-PH" sz="2200" dirty="0"/>
              <a:t>28 ÷ 4 = 7</a:t>
            </a:r>
          </a:p>
          <a:p>
            <a:pPr marL="0" indent="0">
              <a:buNone/>
            </a:pPr>
            <a:r>
              <a:rPr lang="en-PH" sz="2200" dirty="0"/>
              <a:t>So, 7 </a:t>
            </a:r>
            <a:r>
              <a:rPr lang="en-US" sz="2200" dirty="0"/>
              <a:t>× </a:t>
            </a:r>
            <a:r>
              <a:rPr lang="en-PH" sz="2200" dirty="0"/>
              <a:t>4 = 28.</a:t>
            </a:r>
          </a:p>
          <a:p>
            <a:pPr marL="0" indent="0">
              <a:buNone/>
            </a:pPr>
            <a:r>
              <a:rPr lang="en-PH" sz="2200" dirty="0"/>
              <a:t>The missing number is 7.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C8C8480F-A494-3045-AB99-772AD72D61CC}"/>
              </a:ext>
            </a:extLst>
          </p:cNvPr>
          <p:cNvSpPr/>
          <p:nvPr/>
        </p:nvSpPr>
        <p:spPr>
          <a:xfrm>
            <a:off x="6766560" y="2875280"/>
            <a:ext cx="3053513" cy="1391920"/>
          </a:xfrm>
          <a:prstGeom prst="wedgeEllipseCallout">
            <a:avLst>
              <a:gd name="adj1" fmla="val 54339"/>
              <a:gd name="adj2" fmla="val 4891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number gives 28 when multiplied by 4?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74527-5F3D-5044-8EDD-C0F95E2F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795" y="4023360"/>
            <a:ext cx="1686782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9951</TotalTime>
  <Words>164</Words>
  <Application>Microsoft Macintosh PowerPoint</Application>
  <PresentationFormat>Widescreen</PresentationFormat>
  <Paragraphs>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979</cp:revision>
  <cp:lastPrinted>2023-03-16T06:30:06Z</cp:lastPrinted>
  <dcterms:created xsi:type="dcterms:W3CDTF">2019-04-16T02:10:14Z</dcterms:created>
  <dcterms:modified xsi:type="dcterms:W3CDTF">2023-08-31T05:47:56Z</dcterms:modified>
</cp:coreProperties>
</file>