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88160" cy="6854040"/>
          </a:xfrm>
          <a:prstGeom prst="rect">
            <a:avLst/>
          </a:prstGeom>
          <a:solidFill>
            <a:srgbClr val="ffffff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95040" cy="279504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700480" cy="385848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700480" cy="38016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en-PH" sz="1800" spc="-1" strike="noStrike">
                <a:latin typeface="Arial"/>
              </a:rPr>
              <a:t>Click to edit the title text format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Click to edit the outline text format</a:t>
            </a:r>
            <a:endParaRPr b="0" lang="en-PH" sz="18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1800" spc="-1" strike="noStrike">
                <a:latin typeface="Arial"/>
              </a:rPr>
              <a:t>Second Outline Level</a:t>
            </a:r>
            <a:endParaRPr b="0" lang="en-PH" sz="1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Third Outline Level</a:t>
            </a:r>
            <a:endParaRPr b="0" lang="en-PH" sz="18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1800" spc="-1" strike="noStrike">
                <a:latin typeface="Arial"/>
              </a:rPr>
              <a:t>Fourth Outline Level</a:t>
            </a:r>
            <a:endParaRPr b="0" lang="en-PH" sz="18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Fifth Outline Level</a:t>
            </a:r>
            <a:endParaRPr b="0" lang="en-PH" sz="18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Sixth Outline Level</a:t>
            </a:r>
            <a:endParaRPr b="0" lang="en-PH" sz="18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Seventh Outline Level</a:t>
            </a:r>
            <a:endParaRPr b="0" lang="en-PH" sz="18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88160" cy="63108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66600" cy="96660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30680" cy="103068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879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1936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12480" cy="338076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4455360" y="2548080"/>
            <a:ext cx="6884640" cy="1795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2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Using Compound Sentences to Show the</a:t>
            </a:r>
            <a:endParaRPr b="0" lang="en-PH" sz="2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1" lang="en-US" sz="2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Cause-and-Effect and Problem–Solution Relationship of Ideas </a:t>
            </a:r>
            <a:endParaRPr b="0" lang="en-PH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284760" y="330120"/>
            <a:ext cx="10511640" cy="17913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rmAutofit/>
          </a:bodyPr>
          <a:p>
            <a:pPr>
              <a:lnSpc>
                <a:spcPct val="9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Montserrat Medium"/>
                <a:ea typeface="Arial;Arial"/>
              </a:rPr>
              <a:t>Using Compound Sentences to Show the</a:t>
            </a:r>
            <a:endParaRPr b="0" lang="en-PH" sz="3600" spc="-1" strike="noStrike">
              <a:latin typeface="Arial"/>
            </a:endParaRPr>
          </a:p>
          <a:p>
            <a:pPr>
              <a:lnSpc>
                <a:spcPct val="9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Montserrat Medium"/>
                <a:ea typeface="Arial;Arial"/>
              </a:rPr>
              <a:t>Cause-and-Effect and Problem–Solution Relationship of Ideas </a:t>
            </a:r>
            <a:endParaRPr b="0" lang="en-PH" sz="3600" spc="-1" strike="noStrike">
              <a:latin typeface="Arial"/>
            </a:endParaRPr>
          </a:p>
          <a:p>
            <a:pPr>
              <a:lnSpc>
                <a:spcPct val="90000"/>
              </a:lnSpc>
              <a:buNone/>
            </a:pPr>
            <a:endParaRPr b="0" lang="en-PH" sz="3600" spc="-1" strike="noStrike">
              <a:latin typeface="Arial"/>
            </a:endParaRPr>
          </a:p>
        </p:txBody>
      </p:sp>
      <p:sp>
        <p:nvSpPr>
          <p:cNvPr id="126" name=""/>
          <p:cNvSpPr/>
          <p:nvPr/>
        </p:nvSpPr>
        <p:spPr>
          <a:xfrm>
            <a:off x="972000" y="2700000"/>
            <a:ext cx="9360000" cy="3479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spcBef>
                <a:spcPts val="499"/>
              </a:spcBef>
              <a:spcAft>
                <a:spcPts val="499"/>
              </a:spcAft>
              <a:buNone/>
            </a:pPr>
            <a:endParaRPr b="0" lang="en-PH" sz="1800" spc="-1" strike="noStrike">
              <a:latin typeface="Lato"/>
            </a:endParaRPr>
          </a:p>
          <a:p>
            <a:pPr algn="just">
              <a:lnSpc>
                <a:spcPct val="100000"/>
              </a:lnSpc>
              <a:spcBef>
                <a:spcPts val="499"/>
              </a:spcBef>
              <a:spcAft>
                <a:spcPts val="499"/>
              </a:spcAft>
              <a:buNone/>
            </a:pPr>
            <a:endParaRPr b="0" lang="en-PH" sz="1800" spc="-1" strike="noStrike">
              <a:latin typeface="Lato"/>
            </a:endParaRPr>
          </a:p>
          <a:p>
            <a:pPr algn="just">
              <a:lnSpc>
                <a:spcPct val="100000"/>
              </a:lnSpc>
              <a:spcBef>
                <a:spcPts val="499"/>
              </a:spcBef>
              <a:spcAft>
                <a:spcPts val="499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Examples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00000"/>
              </a:lnSpc>
              <a:spcBef>
                <a:spcPts val="499"/>
              </a:spcBef>
              <a:spcAft>
                <a:spcPts val="499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The temperature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has become extremely hot these days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00000"/>
              </a:lnSpc>
              <a:spcBef>
                <a:spcPts val="499"/>
              </a:spcBef>
              <a:spcAft>
                <a:spcPts val="499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subject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predicate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00000"/>
              </a:lnSpc>
              <a:spcBef>
                <a:spcPts val="499"/>
              </a:spcBef>
              <a:spcAft>
                <a:spcPts val="499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Having a garden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helps beautify our surroundings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00000"/>
              </a:lnSpc>
              <a:spcBef>
                <a:spcPts val="499"/>
              </a:spcBef>
              <a:spcAft>
                <a:spcPts val="499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subject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predicate</a:t>
            </a:r>
            <a:endParaRPr b="0" lang="en-PH" sz="1800" spc="-1" strike="noStrike">
              <a:latin typeface="Lato"/>
            </a:endParaRPr>
          </a:p>
        </p:txBody>
      </p:sp>
      <p:sp>
        <p:nvSpPr>
          <p:cNvPr id="127" name=""/>
          <p:cNvSpPr txBox="1"/>
          <p:nvPr/>
        </p:nvSpPr>
        <p:spPr>
          <a:xfrm>
            <a:off x="792000" y="2325960"/>
            <a:ext cx="10188000" cy="7340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clause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is composed of a subject and a predicate It is a sentence by itself a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simple sentence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is made up of just one clause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 type="title"/>
          </p:nvPr>
        </p:nvSpPr>
        <p:spPr>
          <a:xfrm>
            <a:off x="284760" y="330120"/>
            <a:ext cx="10511640" cy="17913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rmAutofit/>
          </a:bodyPr>
          <a:p>
            <a:pPr>
              <a:lnSpc>
                <a:spcPct val="9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Montserrat Medium"/>
                <a:ea typeface="Arial;Arial"/>
              </a:rPr>
              <a:t>Using Compound Sentences to Show the</a:t>
            </a:r>
            <a:endParaRPr b="0" lang="en-PH" sz="3600" spc="-1" strike="noStrike">
              <a:latin typeface="Arial"/>
            </a:endParaRPr>
          </a:p>
          <a:p>
            <a:pPr>
              <a:lnSpc>
                <a:spcPct val="9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Montserrat Medium"/>
                <a:ea typeface="Arial;Arial"/>
              </a:rPr>
              <a:t>Cause-and-Effect and Problem–Solution Relationship of Ideas </a:t>
            </a:r>
            <a:endParaRPr b="0" lang="en-PH" sz="3600" spc="-1" strike="noStrike">
              <a:latin typeface="Arial"/>
            </a:endParaRPr>
          </a:p>
          <a:p>
            <a:pPr>
              <a:lnSpc>
                <a:spcPct val="90000"/>
              </a:lnSpc>
              <a:buNone/>
            </a:pPr>
            <a:endParaRPr b="0" lang="en-PH" sz="3600" spc="-1" strike="noStrike">
              <a:latin typeface="Arial"/>
            </a:endParaRPr>
          </a:p>
        </p:txBody>
      </p:sp>
      <p:sp>
        <p:nvSpPr>
          <p:cNvPr id="129" name=""/>
          <p:cNvSpPr/>
          <p:nvPr/>
        </p:nvSpPr>
        <p:spPr>
          <a:xfrm>
            <a:off x="972000" y="1692000"/>
            <a:ext cx="10368000" cy="3479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A </a:t>
            </a:r>
            <a:r>
              <a:rPr b="1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compound sentence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 is a sentence with two independent clauses connected by a comma and a coordinating conjunction It is also known as the main clause because it can stand by itself.</a:t>
            </a:r>
            <a:endParaRPr b="0" lang="en-PH" sz="2200" spc="-1" strike="noStrike">
              <a:latin typeface="Lato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The </a:t>
            </a:r>
            <a:r>
              <a:rPr b="1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coordinating conjunctions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 are the conjunctions to use when writing a compound sentence</a:t>
            </a:r>
            <a:endParaRPr b="0" lang="en-PH" sz="2200" spc="-1" strike="noStrike">
              <a:latin typeface="Lato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These coordinating conjunctions include for, and, nor, but, or, yet, and so They are also called </a:t>
            </a:r>
            <a:r>
              <a:rPr b="1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FANBOYS</a:t>
            </a:r>
            <a:endParaRPr b="0" lang="en-PH" sz="2200" spc="-1" strike="noStrike">
              <a:latin typeface="Lato"/>
            </a:endParaRPr>
          </a:p>
          <a:p>
            <a:pPr algn="just">
              <a:lnSpc>
                <a:spcPct val="150000"/>
              </a:lnSpc>
              <a:buNone/>
            </a:pPr>
            <a:r>
              <a:rPr b="0" i="1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i="1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i="1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Remember to always put a comma before a coordinating conjunction when connecting two independent clauses</a:t>
            </a:r>
            <a:endParaRPr b="0" lang="en-PH" sz="2200" spc="-1" strike="noStrike">
              <a:latin typeface="Lato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284760" y="330120"/>
            <a:ext cx="10511640" cy="17913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rmAutofit/>
          </a:bodyPr>
          <a:p>
            <a:pPr>
              <a:lnSpc>
                <a:spcPct val="9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Montserrat Medium"/>
                <a:ea typeface="Arial;Arial"/>
              </a:rPr>
              <a:t>Using Compound Sentences to Show the</a:t>
            </a:r>
            <a:endParaRPr b="0" lang="en-PH" sz="3600" spc="-1" strike="noStrike">
              <a:latin typeface="Arial"/>
            </a:endParaRPr>
          </a:p>
          <a:p>
            <a:pPr>
              <a:lnSpc>
                <a:spcPct val="9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Montserrat Medium"/>
                <a:ea typeface="Arial;Arial"/>
              </a:rPr>
              <a:t>Cause-and-Effect and Problem–Solution Relationship of Ideas </a:t>
            </a:r>
            <a:endParaRPr b="0" lang="en-PH" sz="3600" spc="-1" strike="noStrike">
              <a:latin typeface="Arial"/>
            </a:endParaRPr>
          </a:p>
          <a:p>
            <a:pPr>
              <a:lnSpc>
                <a:spcPct val="90000"/>
              </a:lnSpc>
              <a:buNone/>
            </a:pPr>
            <a:endParaRPr b="0" lang="en-PH" sz="3600" spc="-1" strike="noStrike">
              <a:latin typeface="Arial"/>
            </a:endParaRPr>
          </a:p>
        </p:txBody>
      </p:sp>
      <p:sp>
        <p:nvSpPr>
          <p:cNvPr id="131" name=""/>
          <p:cNvSpPr/>
          <p:nvPr/>
        </p:nvSpPr>
        <p:spPr>
          <a:xfrm>
            <a:off x="756000" y="2556000"/>
            <a:ext cx="10368000" cy="3479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Compound sentences can be used to show a </a:t>
            </a:r>
            <a:r>
              <a:rPr b="1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cause-and-effect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 relationship of ideas A </a:t>
            </a:r>
            <a:r>
              <a:rPr b="1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cause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 is the reason why something happens, and an effect is the result when something happens Compound sentences can be used to show the cause-and-effect relationship by adding the conjunctions and, for, and so</a:t>
            </a:r>
            <a:endParaRPr b="0" lang="en-PH" sz="2200" spc="-1" strike="noStrike">
              <a:latin typeface="Lato"/>
            </a:endParaRPr>
          </a:p>
          <a:p>
            <a:endParaRPr b="0" lang="en-PH" sz="2200" spc="-1" strike="noStrike">
              <a:latin typeface="Arial"/>
            </a:endParaRPr>
          </a:p>
        </p:txBody>
      </p:sp>
      <p:sp>
        <p:nvSpPr>
          <p:cNvPr id="132" name=""/>
          <p:cNvSpPr txBox="1"/>
          <p:nvPr/>
        </p:nvSpPr>
        <p:spPr>
          <a:xfrm>
            <a:off x="792000" y="4392000"/>
            <a:ext cx="10008000" cy="2273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Examples:</a:t>
            </a:r>
            <a:endParaRPr b="0" lang="en-PH" sz="2200" spc="-1" strike="noStrike">
              <a:latin typeface="Arial"/>
            </a:endParaRPr>
          </a:p>
          <a:p>
            <a:r>
              <a:rPr b="0" lang="en-PH" sz="22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	</a:t>
            </a:r>
            <a:r>
              <a:rPr b="0" lang="en-PH" sz="22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Lightning struck the lamp posts,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1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and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22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the lights went out</a:t>
            </a:r>
            <a:endParaRPr b="0" lang="en-PH" sz="2200" spc="-1" strike="noStrike">
              <a:latin typeface="Arial"/>
            </a:endParaRPr>
          </a:p>
          <a:p>
            <a:r>
              <a:rPr b="0" lang="en-PH" sz="1800" spc="-1" strike="noStrike">
                <a:solidFill>
                  <a:srgbClr val="8d281e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8d281e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8d281e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8d281e"/>
                </a:solidFill>
                <a:latin typeface="Lato"/>
                <a:ea typeface="DejaVu Sans"/>
              </a:rPr>
              <a:t>cause </a:t>
            </a:r>
            <a:r>
              <a:rPr b="0" lang="en-PH" sz="1800" spc="-1" strike="noStrike">
                <a:solidFill>
                  <a:srgbClr val="8d281e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8d281e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8d281e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8d281e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8d281e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8d281e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8d281e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8d281e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8d281e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8d281e"/>
                </a:solidFill>
                <a:latin typeface="Lato"/>
                <a:ea typeface="DejaVu Sans"/>
              </a:rPr>
              <a:t>effect</a:t>
            </a:r>
            <a:endParaRPr b="0" lang="en-PH" sz="1800" spc="-1" strike="noStrike">
              <a:latin typeface="Arial"/>
            </a:endParaRPr>
          </a:p>
          <a:p>
            <a:r>
              <a:rPr b="0" lang="en-PH" sz="22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	</a:t>
            </a:r>
            <a:r>
              <a:rPr b="0" lang="en-PH" sz="22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Motorists experienced heavy traffic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1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for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22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the traffic light malfunctioned.</a:t>
            </a:r>
            <a:endParaRPr b="0" lang="en-PH" sz="2200" spc="-1" strike="noStrike">
              <a:latin typeface="Arial"/>
            </a:endParaRPr>
          </a:p>
          <a:p>
            <a:r>
              <a:rPr b="0" lang="en-PH" sz="2000" spc="-1" strike="noStrike">
                <a:solidFill>
                  <a:srgbClr val="8d281e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8d281e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8d281e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8d281e"/>
                </a:solidFill>
                <a:latin typeface="Lato"/>
                <a:ea typeface="DejaVu Sans"/>
              </a:rPr>
              <a:t>effect</a:t>
            </a:r>
            <a:r>
              <a:rPr b="0" lang="en-PH" sz="2000" spc="-1" strike="noStrike">
                <a:solidFill>
                  <a:srgbClr val="8d281e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8d281e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8d281e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8d281e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8d281e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8d281e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8d281e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8d281e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8d281e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8d281e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8d281e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8d281e"/>
                </a:solidFill>
                <a:latin typeface="Lato"/>
                <a:ea typeface="DejaVu Sans"/>
              </a:rPr>
              <a:t>cause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33" name=""/>
          <p:cNvSpPr txBox="1"/>
          <p:nvPr/>
        </p:nvSpPr>
        <p:spPr>
          <a:xfrm>
            <a:off x="3494880" y="1640160"/>
            <a:ext cx="4965120" cy="8766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algn="ctr">
              <a:buNone/>
            </a:pPr>
            <a:r>
              <a:rPr b="1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Cause-and-Effect Relationship</a:t>
            </a:r>
            <a:endParaRPr b="1" lang="en-PH" sz="2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 type="title"/>
          </p:nvPr>
        </p:nvSpPr>
        <p:spPr>
          <a:xfrm>
            <a:off x="284760" y="330120"/>
            <a:ext cx="10511640" cy="17913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rmAutofit/>
          </a:bodyPr>
          <a:p>
            <a:pPr>
              <a:lnSpc>
                <a:spcPct val="9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Montserrat Medium"/>
                <a:ea typeface="Arial;Arial"/>
              </a:rPr>
              <a:t>Using Compound Sentences to Show the</a:t>
            </a:r>
            <a:endParaRPr b="0" lang="en-PH" sz="3600" spc="-1" strike="noStrike">
              <a:latin typeface="Arial"/>
            </a:endParaRPr>
          </a:p>
          <a:p>
            <a:pPr>
              <a:lnSpc>
                <a:spcPct val="9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Montserrat Medium"/>
                <a:ea typeface="Arial;Arial"/>
              </a:rPr>
              <a:t>Cause-and-Effect and Problem–Solution Relationship of Ideas </a:t>
            </a:r>
            <a:endParaRPr b="0" lang="en-PH" sz="3600" spc="-1" strike="noStrike">
              <a:latin typeface="Arial"/>
            </a:endParaRPr>
          </a:p>
          <a:p>
            <a:pPr>
              <a:lnSpc>
                <a:spcPct val="90000"/>
              </a:lnSpc>
              <a:buNone/>
            </a:pPr>
            <a:endParaRPr b="0" lang="en-PH" sz="3600" spc="-1" strike="noStrike">
              <a:latin typeface="Arial"/>
            </a:endParaRPr>
          </a:p>
        </p:txBody>
      </p:sp>
      <p:sp>
        <p:nvSpPr>
          <p:cNvPr id="135" name=""/>
          <p:cNvSpPr/>
          <p:nvPr/>
        </p:nvSpPr>
        <p:spPr>
          <a:xfrm>
            <a:off x="720000" y="2340000"/>
            <a:ext cx="10476000" cy="3479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Compound sentences can also show a </a:t>
            </a:r>
            <a:r>
              <a:rPr b="1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problem-solution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 relationship of ideas. 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A problem is the issue, whereas a solution shows the remedy on how to solve the problem The conjunctions for and so can be used to show the problem solution relationship in compound sentences Again, we put a comma before the conjunctionsfor and so to connect two independent clauses</a:t>
            </a:r>
            <a:endParaRPr b="0" lang="en-PH" sz="2200" spc="-1" strike="noStrike">
              <a:latin typeface="Lato"/>
            </a:endParaRPr>
          </a:p>
          <a:p>
            <a:endParaRPr b="0" lang="en-PH" sz="2200" spc="-1" strike="noStrike">
              <a:latin typeface="Arial"/>
            </a:endParaRPr>
          </a:p>
        </p:txBody>
      </p:sp>
      <p:sp>
        <p:nvSpPr>
          <p:cNvPr id="136" name=""/>
          <p:cNvSpPr txBox="1"/>
          <p:nvPr/>
        </p:nvSpPr>
        <p:spPr>
          <a:xfrm>
            <a:off x="720000" y="4314600"/>
            <a:ext cx="11160000" cy="2273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Examples:</a:t>
            </a:r>
            <a:endParaRPr b="0" lang="en-PH" sz="2200" spc="-1" strike="noStrike">
              <a:latin typeface="Arial"/>
            </a:endParaRPr>
          </a:p>
          <a:p>
            <a:r>
              <a:rPr b="0" lang="en-PH" sz="22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	</a:t>
            </a:r>
            <a:r>
              <a:rPr b="0" lang="en-PH" sz="22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The people cleaned the streets,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1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for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22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there were many piles of garbage.</a:t>
            </a:r>
            <a:endParaRPr b="0" lang="en-PH" sz="2200" spc="-1" strike="noStrike">
              <a:latin typeface="Arial"/>
            </a:endParaRPr>
          </a:p>
          <a:p>
            <a:r>
              <a:rPr b="0" lang="en-PH" sz="1800" spc="-1" strike="noStrike">
                <a:solidFill>
                  <a:srgbClr val="8d281e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8d281e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8d281e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8d281e"/>
                </a:solidFill>
                <a:latin typeface="Lato"/>
                <a:ea typeface="DejaVu Sans"/>
              </a:rPr>
              <a:t>solution </a:t>
            </a:r>
            <a:r>
              <a:rPr b="0" lang="en-PH" sz="1800" spc="-1" strike="noStrike">
                <a:solidFill>
                  <a:srgbClr val="8d281e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8d281e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8d281e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8d281e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8d281e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8d281e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8d281e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8d281e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8d281e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8d281e"/>
                </a:solidFill>
                <a:latin typeface="Lato"/>
                <a:ea typeface="DejaVu Sans"/>
              </a:rPr>
              <a:t>problem</a:t>
            </a:r>
            <a:endParaRPr b="0" lang="en-PH" sz="1800" spc="-1" strike="noStrike">
              <a:latin typeface="Arial"/>
            </a:endParaRPr>
          </a:p>
          <a:p>
            <a:r>
              <a:rPr b="0" lang="en-PH" sz="22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	</a:t>
            </a:r>
            <a:r>
              <a:rPr b="0" lang="en-PH" sz="22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The man saw an old woman lying on the street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1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so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22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the called an ambulance.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8d281e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8d281e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8d281e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8d281e"/>
                </a:solidFill>
                <a:latin typeface="Lato"/>
                <a:ea typeface="DejaVu Sans"/>
              </a:rPr>
              <a:t>problem</a:t>
            </a:r>
            <a:r>
              <a:rPr b="0" lang="en-PH" sz="2000" spc="-1" strike="noStrike">
                <a:solidFill>
                  <a:srgbClr val="8d281e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8d281e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8d281e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8d281e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8d281e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8d281e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8d281e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8d281e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8d281e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8d281e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8d281e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8d281e"/>
                </a:solidFill>
                <a:latin typeface="Lato"/>
                <a:ea typeface="DejaVu Sans"/>
              </a:rPr>
              <a:t>solution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7" name=""/>
          <p:cNvSpPr txBox="1"/>
          <p:nvPr/>
        </p:nvSpPr>
        <p:spPr>
          <a:xfrm>
            <a:off x="3494880" y="1640520"/>
            <a:ext cx="4965120" cy="8766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algn="ctr">
              <a:buNone/>
            </a:pPr>
            <a:r>
              <a:rPr b="1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Problem-Solution Relationship</a:t>
            </a:r>
            <a:endParaRPr b="1" lang="en-PH" sz="2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284760" y="330120"/>
            <a:ext cx="10511640" cy="17913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rmAutofit/>
          </a:bodyPr>
          <a:p>
            <a:pPr>
              <a:lnSpc>
                <a:spcPct val="9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Montserrat Medium"/>
                <a:ea typeface="Arial;Arial"/>
              </a:rPr>
              <a:t>Using Compound Sentences to Show the</a:t>
            </a:r>
            <a:endParaRPr b="0" lang="en-PH" sz="3600" spc="-1" strike="noStrike">
              <a:latin typeface="Arial"/>
            </a:endParaRPr>
          </a:p>
          <a:p>
            <a:pPr>
              <a:lnSpc>
                <a:spcPct val="9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Montserrat Medium"/>
                <a:ea typeface="Arial;Arial"/>
              </a:rPr>
              <a:t>Cause-and-Effect and Problem–Solution Relationship of Ideas </a:t>
            </a:r>
            <a:endParaRPr b="0" lang="en-PH" sz="3600" spc="-1" strike="noStrike">
              <a:latin typeface="Arial"/>
            </a:endParaRPr>
          </a:p>
          <a:p>
            <a:pPr>
              <a:lnSpc>
                <a:spcPct val="90000"/>
              </a:lnSpc>
              <a:buNone/>
            </a:pPr>
            <a:endParaRPr b="0" lang="en-PH" sz="3600" spc="-1" strike="noStrike">
              <a:latin typeface="Arial"/>
            </a:endParaRPr>
          </a:p>
        </p:txBody>
      </p:sp>
      <p:sp>
        <p:nvSpPr>
          <p:cNvPr id="139" name=""/>
          <p:cNvSpPr/>
          <p:nvPr/>
        </p:nvSpPr>
        <p:spPr>
          <a:xfrm>
            <a:off x="756000" y="1980000"/>
            <a:ext cx="10368000" cy="3479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16000" indent="-216000" algn="just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A </a:t>
            </a:r>
            <a:r>
              <a:rPr b="0" i="1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compound sentence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 is a sentence with two independent clauses connected by a comma and a coordinating conjunction. These coordinating conjunctions include for, and, nor, but, or, yet, and so. They are also called </a:t>
            </a:r>
            <a:r>
              <a:rPr b="1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FANBOYS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2200" spc="-1" strike="noStrike">
              <a:latin typeface="Lato"/>
            </a:endParaRPr>
          </a:p>
          <a:p>
            <a:pPr marL="216000" indent="-216000" algn="just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A </a:t>
            </a:r>
            <a:r>
              <a:rPr b="0" i="1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compound sentence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 can show the cause and effect and problem solution relationship of ideas.</a:t>
            </a:r>
            <a:endParaRPr b="0" lang="en-PH" sz="2200" spc="-1" strike="noStrike">
              <a:latin typeface="Lato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title"/>
          </p:nvPr>
        </p:nvSpPr>
        <p:spPr>
          <a:xfrm>
            <a:off x="284760" y="330120"/>
            <a:ext cx="10511640" cy="17913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rmAutofit/>
          </a:bodyPr>
          <a:p>
            <a:pPr>
              <a:lnSpc>
                <a:spcPct val="9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Montserrat Medium"/>
                <a:ea typeface="Arial;Arial"/>
              </a:rPr>
              <a:t>Using Compound Sentences to Show the</a:t>
            </a:r>
            <a:endParaRPr b="0" lang="en-PH" sz="3600" spc="-1" strike="noStrike">
              <a:latin typeface="Arial"/>
            </a:endParaRPr>
          </a:p>
          <a:p>
            <a:pPr>
              <a:lnSpc>
                <a:spcPct val="9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Montserrat Medium"/>
                <a:ea typeface="Arial;Arial"/>
              </a:rPr>
              <a:t>Cause-and-Effect and Problem–Solution Relationship of Ideas </a:t>
            </a:r>
            <a:endParaRPr b="0" lang="en-PH" sz="3600" spc="-1" strike="noStrike">
              <a:latin typeface="Arial"/>
            </a:endParaRPr>
          </a:p>
          <a:p>
            <a:pPr>
              <a:lnSpc>
                <a:spcPct val="90000"/>
              </a:lnSpc>
              <a:buNone/>
            </a:pPr>
            <a:endParaRPr b="0" lang="en-PH" sz="3600" spc="-1" strike="noStrike">
              <a:latin typeface="Arial"/>
            </a:endParaRPr>
          </a:p>
        </p:txBody>
      </p:sp>
      <p:sp>
        <p:nvSpPr>
          <p:cNvPr id="141" name=""/>
          <p:cNvSpPr/>
          <p:nvPr/>
        </p:nvSpPr>
        <p:spPr>
          <a:xfrm>
            <a:off x="756000" y="1980000"/>
            <a:ext cx="10368000" cy="3479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Complete the sentences by supplying the most appropriate subordinating conjunction to make a complex sentence to show either a cause and effect or a problem solution clause.</a:t>
            </a:r>
            <a:endParaRPr b="0" lang="en-PH" sz="2200" spc="-1" strike="noStrike">
              <a:latin typeface="Lato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2200" spc="-1" strike="noStrike">
              <a:latin typeface="Lato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1. Jenny laughed hard _____________ the clown was really funny.</a:t>
            </a:r>
            <a:endParaRPr b="0" lang="en-PH" sz="2200" spc="-1" strike="noStrike">
              <a:latin typeface="Lato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2. The government gave free education in state universities in the country _____________ many people cannot afford</a:t>
            </a:r>
            <a:endParaRPr b="0" lang="en-PH" sz="2200" spc="-1" strike="noStrike">
              <a:latin typeface="Lato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3. I did not study last night ______________ I was not feeling well.</a:t>
            </a:r>
            <a:endParaRPr b="0" lang="en-PH" sz="2200" spc="-1" strike="noStrike">
              <a:latin typeface="Lato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4. ______________ I do not want to get sick, I take vitamins.</a:t>
            </a:r>
            <a:endParaRPr b="0" lang="en-PH" sz="2200" spc="-1" strike="noStrike">
              <a:latin typeface="Lato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5. ______________ I did not have money to buy a bicycle, I got a part time job.</a:t>
            </a:r>
            <a:endParaRPr b="0" lang="en-PH" sz="2200" spc="-1" strike="noStrike">
              <a:latin typeface="Lato"/>
            </a:endParaRPr>
          </a:p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en-PH" sz="2200" spc="-1" strike="noStrike">
              <a:latin typeface="Lato"/>
            </a:endParaRPr>
          </a:p>
          <a:p>
            <a:pPr marL="216000" indent="-216000" algn="just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en-PH" sz="2200" spc="-1" strike="noStrike">
              <a:latin typeface="Lato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1"/>
          <p:cNvSpPr>
            <a:spLocks noGrp="1"/>
          </p:cNvSpPr>
          <p:nvPr>
            <p:ph type="title"/>
          </p:nvPr>
        </p:nvSpPr>
        <p:spPr>
          <a:xfrm>
            <a:off x="284760" y="330120"/>
            <a:ext cx="10511640" cy="17913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rmAutofit/>
          </a:bodyPr>
          <a:p>
            <a:pPr>
              <a:lnSpc>
                <a:spcPct val="9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Montserrat Medium"/>
                <a:ea typeface="Arial;Arial"/>
              </a:rPr>
              <a:t>Using Compound Sentences to Show the</a:t>
            </a:r>
            <a:endParaRPr b="0" lang="en-PH" sz="3600" spc="-1" strike="noStrike">
              <a:latin typeface="Arial"/>
            </a:endParaRPr>
          </a:p>
          <a:p>
            <a:pPr>
              <a:lnSpc>
                <a:spcPct val="9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Montserrat Medium"/>
                <a:ea typeface="Arial;Arial"/>
              </a:rPr>
              <a:t>Cause-and-Effect and Problem–Solution Relationship of Ideas </a:t>
            </a:r>
            <a:endParaRPr b="0" lang="en-PH" sz="3600" spc="-1" strike="noStrike">
              <a:latin typeface="Arial"/>
            </a:endParaRPr>
          </a:p>
          <a:p>
            <a:pPr>
              <a:lnSpc>
                <a:spcPct val="90000"/>
              </a:lnSpc>
              <a:buNone/>
            </a:pPr>
            <a:endParaRPr b="0" lang="en-PH" sz="3600" spc="-1" strike="noStrike">
              <a:latin typeface="Arial"/>
            </a:endParaRPr>
          </a:p>
        </p:txBody>
      </p:sp>
      <p:sp>
        <p:nvSpPr>
          <p:cNvPr id="143" name=""/>
          <p:cNvSpPr/>
          <p:nvPr/>
        </p:nvSpPr>
        <p:spPr>
          <a:xfrm>
            <a:off x="756000" y="1980000"/>
            <a:ext cx="10368000" cy="3479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Answers</a:t>
            </a:r>
            <a:endParaRPr b="0" lang="en-PH" sz="2200" spc="-1" strike="noStrike">
              <a:latin typeface="Lato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2200" spc="-1" strike="noStrike">
              <a:latin typeface="Lato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1. because/since/as</a:t>
            </a:r>
            <a:endParaRPr b="0" lang="en-PH" sz="2200" spc="-1" strike="noStrike">
              <a:latin typeface="Lato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2. because/since/as</a:t>
            </a:r>
            <a:endParaRPr b="0" lang="en-PH" sz="2200" spc="-1" strike="noStrike">
              <a:latin typeface="Lato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3. because/since/as</a:t>
            </a:r>
            <a:endParaRPr b="0" lang="en-PH" sz="2200" spc="-1" strike="noStrike">
              <a:latin typeface="Lato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4. Because/Since/As</a:t>
            </a:r>
            <a:endParaRPr b="0" lang="en-PH" sz="2200" spc="-1" strike="noStrike">
              <a:latin typeface="Lato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5. Due to the fact/Because/Since/As</a:t>
            </a:r>
            <a:endParaRPr b="0" lang="en-PH" sz="2200" spc="-1" strike="noStrike">
              <a:latin typeface="Lato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819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2023-02-18T00:00:59Z</dcterms:created>
  <dc:creator>Microsoft Office User</dc:creator>
  <dc:description/>
  <dc:language>en-PH</dc:language>
  <cp:lastModifiedBy/>
  <dcterms:modified xsi:type="dcterms:W3CDTF">2023-04-04T12:27:22Z</dcterms:modified>
  <cp:revision>61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Custom</vt:lpwstr>
  </property>
  <property fmtid="{D5CDD505-2E9C-101B-9397-08002B2CF9AE}" pid="3" name="Slides">
    <vt:r8>6</vt:r8>
  </property>
</Properties>
</file>