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2400" cy="684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9280" cy="2789280"/>
          </a:xfrm>
          <a:prstGeom prst="rect">
            <a:avLst/>
          </a:prstGeom>
          <a:ln w="0">
            <a:noFill/>
          </a:ln>
        </p:spPr>
      </p:pic>
      <p:sp>
        <p:nvSpPr>
          <p:cNvPr id="2" name="Rectangle 5"/>
          <p:cNvSpPr/>
          <p:nvPr/>
        </p:nvSpPr>
        <p:spPr>
          <a:xfrm>
            <a:off x="3487320" y="1475280"/>
            <a:ext cx="8694720" cy="3852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4720" cy="3744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2400" cy="625320"/>
          </a:xfrm>
          <a:prstGeom prst="rect">
            <a:avLst/>
          </a:prstGeom>
          <a:ln w="0">
            <a:noFill/>
          </a:ln>
        </p:spPr>
      </p:pic>
      <p:sp>
        <p:nvSpPr>
          <p:cNvPr id="43" name="Rectangle 7"/>
          <p:cNvSpPr/>
          <p:nvPr/>
        </p:nvSpPr>
        <p:spPr>
          <a:xfrm>
            <a:off x="10868760" y="0"/>
            <a:ext cx="960840" cy="9608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4920" cy="1024920"/>
          </a:xfrm>
          <a:prstGeom prst="rect">
            <a:avLst/>
          </a:prstGeom>
          <a:ln w="0">
            <a:noFill/>
          </a:ln>
        </p:spPr>
      </p:pic>
      <p:sp>
        <p:nvSpPr>
          <p:cNvPr id="45" name="TextBox 9"/>
          <p:cNvSpPr/>
          <p:nvPr/>
        </p:nvSpPr>
        <p:spPr>
          <a:xfrm>
            <a:off x="185400" y="6362280"/>
            <a:ext cx="4682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3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2400" cy="625320"/>
          </a:xfrm>
          <a:prstGeom prst="rect">
            <a:avLst/>
          </a:prstGeom>
          <a:ln w="0">
            <a:noFill/>
          </a:ln>
        </p:spPr>
      </p:pic>
      <p:sp>
        <p:nvSpPr>
          <p:cNvPr id="86" name="Rectangle 7"/>
          <p:cNvSpPr/>
          <p:nvPr/>
        </p:nvSpPr>
        <p:spPr>
          <a:xfrm>
            <a:off x="10868760" y="0"/>
            <a:ext cx="960840" cy="9608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4920" cy="1024920"/>
          </a:xfrm>
          <a:prstGeom prst="rect">
            <a:avLst/>
          </a:prstGeom>
          <a:ln w="0">
            <a:noFill/>
          </a:ln>
        </p:spPr>
      </p:pic>
      <p:sp>
        <p:nvSpPr>
          <p:cNvPr id="88" name="TextBox 9"/>
          <p:cNvSpPr/>
          <p:nvPr/>
        </p:nvSpPr>
        <p:spPr>
          <a:xfrm>
            <a:off x="185400" y="6362280"/>
            <a:ext cx="4682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3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06720" cy="337500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904840"/>
            <a:ext cx="748548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Ang Relatibong Lokasyon ng Pilipinas</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gn="ctr">
              <a:lnSpc>
                <a:spcPct val="100000"/>
              </a:lnSpc>
              <a:buNone/>
            </a:pPr>
            <a:r>
              <a:rPr b="1" lang="en-PH" sz="3600" spc="-1" strike="noStrike">
                <a:solidFill>
                  <a:srgbClr val="000000"/>
                </a:solidFill>
                <a:latin typeface="Lato"/>
              </a:rPr>
              <a:t>Ang Relatibong Lokasyon ng Pilipinas</a:t>
            </a:r>
            <a:endParaRPr b="0" lang="en-PH" sz="3600" spc="-1" strike="noStrike">
              <a:latin typeface="Arial"/>
            </a:endParaRPr>
          </a:p>
        </p:txBody>
      </p:sp>
      <p:sp>
        <p:nvSpPr>
          <p:cNvPr id="169" name="PlaceHolder 2"/>
          <p:cNvSpPr>
            <a:spLocks noGrp="1"/>
          </p:cNvSpPr>
          <p:nvPr>
            <p:ph type="subTitle"/>
          </p:nvPr>
        </p:nvSpPr>
        <p:spPr>
          <a:xfrm>
            <a:off x="609480" y="1620000"/>
            <a:ext cx="10972080" cy="2339640"/>
          </a:xfrm>
          <a:prstGeom prst="rect">
            <a:avLst/>
          </a:prstGeom>
          <a:gradFill rotWithShape="0">
            <a:gsLst>
              <a:gs pos="0">
                <a:srgbClr val="ec9ba4"/>
              </a:gs>
              <a:gs pos="100000">
                <a:srgbClr val="ffffd7"/>
              </a:gs>
            </a:gsLst>
            <a:lin ang="3600000"/>
          </a:gradFill>
          <a:ln w="0">
            <a:noFill/>
          </a:ln>
        </p:spPr>
        <p:txBody>
          <a:bodyPr lIns="0" rIns="0" tIns="0" bIns="0" anchor="ctr">
            <a:noAutofit/>
          </a:bodyPr>
          <a:p>
            <a:pPr algn="just">
              <a:lnSpc>
                <a:spcPct val="100000"/>
              </a:lnSpc>
              <a:buNone/>
            </a:pPr>
            <a:r>
              <a:rPr b="0" lang="en-PH" sz="3000" spc="-1" strike="noStrike">
                <a:latin typeface="Lato"/>
              </a:rPr>
              <a:t>	</a:t>
            </a:r>
            <a:r>
              <a:rPr b="0" lang="en-PH" sz="3000" spc="-1" strike="noStrike">
                <a:latin typeface="Lato"/>
              </a:rPr>
              <a:t>Ang Pilipinas ay isang arkipelago na binubuo ng maliliit at malalaking pulo. Napalilibutan ito ng mga anyong tubig sa iba’t ibang direksiyon at kabilang sa 11 bansa na matatagpuan sa rehiyong Timog-silangang Asya.</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rot="16202400">
            <a:off x="5977080" y="-324360"/>
            <a:ext cx="284400" cy="6479640"/>
          </a:xfrm>
          <a:prstGeom prst="rect">
            <a:avLst/>
          </a:prstGeom>
          <a:solidFill>
            <a:srgbClr val="8d281e"/>
          </a:solidFill>
          <a:ln w="38160">
            <a:solidFill>
              <a:srgbClr val="8d281e"/>
            </a:solidFill>
            <a:round/>
          </a:ln>
        </p:spPr>
        <p:style>
          <a:lnRef idx="0"/>
          <a:fillRef idx="0"/>
          <a:effectRef idx="0"/>
          <a:fontRef idx="minor"/>
        </p:style>
      </p:sp>
      <p:sp>
        <p:nvSpPr>
          <p:cNvPr id="171" name=""/>
          <p:cNvSpPr/>
          <p:nvPr/>
        </p:nvSpPr>
        <p:spPr>
          <a:xfrm>
            <a:off x="3240000" y="2160000"/>
            <a:ext cx="359640" cy="3959640"/>
          </a:xfrm>
          <a:prstGeom prst="rect">
            <a:avLst/>
          </a:prstGeom>
          <a:solidFill>
            <a:srgbClr val="8d281e"/>
          </a:solidFill>
          <a:ln w="38160">
            <a:solidFill>
              <a:srgbClr val="8d281e"/>
            </a:solidFill>
            <a:round/>
          </a:ln>
        </p:spPr>
        <p:style>
          <a:lnRef idx="0"/>
          <a:fillRef idx="0"/>
          <a:effectRef idx="0"/>
          <a:fontRef idx="minor"/>
        </p:style>
      </p:sp>
      <p:sp>
        <p:nvSpPr>
          <p:cNvPr id="17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gn="ctr">
              <a:lnSpc>
                <a:spcPct val="100000"/>
              </a:lnSpc>
              <a:buNone/>
            </a:pPr>
            <a:r>
              <a:rPr b="1" lang="en-PH" sz="3600" spc="-1" strike="noStrike">
                <a:solidFill>
                  <a:srgbClr val="000000"/>
                </a:solidFill>
                <a:latin typeface="Lato"/>
              </a:rPr>
              <a:t>Ang Relatibong Lokasyon ng Pilipinas</a:t>
            </a:r>
            <a:endParaRPr b="0" lang="en-PH" sz="3600" spc="-1" strike="noStrike">
              <a:latin typeface="Arial"/>
            </a:endParaRPr>
          </a:p>
        </p:txBody>
      </p:sp>
      <p:sp>
        <p:nvSpPr>
          <p:cNvPr id="173" name="PlaceHolder 2"/>
          <p:cNvSpPr>
            <a:spLocks noGrp="1"/>
          </p:cNvSpPr>
          <p:nvPr>
            <p:ph type="subTitle"/>
          </p:nvPr>
        </p:nvSpPr>
        <p:spPr>
          <a:xfrm>
            <a:off x="609480" y="1260000"/>
            <a:ext cx="6590160" cy="719640"/>
          </a:xfrm>
          <a:prstGeom prst="rect">
            <a:avLst/>
          </a:prstGeom>
          <a:gradFill rotWithShape="0">
            <a:gsLst>
              <a:gs pos="0">
                <a:srgbClr val="ec9ba4"/>
              </a:gs>
              <a:gs pos="100000">
                <a:srgbClr val="ffffd7"/>
              </a:gs>
            </a:gsLst>
            <a:lin ang="3600000"/>
          </a:gradFill>
          <a:ln w="0">
            <a:noFill/>
          </a:ln>
        </p:spPr>
        <p:txBody>
          <a:bodyPr lIns="0" rIns="0" tIns="0" bIns="0" anchor="ctr">
            <a:noAutofit/>
          </a:bodyPr>
          <a:p>
            <a:pPr>
              <a:lnSpc>
                <a:spcPct val="100000"/>
              </a:lnSpc>
              <a:buNone/>
            </a:pPr>
            <a:r>
              <a:rPr b="1" i="1" lang="en-PH" sz="1800" spc="-1" strike="noStrike">
                <a:latin typeface="Lato"/>
              </a:rPr>
              <a:t>Relatibong Lokasyon</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latin typeface="Lato"/>
              </a:rPr>
              <a:t>Ang salitang </a:t>
            </a:r>
            <a:r>
              <a:rPr b="1" lang="en-PH" sz="1800" spc="-1" strike="noStrike">
                <a:latin typeface="Lato"/>
              </a:rPr>
              <a:t>relatibo</a:t>
            </a:r>
            <a:r>
              <a:rPr b="0" lang="en-PH" sz="1800" spc="-1" strike="noStrike">
                <a:latin typeface="Lato"/>
              </a:rPr>
              <a:t> ay nakabatay sa posisyon ng mga lugar.</a:t>
            </a:r>
            <a:endParaRPr b="0" lang="en-PH" sz="1800" spc="-1" strike="noStrike">
              <a:latin typeface="Arial"/>
            </a:endParaRPr>
          </a:p>
        </p:txBody>
      </p:sp>
      <p:sp>
        <p:nvSpPr>
          <p:cNvPr id="174" name=""/>
          <p:cNvSpPr/>
          <p:nvPr/>
        </p:nvSpPr>
        <p:spPr>
          <a:xfrm>
            <a:off x="6012000" y="2160000"/>
            <a:ext cx="359640" cy="3959640"/>
          </a:xfrm>
          <a:prstGeom prst="rect">
            <a:avLst/>
          </a:prstGeom>
          <a:solidFill>
            <a:srgbClr val="8d281e"/>
          </a:solidFill>
          <a:ln w="38160">
            <a:solidFill>
              <a:srgbClr val="8d281e"/>
            </a:solidFill>
            <a:round/>
          </a:ln>
        </p:spPr>
        <p:style>
          <a:lnRef idx="0"/>
          <a:fillRef idx="0"/>
          <a:effectRef idx="0"/>
          <a:fontRef idx="minor"/>
        </p:style>
      </p:sp>
      <p:sp>
        <p:nvSpPr>
          <p:cNvPr id="175" name=""/>
          <p:cNvSpPr/>
          <p:nvPr/>
        </p:nvSpPr>
        <p:spPr>
          <a:xfrm>
            <a:off x="4644000" y="2160000"/>
            <a:ext cx="3059640" cy="1619640"/>
          </a:xfrm>
          <a:custGeom>
            <a:avLst/>
            <a:gdLst/>
            <a:ahLst/>
            <a:rect l="l" t="t" r="r" b="b"/>
            <a:pathLst>
              <a:path w="8502" h="4502">
                <a:moveTo>
                  <a:pt x="0" y="2250"/>
                </a:moveTo>
                <a:lnTo>
                  <a:pt x="1692" y="0"/>
                </a:lnTo>
                <a:lnTo>
                  <a:pt x="1692" y="1125"/>
                </a:lnTo>
                <a:lnTo>
                  <a:pt x="6808" y="1125"/>
                </a:lnTo>
                <a:lnTo>
                  <a:pt x="6808" y="0"/>
                </a:lnTo>
                <a:lnTo>
                  <a:pt x="8501" y="2250"/>
                </a:lnTo>
                <a:lnTo>
                  <a:pt x="6808" y="4501"/>
                </a:lnTo>
                <a:lnTo>
                  <a:pt x="6808" y="3375"/>
                </a:lnTo>
                <a:lnTo>
                  <a:pt x="1692" y="3375"/>
                </a:lnTo>
                <a:lnTo>
                  <a:pt x="1692" y="4501"/>
                </a:lnTo>
                <a:lnTo>
                  <a:pt x="0" y="2250"/>
                </a:lnTo>
              </a:path>
            </a:pathLst>
          </a:custGeom>
          <a:solidFill>
            <a:srgbClr val="c9211e"/>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400" spc="-1" strike="noStrike">
                <a:solidFill>
                  <a:srgbClr val="ffffff"/>
                </a:solidFill>
                <a:latin typeface="Lato"/>
                <a:ea typeface="DejaVu Sans"/>
              </a:rPr>
              <a:t>DALAWANG PARAAN SA PAGTUKOY NG RELATIBONG LOKASYON</a:t>
            </a:r>
            <a:endParaRPr b="0" lang="en-PH" sz="1400" spc="-1" strike="noStrike">
              <a:latin typeface="Arial"/>
            </a:endParaRPr>
          </a:p>
        </p:txBody>
      </p:sp>
      <p:sp>
        <p:nvSpPr>
          <p:cNvPr id="176" name=""/>
          <p:cNvSpPr/>
          <p:nvPr/>
        </p:nvSpPr>
        <p:spPr>
          <a:xfrm>
            <a:off x="2520000" y="2268000"/>
            <a:ext cx="1799640" cy="1439640"/>
          </a:xfrm>
          <a:custGeom>
            <a:avLst/>
            <a:gdLst/>
            <a:ahLst/>
            <a:rect l="l" t="t" r="r" b="b"/>
            <a:pathLst>
              <a:path w="5002" h="4001">
                <a:moveTo>
                  <a:pt x="0" y="2667"/>
                </a:moveTo>
                <a:lnTo>
                  <a:pt x="0" y="0"/>
                </a:lnTo>
                <a:lnTo>
                  <a:pt x="5001" y="0"/>
                </a:lnTo>
                <a:lnTo>
                  <a:pt x="5001" y="2667"/>
                </a:lnTo>
                <a:lnTo>
                  <a:pt x="3125" y="2667"/>
                </a:lnTo>
                <a:lnTo>
                  <a:pt x="3125" y="3334"/>
                </a:lnTo>
                <a:lnTo>
                  <a:pt x="3750" y="3334"/>
                </a:lnTo>
                <a:lnTo>
                  <a:pt x="2500" y="4000"/>
                </a:lnTo>
                <a:lnTo>
                  <a:pt x="1250" y="3334"/>
                </a:lnTo>
                <a:lnTo>
                  <a:pt x="1875" y="3334"/>
                </a:lnTo>
                <a:lnTo>
                  <a:pt x="1875" y="2667"/>
                </a:lnTo>
                <a:lnTo>
                  <a:pt x="0" y="2667"/>
                </a:lnTo>
              </a:path>
            </a:pathLst>
          </a:custGeom>
          <a:solidFill>
            <a:srgbClr val="ffffa6"/>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400" spc="-1" strike="noStrike">
                <a:solidFill>
                  <a:srgbClr val="000000"/>
                </a:solidFill>
                <a:latin typeface="Lato"/>
                <a:ea typeface="DejaVu Sans"/>
              </a:rPr>
              <a:t>BISINAL (</a:t>
            </a:r>
            <a:r>
              <a:rPr b="1" i="1" lang="en-PH" sz="1400" spc="-1" strike="noStrike">
                <a:solidFill>
                  <a:srgbClr val="000000"/>
                </a:solidFill>
                <a:latin typeface="Lato"/>
                <a:ea typeface="DejaVu Sans"/>
              </a:rPr>
              <a:t>VICINAL</a:t>
            </a:r>
            <a:r>
              <a:rPr b="1" lang="en-PH" sz="1400" spc="-1" strike="noStrike">
                <a:solidFill>
                  <a:srgbClr val="000000"/>
                </a:solidFill>
                <a:latin typeface="Lato"/>
                <a:ea typeface="DejaVu Sans"/>
              </a:rPr>
              <a:t>) NA LOKASYON</a:t>
            </a:r>
            <a:endParaRPr b="0" lang="en-PH" sz="1400" spc="-1" strike="noStrike">
              <a:latin typeface="Arial"/>
            </a:endParaRPr>
          </a:p>
        </p:txBody>
      </p:sp>
      <p:sp>
        <p:nvSpPr>
          <p:cNvPr id="177" name=""/>
          <p:cNvSpPr/>
          <p:nvPr/>
        </p:nvSpPr>
        <p:spPr>
          <a:xfrm>
            <a:off x="8820000" y="2160000"/>
            <a:ext cx="359640" cy="3959640"/>
          </a:xfrm>
          <a:prstGeom prst="rect">
            <a:avLst/>
          </a:prstGeom>
          <a:solidFill>
            <a:srgbClr val="8d281e"/>
          </a:solidFill>
          <a:ln w="38160">
            <a:solidFill>
              <a:srgbClr val="8d281e"/>
            </a:solidFill>
            <a:round/>
          </a:ln>
        </p:spPr>
        <p:style>
          <a:lnRef idx="0"/>
          <a:fillRef idx="0"/>
          <a:effectRef idx="0"/>
          <a:fontRef idx="minor"/>
        </p:style>
      </p:sp>
      <p:sp>
        <p:nvSpPr>
          <p:cNvPr id="178" name=""/>
          <p:cNvSpPr/>
          <p:nvPr/>
        </p:nvSpPr>
        <p:spPr>
          <a:xfrm>
            <a:off x="8100000" y="2268000"/>
            <a:ext cx="1799640" cy="1439640"/>
          </a:xfrm>
          <a:custGeom>
            <a:avLst/>
            <a:gdLst/>
            <a:ahLst/>
            <a:rect l="l" t="t" r="r" b="b"/>
            <a:pathLst>
              <a:path w="5002" h="4001">
                <a:moveTo>
                  <a:pt x="0" y="2667"/>
                </a:moveTo>
                <a:lnTo>
                  <a:pt x="0" y="0"/>
                </a:lnTo>
                <a:lnTo>
                  <a:pt x="5001" y="0"/>
                </a:lnTo>
                <a:lnTo>
                  <a:pt x="5001" y="2667"/>
                </a:lnTo>
                <a:lnTo>
                  <a:pt x="3125" y="2667"/>
                </a:lnTo>
                <a:lnTo>
                  <a:pt x="3125" y="3334"/>
                </a:lnTo>
                <a:lnTo>
                  <a:pt x="3750" y="3334"/>
                </a:lnTo>
                <a:lnTo>
                  <a:pt x="2500" y="4000"/>
                </a:lnTo>
                <a:lnTo>
                  <a:pt x="1250" y="3334"/>
                </a:lnTo>
                <a:lnTo>
                  <a:pt x="1875" y="3334"/>
                </a:lnTo>
                <a:lnTo>
                  <a:pt x="1875" y="2667"/>
                </a:lnTo>
                <a:lnTo>
                  <a:pt x="0" y="2667"/>
                </a:lnTo>
              </a:path>
            </a:pathLst>
          </a:custGeom>
          <a:solidFill>
            <a:srgbClr val="ffffa6"/>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600" spc="-1" strike="noStrike">
                <a:solidFill>
                  <a:srgbClr val="000000"/>
                </a:solidFill>
                <a:latin typeface="Lato"/>
                <a:ea typeface="DejaVu Sans"/>
              </a:rPr>
              <a:t>INSULAR NA LOKASYON</a:t>
            </a:r>
            <a:endParaRPr b="0" lang="en-PH" sz="1600" spc="-1" strike="noStrike">
              <a:latin typeface="Arial"/>
            </a:endParaRPr>
          </a:p>
        </p:txBody>
      </p:sp>
      <p:sp>
        <p:nvSpPr>
          <p:cNvPr id="179" name=""/>
          <p:cNvSpPr/>
          <p:nvPr/>
        </p:nvSpPr>
        <p:spPr>
          <a:xfrm>
            <a:off x="2340000" y="3852000"/>
            <a:ext cx="2159640" cy="1799640"/>
          </a:xfrm>
          <a:prstGeom prst="ellipse">
            <a:avLst/>
          </a:prstGeom>
          <a:solidFill>
            <a:srgbClr val="729fcf"/>
          </a:solidFill>
          <a:ln w="38160">
            <a:solidFill>
              <a:srgbClr val="355269"/>
            </a:solidFill>
            <a:round/>
          </a:ln>
        </p:spPr>
        <p:style>
          <a:lnRef idx="0"/>
          <a:fillRef idx="0"/>
          <a:effectRef idx="0"/>
          <a:fontRef idx="minor"/>
        </p:style>
        <p:txBody>
          <a:bodyPr lIns="109080" rIns="109080" tIns="64080" bIns="64080" anchor="ctr">
            <a:noAutofit/>
          </a:bodyPr>
          <a:p>
            <a:pPr algn="ctr">
              <a:lnSpc>
                <a:spcPct val="100000"/>
              </a:lnSpc>
              <a:buNone/>
            </a:pPr>
            <a:r>
              <a:rPr b="1" lang="en-PH" sz="1100" spc="-1" strike="noStrike">
                <a:solidFill>
                  <a:srgbClr val="000000"/>
                </a:solidFill>
                <a:latin typeface="Lato"/>
                <a:ea typeface="DejaVu Sans"/>
              </a:rPr>
              <a:t>ang tawag kung ang pagbabasehan ay ang mga kalupaan o anyong lupa,</a:t>
            </a:r>
            <a:endParaRPr b="0" lang="en-PH" sz="1100" spc="-1" strike="noStrike">
              <a:latin typeface="Arial"/>
            </a:endParaRPr>
          </a:p>
          <a:p>
            <a:pPr algn="ctr">
              <a:lnSpc>
                <a:spcPct val="100000"/>
              </a:lnSpc>
              <a:buNone/>
            </a:pPr>
            <a:r>
              <a:rPr b="1" lang="en-PH" sz="1100" spc="-1" strike="noStrike">
                <a:solidFill>
                  <a:srgbClr val="000000"/>
                </a:solidFill>
                <a:latin typeface="Lato"/>
                <a:ea typeface="DejaVu Sans"/>
              </a:rPr>
              <a:t>kontinente, o karatig-bansa ang nakapaligid sa isang lugar.</a:t>
            </a:r>
            <a:endParaRPr b="0" lang="en-PH" sz="1100" spc="-1" strike="noStrike">
              <a:latin typeface="Arial"/>
            </a:endParaRPr>
          </a:p>
        </p:txBody>
      </p:sp>
      <p:sp>
        <p:nvSpPr>
          <p:cNvPr id="180" name=""/>
          <p:cNvSpPr/>
          <p:nvPr/>
        </p:nvSpPr>
        <p:spPr>
          <a:xfrm>
            <a:off x="7920360" y="3852360"/>
            <a:ext cx="2159640" cy="1799640"/>
          </a:xfrm>
          <a:prstGeom prst="ellipse">
            <a:avLst/>
          </a:prstGeom>
          <a:solidFill>
            <a:srgbClr val="729fcf"/>
          </a:solidFill>
          <a:ln w="38160">
            <a:solidFill>
              <a:srgbClr val="355269"/>
            </a:solidFill>
            <a:round/>
          </a:ln>
        </p:spPr>
        <p:style>
          <a:lnRef idx="0"/>
          <a:fillRef idx="0"/>
          <a:effectRef idx="0"/>
          <a:fontRef idx="minor"/>
        </p:style>
        <p:txBody>
          <a:bodyPr lIns="109080" rIns="109080" tIns="64080" bIns="64080" anchor="ctr">
            <a:noAutofit/>
          </a:bodyPr>
          <a:p>
            <a:pPr algn="ctr">
              <a:lnSpc>
                <a:spcPct val="100000"/>
              </a:lnSpc>
              <a:buNone/>
            </a:pPr>
            <a:r>
              <a:rPr b="1" lang="en-PH" sz="1200" spc="-1" strike="noStrike">
                <a:solidFill>
                  <a:srgbClr val="000000"/>
                </a:solidFill>
                <a:latin typeface="Lato"/>
                <a:ea typeface="DejaVu Sans"/>
              </a:rPr>
              <a:t>nakabatay sa mga</a:t>
            </a:r>
            <a:endParaRPr b="0" lang="en-PH" sz="1200" spc="-1" strike="noStrike">
              <a:latin typeface="Arial"/>
            </a:endParaRPr>
          </a:p>
          <a:p>
            <a:pPr algn="ctr">
              <a:lnSpc>
                <a:spcPct val="100000"/>
              </a:lnSpc>
              <a:buNone/>
            </a:pPr>
            <a:r>
              <a:rPr b="1" lang="en-PH" sz="1200" spc="-1" strike="noStrike">
                <a:solidFill>
                  <a:srgbClr val="000000"/>
                </a:solidFill>
                <a:latin typeface="Lato"/>
                <a:ea typeface="DejaVu Sans"/>
              </a:rPr>
              <a:t>nakapaligid na anyong tubig tulad ng karagatan, dagat, lawa, o ilog.</a:t>
            </a:r>
            <a:endParaRPr b="0" lang="en-PH" sz="1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1620000" y="1116000"/>
            <a:ext cx="1799640" cy="1439640"/>
          </a:xfrm>
          <a:custGeom>
            <a:avLst/>
            <a:gdLst/>
            <a:ahLst/>
            <a:rect l="l" t="t" r="r" b="b"/>
            <a:pathLst>
              <a:path w="5002" h="4001">
                <a:moveTo>
                  <a:pt x="0" y="2667"/>
                </a:moveTo>
                <a:lnTo>
                  <a:pt x="0" y="0"/>
                </a:lnTo>
                <a:lnTo>
                  <a:pt x="5001" y="0"/>
                </a:lnTo>
                <a:lnTo>
                  <a:pt x="5001" y="2667"/>
                </a:lnTo>
                <a:lnTo>
                  <a:pt x="3125" y="2667"/>
                </a:lnTo>
                <a:lnTo>
                  <a:pt x="3125" y="3334"/>
                </a:lnTo>
                <a:lnTo>
                  <a:pt x="3750" y="3334"/>
                </a:lnTo>
                <a:lnTo>
                  <a:pt x="2500" y="4000"/>
                </a:lnTo>
                <a:lnTo>
                  <a:pt x="1250" y="3334"/>
                </a:lnTo>
                <a:lnTo>
                  <a:pt x="1875" y="3334"/>
                </a:lnTo>
                <a:lnTo>
                  <a:pt x="1875" y="2667"/>
                </a:lnTo>
                <a:lnTo>
                  <a:pt x="0" y="2667"/>
                </a:lnTo>
              </a:path>
            </a:pathLst>
          </a:custGeom>
          <a:solidFill>
            <a:srgbClr val="ffffa6"/>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400" spc="-1" strike="noStrike">
                <a:solidFill>
                  <a:srgbClr val="000000"/>
                </a:solidFill>
                <a:latin typeface="Lato"/>
                <a:ea typeface="DejaVu Sans"/>
              </a:rPr>
              <a:t>BISINAL (</a:t>
            </a:r>
            <a:r>
              <a:rPr b="1" i="1" lang="en-PH" sz="1400" spc="-1" strike="noStrike">
                <a:solidFill>
                  <a:srgbClr val="000000"/>
                </a:solidFill>
                <a:latin typeface="Lato"/>
                <a:ea typeface="DejaVu Sans"/>
              </a:rPr>
              <a:t>VICINAL</a:t>
            </a:r>
            <a:r>
              <a:rPr b="1" lang="en-PH" sz="1400" spc="-1" strike="noStrike">
                <a:solidFill>
                  <a:srgbClr val="000000"/>
                </a:solidFill>
                <a:latin typeface="Lato"/>
                <a:ea typeface="DejaVu Sans"/>
              </a:rPr>
              <a:t>) NA LOKASYON</a:t>
            </a:r>
            <a:endParaRPr b="0" lang="en-PH" sz="1400" spc="-1" strike="noStrike">
              <a:latin typeface="Arial"/>
            </a:endParaRPr>
          </a:p>
        </p:txBody>
      </p:sp>
      <p:sp>
        <p:nvSpPr>
          <p:cNvPr id="182" name=""/>
          <p:cNvSpPr/>
          <p:nvPr/>
        </p:nvSpPr>
        <p:spPr>
          <a:xfrm>
            <a:off x="9000000" y="1116000"/>
            <a:ext cx="1799640" cy="1439640"/>
          </a:xfrm>
          <a:custGeom>
            <a:avLst/>
            <a:gdLst/>
            <a:ahLst/>
            <a:rect l="l" t="t" r="r" b="b"/>
            <a:pathLst>
              <a:path w="5002" h="4001">
                <a:moveTo>
                  <a:pt x="0" y="2667"/>
                </a:moveTo>
                <a:lnTo>
                  <a:pt x="0" y="0"/>
                </a:lnTo>
                <a:lnTo>
                  <a:pt x="5001" y="0"/>
                </a:lnTo>
                <a:lnTo>
                  <a:pt x="5001" y="2667"/>
                </a:lnTo>
                <a:lnTo>
                  <a:pt x="3125" y="2667"/>
                </a:lnTo>
                <a:lnTo>
                  <a:pt x="3125" y="3334"/>
                </a:lnTo>
                <a:lnTo>
                  <a:pt x="3750" y="3334"/>
                </a:lnTo>
                <a:lnTo>
                  <a:pt x="2500" y="4000"/>
                </a:lnTo>
                <a:lnTo>
                  <a:pt x="1250" y="3334"/>
                </a:lnTo>
                <a:lnTo>
                  <a:pt x="1875" y="3334"/>
                </a:lnTo>
                <a:lnTo>
                  <a:pt x="1875" y="2667"/>
                </a:lnTo>
                <a:lnTo>
                  <a:pt x="0" y="2667"/>
                </a:lnTo>
              </a:path>
            </a:pathLst>
          </a:custGeom>
          <a:solidFill>
            <a:srgbClr val="ffffa6"/>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600" spc="-1" strike="noStrike">
                <a:solidFill>
                  <a:srgbClr val="000000"/>
                </a:solidFill>
                <a:latin typeface="Lato"/>
                <a:ea typeface="DejaVu Sans"/>
              </a:rPr>
              <a:t>INSULAR NA LOKASYON</a:t>
            </a:r>
            <a:endParaRPr b="0" lang="en-PH" sz="1600" spc="-1" strike="noStrike">
              <a:latin typeface="Arial"/>
            </a:endParaRPr>
          </a:p>
        </p:txBody>
      </p:sp>
      <p:sp>
        <p:nvSpPr>
          <p:cNvPr id="183" name=""/>
          <p:cNvSpPr/>
          <p:nvPr/>
        </p:nvSpPr>
        <p:spPr>
          <a:xfrm>
            <a:off x="1440000" y="2700000"/>
            <a:ext cx="2159640" cy="1799640"/>
          </a:xfrm>
          <a:prstGeom prst="ellipse">
            <a:avLst/>
          </a:prstGeom>
          <a:solidFill>
            <a:srgbClr val="729fcf"/>
          </a:solidFill>
          <a:ln w="38160">
            <a:solidFill>
              <a:srgbClr val="355269"/>
            </a:solidFill>
            <a:round/>
          </a:ln>
        </p:spPr>
        <p:style>
          <a:lnRef idx="0"/>
          <a:fillRef idx="0"/>
          <a:effectRef idx="0"/>
          <a:fontRef idx="minor"/>
        </p:style>
        <p:txBody>
          <a:bodyPr lIns="109080" rIns="109080" tIns="64080" bIns="64080" anchor="ctr">
            <a:noAutofit/>
          </a:bodyPr>
          <a:p>
            <a:pPr algn="ctr">
              <a:lnSpc>
                <a:spcPct val="100000"/>
              </a:lnSpc>
              <a:buNone/>
            </a:pPr>
            <a:r>
              <a:rPr b="1" lang="en-PH" sz="1550" spc="-1" strike="noStrike">
                <a:solidFill>
                  <a:srgbClr val="000000"/>
                </a:solidFill>
                <a:latin typeface="Lato"/>
                <a:ea typeface="DejaVu Sans"/>
              </a:rPr>
              <a:t>matatagpuan sa rehiyon ng Timog-Silangang Asya</a:t>
            </a:r>
            <a:endParaRPr b="0" lang="en-PH" sz="1550" spc="-1" strike="noStrike">
              <a:latin typeface="Arial"/>
            </a:endParaRPr>
          </a:p>
          <a:p>
            <a:pPr algn="ctr">
              <a:lnSpc>
                <a:spcPct val="100000"/>
              </a:lnSpc>
              <a:buNone/>
            </a:pPr>
            <a:r>
              <a:rPr b="1" lang="en-PH" sz="1550" spc="-1" strike="noStrike">
                <a:solidFill>
                  <a:srgbClr val="000000"/>
                </a:solidFill>
                <a:latin typeface="Lato"/>
                <a:ea typeface="DejaVu Sans"/>
              </a:rPr>
              <a:t>(Southeast Asia)</a:t>
            </a:r>
            <a:endParaRPr b="0" lang="en-PH" sz="1550" spc="-1" strike="noStrike">
              <a:latin typeface="Arial"/>
            </a:endParaRPr>
          </a:p>
        </p:txBody>
      </p:sp>
      <p:sp>
        <p:nvSpPr>
          <p:cNvPr id="184" name=""/>
          <p:cNvSpPr/>
          <p:nvPr/>
        </p:nvSpPr>
        <p:spPr>
          <a:xfrm>
            <a:off x="8820360" y="2700360"/>
            <a:ext cx="2159640" cy="1799640"/>
          </a:xfrm>
          <a:prstGeom prst="ellipse">
            <a:avLst/>
          </a:prstGeom>
          <a:solidFill>
            <a:srgbClr val="729fcf"/>
          </a:solidFill>
          <a:ln w="38160">
            <a:solidFill>
              <a:srgbClr val="355269"/>
            </a:solidFill>
            <a:round/>
          </a:ln>
        </p:spPr>
        <p:style>
          <a:lnRef idx="0"/>
          <a:fillRef idx="0"/>
          <a:effectRef idx="0"/>
          <a:fontRef idx="minor"/>
        </p:style>
        <p:txBody>
          <a:bodyPr lIns="109080" rIns="109080" tIns="64080" bIns="64080" anchor="ctr">
            <a:noAutofit/>
          </a:bodyPr>
          <a:p>
            <a:pPr algn="ctr">
              <a:lnSpc>
                <a:spcPct val="100000"/>
              </a:lnSpc>
              <a:buNone/>
            </a:pPr>
            <a:r>
              <a:rPr b="1" lang="en-PH" sz="1600" spc="-1" strike="noStrike">
                <a:solidFill>
                  <a:srgbClr val="000000"/>
                </a:solidFill>
                <a:latin typeface="Lato"/>
                <a:ea typeface="DejaVu Sans"/>
              </a:rPr>
              <a:t>isang insular na bansa katulad ng Indonesia at Japan.</a:t>
            </a:r>
            <a:endParaRPr b="0" lang="en-PH" sz="1600" spc="-1" strike="noStrike">
              <a:latin typeface="Arial"/>
            </a:endParaRPr>
          </a:p>
        </p:txBody>
      </p:sp>
      <p:sp>
        <p:nvSpPr>
          <p:cNvPr id="185" name=""/>
          <p:cNvSpPr/>
          <p:nvPr/>
        </p:nvSpPr>
        <p:spPr>
          <a:xfrm>
            <a:off x="246240" y="360000"/>
            <a:ext cx="7313400" cy="359640"/>
          </a:xfrm>
          <a:prstGeom prst="rect">
            <a:avLst/>
          </a:prstGeom>
          <a:gradFill rotWithShape="0">
            <a:gsLst>
              <a:gs pos="0">
                <a:srgbClr val="ec9ba4"/>
              </a:gs>
              <a:gs pos="100000">
                <a:srgbClr val="ffffd7"/>
              </a:gs>
            </a:gsLst>
            <a:lin ang="3600000"/>
          </a:gradFill>
          <a:ln w="0">
            <a:noFill/>
          </a:ln>
        </p:spPr>
        <p:style>
          <a:lnRef idx="0"/>
          <a:fillRef idx="0"/>
          <a:effectRef idx="0"/>
          <a:fontRef idx="minor"/>
        </p:style>
        <p:txBody>
          <a:bodyPr lIns="0" rIns="0" tIns="0" bIns="0" anchor="ctr">
            <a:noAutofit/>
          </a:bodyPr>
          <a:p>
            <a:pPr>
              <a:lnSpc>
                <a:spcPct val="100000"/>
              </a:lnSpc>
              <a:buNone/>
            </a:pPr>
            <a:r>
              <a:rPr b="1" i="1" lang="en-PH" sz="1800" spc="-1" strike="noStrike">
                <a:latin typeface="Lato"/>
              </a:rPr>
              <a:t>Kung titingnan mo ang mapa, ang relatibong lokasyon ng Pilipinas ay ...</a:t>
            </a:r>
            <a:endParaRPr b="0" lang="en-PH" sz="1800" spc="-1" strike="noStrike">
              <a:latin typeface="Arial"/>
            </a:endParaRPr>
          </a:p>
        </p:txBody>
      </p:sp>
      <p:pic>
        <p:nvPicPr>
          <p:cNvPr id="186" name="" descr=""/>
          <p:cNvPicPr/>
          <p:nvPr/>
        </p:nvPicPr>
        <p:blipFill>
          <a:blip r:embed="rId1"/>
          <a:stretch/>
        </p:blipFill>
        <p:spPr>
          <a:xfrm>
            <a:off x="3960000" y="1077120"/>
            <a:ext cx="4642920" cy="45745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gn="ctr">
              <a:lnSpc>
                <a:spcPct val="100000"/>
              </a:lnSpc>
              <a:buNone/>
            </a:pPr>
            <a:r>
              <a:rPr b="1" lang="en-PH" sz="3600" spc="-1" strike="noStrike">
                <a:solidFill>
                  <a:srgbClr val="000000"/>
                </a:solidFill>
                <a:latin typeface="Lato"/>
              </a:rPr>
              <a:t>Ang Relatibong Lokasyon ng Pilipinas</a:t>
            </a:r>
            <a:endParaRPr b="0" lang="en-PH" sz="3600" spc="-1" strike="noStrike">
              <a:latin typeface="Arial"/>
            </a:endParaRPr>
          </a:p>
        </p:txBody>
      </p:sp>
      <p:sp>
        <p:nvSpPr>
          <p:cNvPr id="188" name="PlaceHolder 2"/>
          <p:cNvSpPr>
            <a:spLocks noGrp="1"/>
          </p:cNvSpPr>
          <p:nvPr>
            <p:ph type="subTitle"/>
          </p:nvPr>
        </p:nvSpPr>
        <p:spPr>
          <a:xfrm>
            <a:off x="609480" y="1313280"/>
            <a:ext cx="10972080" cy="4389120"/>
          </a:xfrm>
          <a:prstGeom prst="rect">
            <a:avLst/>
          </a:prstGeom>
          <a:gradFill rotWithShape="0">
            <a:gsLst>
              <a:gs pos="0">
                <a:srgbClr val="ec9ba4"/>
              </a:gs>
              <a:gs pos="100000">
                <a:srgbClr val="ffffd7"/>
              </a:gs>
            </a:gsLst>
            <a:lin ang="3600000"/>
          </a:gradFill>
          <a:ln w="0">
            <a:noFill/>
          </a:ln>
        </p:spPr>
        <p:txBody>
          <a:bodyPr lIns="0" rIns="0" tIns="0" bIns="0" anchor="ctr">
            <a:noAutofit/>
          </a:bodyPr>
          <a:p>
            <a:pPr algn="just">
              <a:lnSpc>
                <a:spcPct val="100000"/>
              </a:lnSpc>
              <a:buNone/>
            </a:pPr>
            <a:r>
              <a:rPr b="0" lang="en-PH" sz="1800" spc="-1" strike="noStrike">
                <a:latin typeface="Lato"/>
              </a:rPr>
              <a:t>	</a:t>
            </a:r>
            <a:r>
              <a:rPr b="0" lang="en-PH" sz="1800" spc="-1" strike="noStrike">
                <a:latin typeface="Lato"/>
              </a:rPr>
              <a:t>Hindi ito makikita sa mapa na nasa nakaraang pahina, ngunit ang Bashi Channel at Philippine Strait ay nasa gawing hilaga ng Pilipinas. Ang Sulu Sea ay nasa timog-kanluran habang ang Celebes Sea naman ay nasa timog.</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Ang lokasyon ng Pilipinas ay may mainam na epekto sa buhay, ari-arian, kabuhayan, at pag-unlad ng mga Pilipino. Ang pagkakaroon ng insular na lokasyon ng Pilipinas ay mainam sapagkat:</a:t>
            </a:r>
            <a:endParaRPr b="0" lang="en-PH" sz="1800" spc="-1" strike="noStrike">
              <a:latin typeface="Arial"/>
            </a:endParaRPr>
          </a:p>
          <a:p>
            <a:pPr algn="just">
              <a:lnSpc>
                <a:spcPct val="100000"/>
              </a:lnSpc>
              <a:buNone/>
            </a:pP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latin typeface="Lato"/>
              </a:rPr>
              <a:t>ang mga katubigan na nakapalibot sa bansa ay pinagkukunan ng mga yamang-dagat;</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latin typeface="Lato"/>
              </a:rPr>
              <a:t>nakapagbibigay ang mga ito ng kabuhayan sa mga naninirahan malapit sa baybaying-dagat;</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latin typeface="Lato"/>
              </a:rPr>
              <a:t>ang mga industriya at kabuhayan mula rito ay nakatutulong sa pagpapalago ng ekonomiya;</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latin typeface="Lato"/>
              </a:rPr>
              <a:t>hindi ito nakadugtong sa kalupaan ng mainland Asia kaya hindi nito problema ang border conflict;</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latin typeface="Lato"/>
              </a:rPr>
              <a:t>nagsisilbi itong tagpuan ng iba’t ibang kultura sa rehiyong Asya-Pasipiko;</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latin typeface="Lato"/>
              </a:rPr>
              <a:t>estratehiko ang lokasyon nito sa mapa kaya nagiging sentro ito ng pamamahagi ng mga produkto at serbisyo sa iba’t ibang bansa;</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latin typeface="Lato"/>
              </a:rPr>
              <a:t>nagsisilbi rin itong daungan o port of call ng ilang bansa; at</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latin typeface="Lato"/>
              </a:rPr>
              <a:t>nagsisilbi itong terminal ng ilang biyahe o rutang panghimpapawid.</a:t>
            </a: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rPr>
              <a:t>PAGSASANAY</a:t>
            </a:r>
            <a:endParaRPr b="0" lang="en-PH" sz="3600" spc="-1" strike="noStrike">
              <a:latin typeface="Arial"/>
            </a:endParaRPr>
          </a:p>
        </p:txBody>
      </p:sp>
      <p:sp>
        <p:nvSpPr>
          <p:cNvPr id="190" name="PlaceHolder 2"/>
          <p:cNvSpPr>
            <a:spLocks noGrp="1"/>
          </p:cNvSpPr>
          <p:nvPr>
            <p:ph type="subTitle"/>
          </p:nvPr>
        </p:nvSpPr>
        <p:spPr>
          <a:xfrm>
            <a:off x="609480" y="1260000"/>
            <a:ext cx="10972080" cy="555120"/>
          </a:xfrm>
          <a:prstGeom prst="rect">
            <a:avLst/>
          </a:prstGeom>
          <a:noFill/>
          <a:ln w="0">
            <a:noFill/>
          </a:ln>
        </p:spPr>
        <p:txBody>
          <a:bodyPr lIns="0" rIns="0" tIns="0" bIns="0" anchor="t">
            <a:noAutofit/>
          </a:bodyPr>
          <a:p>
            <a:pPr algn="just">
              <a:lnSpc>
                <a:spcPct val="100000"/>
              </a:lnSpc>
              <a:buNone/>
            </a:pPr>
            <a:r>
              <a:rPr b="0" lang="en-PH" sz="1800" spc="-1" strike="noStrike">
                <a:latin typeface="Lato"/>
              </a:rPr>
              <a:t>	</a:t>
            </a:r>
            <a:r>
              <a:rPr b="0" lang="en-PH" sz="1800" spc="-1" strike="noStrike">
                <a:latin typeface="Lato"/>
              </a:rPr>
              <a:t>Subukin mong alalahanin ang kalupaan at mga katubigan na nakapalibotsa Pilipinas batay sa pangunahin at sekundaryang direksiyon. Gamiting gabay ang larawan sa ibaba.</a:t>
            </a:r>
            <a:endParaRPr b="0" lang="en-PH" sz="1800" spc="-1" strike="noStrike">
              <a:latin typeface="Arial"/>
            </a:endParaRPr>
          </a:p>
        </p:txBody>
      </p:sp>
      <p:pic>
        <p:nvPicPr>
          <p:cNvPr id="191" name="" descr=""/>
          <p:cNvPicPr/>
          <p:nvPr/>
        </p:nvPicPr>
        <p:blipFill>
          <a:blip r:embed="rId1"/>
          <a:stretch/>
        </p:blipFill>
        <p:spPr>
          <a:xfrm>
            <a:off x="4320000" y="1980000"/>
            <a:ext cx="3396600" cy="3906000"/>
          </a:xfrm>
          <a:prstGeom prst="rect">
            <a:avLst/>
          </a:prstGeom>
          <a:ln w="0">
            <a:noFill/>
          </a:ln>
        </p:spPr>
      </p:pic>
      <p:sp>
        <p:nvSpPr>
          <p:cNvPr id="192" name=""/>
          <p:cNvSpPr/>
          <p:nvPr/>
        </p:nvSpPr>
        <p:spPr>
          <a:xfrm>
            <a:off x="5641920" y="1980000"/>
            <a:ext cx="297720" cy="332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latin typeface="Lato"/>
              </a:rPr>
              <a:t>1</a:t>
            </a:r>
            <a:endParaRPr b="0" lang="en-PH" sz="1600" spc="-1" strike="noStrike">
              <a:latin typeface="Arial"/>
            </a:endParaRPr>
          </a:p>
        </p:txBody>
      </p:sp>
      <p:sp>
        <p:nvSpPr>
          <p:cNvPr id="193" name=""/>
          <p:cNvSpPr/>
          <p:nvPr/>
        </p:nvSpPr>
        <p:spPr>
          <a:xfrm>
            <a:off x="4140000" y="2619000"/>
            <a:ext cx="297720" cy="332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latin typeface="Lato"/>
              </a:rPr>
              <a:t>2</a:t>
            </a:r>
            <a:endParaRPr b="0" lang="en-PH" sz="1600" spc="-1" strike="noStrike">
              <a:latin typeface="Arial"/>
            </a:endParaRPr>
          </a:p>
        </p:txBody>
      </p:sp>
      <p:sp>
        <p:nvSpPr>
          <p:cNvPr id="194" name=""/>
          <p:cNvSpPr/>
          <p:nvPr/>
        </p:nvSpPr>
        <p:spPr>
          <a:xfrm>
            <a:off x="4320000" y="3699360"/>
            <a:ext cx="297720" cy="332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latin typeface="Lato"/>
              </a:rPr>
              <a:t>3</a:t>
            </a:r>
            <a:endParaRPr b="0" lang="en-PH" sz="1600" spc="-1" strike="noStrike">
              <a:latin typeface="Arial"/>
            </a:endParaRPr>
          </a:p>
        </p:txBody>
      </p:sp>
      <p:sp>
        <p:nvSpPr>
          <p:cNvPr id="195" name=""/>
          <p:cNvSpPr/>
          <p:nvPr/>
        </p:nvSpPr>
        <p:spPr>
          <a:xfrm>
            <a:off x="4104000" y="4815720"/>
            <a:ext cx="297720" cy="332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latin typeface="Lato"/>
              </a:rPr>
              <a:t>4</a:t>
            </a:r>
            <a:endParaRPr b="0" lang="en-PH" sz="1600" spc="-1" strike="noStrike">
              <a:latin typeface="Arial"/>
            </a:endParaRPr>
          </a:p>
        </p:txBody>
      </p:sp>
      <p:sp>
        <p:nvSpPr>
          <p:cNvPr id="196" name=""/>
          <p:cNvSpPr/>
          <p:nvPr/>
        </p:nvSpPr>
        <p:spPr>
          <a:xfrm>
            <a:off x="6001920" y="5760000"/>
            <a:ext cx="297720" cy="332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latin typeface="Lato"/>
              </a:rPr>
              <a:t>5</a:t>
            </a:r>
            <a:endParaRPr b="0" lang="en-PH" sz="1600" spc="-1" strike="noStrike">
              <a:latin typeface="Arial"/>
            </a:endParaRPr>
          </a:p>
        </p:txBody>
      </p:sp>
      <p:sp>
        <p:nvSpPr>
          <p:cNvPr id="197" name=""/>
          <p:cNvSpPr/>
          <p:nvPr/>
        </p:nvSpPr>
        <p:spPr>
          <a:xfrm>
            <a:off x="7716960" y="4860000"/>
            <a:ext cx="297720" cy="332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latin typeface="Lato"/>
              </a:rPr>
              <a:t>6</a:t>
            </a:r>
            <a:endParaRPr b="0" lang="en-PH" sz="1600" spc="-1" strike="noStrike">
              <a:latin typeface="Arial"/>
            </a:endParaRPr>
          </a:p>
        </p:txBody>
      </p:sp>
      <p:sp>
        <p:nvSpPr>
          <p:cNvPr id="198" name=""/>
          <p:cNvSpPr/>
          <p:nvPr/>
        </p:nvSpPr>
        <p:spPr>
          <a:xfrm>
            <a:off x="7644960" y="3708000"/>
            <a:ext cx="297720" cy="332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latin typeface="Lato"/>
              </a:rPr>
              <a:t>7</a:t>
            </a:r>
            <a:endParaRPr b="0" lang="en-PH" sz="1600" spc="-1" strike="noStrike">
              <a:latin typeface="Arial"/>
            </a:endParaRPr>
          </a:p>
        </p:txBody>
      </p:sp>
      <p:sp>
        <p:nvSpPr>
          <p:cNvPr id="199" name=""/>
          <p:cNvSpPr/>
          <p:nvPr/>
        </p:nvSpPr>
        <p:spPr>
          <a:xfrm>
            <a:off x="7621920" y="2592000"/>
            <a:ext cx="297720" cy="332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latin typeface="Lato"/>
              </a:rPr>
              <a:t>8</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rPr>
              <a:t>SUSI NG PAGWAWASTO</a:t>
            </a:r>
            <a:endParaRPr b="0" lang="en-PH" sz="3600" spc="-1" strike="noStrike">
              <a:latin typeface="Arial"/>
            </a:endParaRPr>
          </a:p>
        </p:txBody>
      </p:sp>
      <p:sp>
        <p:nvSpPr>
          <p:cNvPr id="201" name="PlaceHolder 2"/>
          <p:cNvSpPr>
            <a:spLocks noGrp="1"/>
          </p:cNvSpPr>
          <p:nvPr>
            <p:ph type="subTitle"/>
          </p:nvPr>
        </p:nvSpPr>
        <p:spPr>
          <a:xfrm>
            <a:off x="609480" y="1260000"/>
            <a:ext cx="10972080" cy="4859640"/>
          </a:xfrm>
          <a:prstGeom prst="rect">
            <a:avLst/>
          </a:prstGeom>
          <a:noFill/>
          <a:ln w="0">
            <a:noFill/>
          </a:ln>
        </p:spPr>
        <p:txBody>
          <a:bodyPr lIns="0" rIns="0" tIns="0" bIns="0" anchor="t">
            <a:noAutofit/>
          </a:bodyPr>
          <a:p>
            <a:pPr>
              <a:lnSpc>
                <a:spcPct val="100000"/>
              </a:lnSpc>
              <a:buNone/>
            </a:pPr>
            <a:r>
              <a:rPr b="0" lang="en-PH" sz="2400" spc="-1" strike="noStrike">
                <a:latin typeface="Lato"/>
              </a:rPr>
              <a:t>1. Hilaga – Taiwan, Philippine Strait, Bashi Channel</a:t>
            </a:r>
            <a:endParaRPr b="0" lang="en-PH" sz="2400" spc="-1" strike="noStrike">
              <a:latin typeface="Arial"/>
            </a:endParaRPr>
          </a:p>
          <a:p>
            <a:pPr>
              <a:lnSpc>
                <a:spcPct val="100000"/>
              </a:lnSpc>
              <a:buNone/>
            </a:pPr>
            <a:r>
              <a:rPr b="0" lang="en-PH" sz="2400" spc="-1" strike="noStrike">
                <a:latin typeface="Lato"/>
              </a:rPr>
              <a:t>2. Hilagang-Kanluran - China</a:t>
            </a:r>
            <a:endParaRPr b="0" lang="en-PH" sz="2400" spc="-1" strike="noStrike">
              <a:latin typeface="Arial"/>
            </a:endParaRPr>
          </a:p>
          <a:p>
            <a:pPr>
              <a:lnSpc>
                <a:spcPct val="100000"/>
              </a:lnSpc>
              <a:buNone/>
            </a:pPr>
            <a:r>
              <a:rPr b="0" lang="en-PH" sz="2400" spc="-1" strike="noStrike">
                <a:latin typeface="Lato"/>
              </a:rPr>
              <a:t>3. Kanluran – West Philippine Sea, South China Sea, Vietnam</a:t>
            </a:r>
            <a:endParaRPr b="0" lang="en-PH" sz="2400" spc="-1" strike="noStrike">
              <a:latin typeface="Arial"/>
            </a:endParaRPr>
          </a:p>
          <a:p>
            <a:pPr>
              <a:lnSpc>
                <a:spcPct val="100000"/>
              </a:lnSpc>
              <a:buNone/>
            </a:pPr>
            <a:r>
              <a:rPr b="0" lang="en-PH" sz="2400" spc="-1" strike="noStrike">
                <a:latin typeface="Lato"/>
              </a:rPr>
              <a:t>4. Timog-Kanluran – Malaysia, Indonesia</a:t>
            </a:r>
            <a:endParaRPr b="0" lang="en-PH" sz="2400" spc="-1" strike="noStrike">
              <a:latin typeface="Arial"/>
            </a:endParaRPr>
          </a:p>
          <a:p>
            <a:pPr>
              <a:lnSpc>
                <a:spcPct val="100000"/>
              </a:lnSpc>
              <a:buNone/>
            </a:pPr>
            <a:r>
              <a:rPr b="0" lang="en-PH" sz="2400" spc="-1" strike="noStrike">
                <a:latin typeface="Lato"/>
              </a:rPr>
              <a:t>5. Timog – Borneo (Indonesia), Celebes Sea, Sulu Sea, Brunei</a:t>
            </a:r>
            <a:endParaRPr b="0" lang="en-PH" sz="2400" spc="-1" strike="noStrike">
              <a:latin typeface="Arial"/>
            </a:endParaRPr>
          </a:p>
          <a:p>
            <a:pPr>
              <a:lnSpc>
                <a:spcPct val="100000"/>
              </a:lnSpc>
              <a:buNone/>
            </a:pPr>
            <a:r>
              <a:rPr b="0" lang="en-PH" sz="2400" spc="-1" strike="noStrike">
                <a:latin typeface="Lato"/>
              </a:rPr>
              <a:t>6. Timog-Silangan – Pacific Ocean, Palau, mga pulo ng Micronesia</a:t>
            </a:r>
            <a:endParaRPr b="0" lang="en-PH" sz="2400" spc="-1" strike="noStrike">
              <a:latin typeface="Arial"/>
            </a:endParaRPr>
          </a:p>
          <a:p>
            <a:pPr>
              <a:lnSpc>
                <a:spcPct val="100000"/>
              </a:lnSpc>
              <a:buNone/>
            </a:pPr>
            <a:r>
              <a:rPr b="0" lang="en-PH" sz="2400" spc="-1" strike="noStrike">
                <a:latin typeface="Lato"/>
              </a:rPr>
              <a:t>7. Silangan – Philippine Sea, Pacific Ocean</a:t>
            </a:r>
            <a:endParaRPr b="0" lang="en-PH" sz="2400" spc="-1" strike="noStrike">
              <a:latin typeface="Arial"/>
            </a:endParaRPr>
          </a:p>
          <a:p>
            <a:pPr>
              <a:lnSpc>
                <a:spcPct val="100000"/>
              </a:lnSpc>
              <a:buNone/>
            </a:pPr>
            <a:r>
              <a:rPr b="0" lang="en-PH" sz="2400" spc="-1" strike="noStrike">
                <a:latin typeface="Lato"/>
              </a:rPr>
              <a:t>8. Hilagang-Silangan – Japan, South Korea</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2298</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2023-04-04T07:41:27Z</dcterms:modified>
  <cp:revision>662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