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7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Use of Phrase, Clause, and Sentence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656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main idea</a:t>
            </a:r>
            <a:r>
              <a:rPr b="0" lang="en-PH" sz="1800" spc="-1" strike="noStrike">
                <a:solidFill>
                  <a:srgbClr val="000000"/>
                </a:solidFill>
                <a:latin typeface="LaTO"/>
                <a:ea typeface="DejaVu Sans"/>
              </a:rPr>
              <a:t> is the most important and the central part of the paragraph. It explains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and gives a clearer picture of what is the paragraph all about.The main idea of a story or a written text is the central point or big picture or concept that the reader should walk away with. The main idea is not detailed; it is a concept that encompasses the entire book/piece of writing.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sp>
        <p:nvSpPr>
          <p:cNvPr id="126" name=""/>
          <p:cNvSpPr/>
          <p:nvPr/>
        </p:nvSpPr>
        <p:spPr>
          <a:xfrm>
            <a:off x="180000" y="203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69200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Supporting details</a:t>
            </a:r>
            <a:r>
              <a:rPr b="0" lang="en-PH" sz="1800" spc="-1" strike="noStrike">
                <a:solidFill>
                  <a:srgbClr val="000000"/>
                </a:solidFill>
                <a:latin typeface="Lato"/>
                <a:ea typeface="DejaVu Sans"/>
              </a:rPr>
              <a:t> are the ideas that help the main thought become clearer. It also helps develop the main idea.</a:t>
            </a:r>
            <a:endParaRPr b="0" lang="en-PH" sz="1800" spc="-1" strike="noStrike">
              <a:latin typeface="Arial"/>
              <a:ea typeface="PingFang SC"/>
            </a:endParaRPr>
          </a:p>
          <a:p>
            <a:pPr algn="just">
              <a:lnSpc>
                <a:spcPct val="150000"/>
              </a:lnSpc>
              <a:buNone/>
            </a:pPr>
            <a:r>
              <a:rPr b="1"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 pandemic brought a huge change in the way of life of everyone. Face-to-face interaction is limited. Online transactions were highlighted. Most of the establishments were closed. A lot of people lost their jobs. Safety protocols were implemented in every establishment. Curfew hours were also strictly observed in every city.</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Þ'áþ"/>
              </a:rPr>
              <a:t>	</a:t>
            </a:r>
            <a:r>
              <a:rPr b="0" lang="en-PH" sz="1800" spc="-1" strike="noStrike">
                <a:solidFill>
                  <a:srgbClr val="000000"/>
                </a:solidFill>
                <a:latin typeface="Lato"/>
                <a:ea typeface="Þ'áþ"/>
              </a:rPr>
              <a:t>	</a:t>
            </a:r>
            <a:r>
              <a:rPr b="0" lang="en-PH" sz="1800" spc="-1" strike="noStrike">
                <a:solidFill>
                  <a:srgbClr val="000000"/>
                </a:solidFill>
                <a:latin typeface="Lato"/>
                <a:ea typeface="Þ'áþ"/>
              </a:rPr>
              <a:t>The first sentence</a:t>
            </a:r>
            <a:r>
              <a:rPr b="0" lang="en-PH" sz="1800" spc="-1" strike="noStrike">
                <a:solidFill>
                  <a:srgbClr val="000000"/>
                </a:solidFill>
                <a:latin typeface="Lato"/>
                <a:ea typeface="DejaVu Sans"/>
              </a:rPr>
              <a:t>, </a:t>
            </a:r>
            <a:r>
              <a:rPr b="0" lang="en-PH" sz="1800" spc="-1" strike="noStrike">
                <a:solidFill>
                  <a:srgbClr val="000000"/>
                </a:solidFill>
                <a:latin typeface="Lato"/>
                <a:ea typeface="Þ'áþ"/>
              </a:rPr>
              <a:t>“The pandemic brought a huge change in the way of life of everyone,” is </a:t>
            </a:r>
            <a:r>
              <a:rPr b="0" lang="en-PH" sz="1800" spc="-1" strike="noStrike">
                <a:solidFill>
                  <a:srgbClr val="000000"/>
                </a:solidFill>
                <a:latin typeface="Lato"/>
                <a:ea typeface="DejaVu Sans"/>
              </a:rPr>
              <a:t>the main idea of the paragraph. It introduces the central idea of the entire statement. The rest of the sentences are the supporting details because they make up the thought and develop the main idea.</a:t>
            </a:r>
            <a:endParaRPr b="0" lang="en-PH" sz="1800" spc="-1" strike="noStrike">
              <a:latin typeface="Arial"/>
              <a:ea typeface="PingFang SC"/>
            </a:endParaRPr>
          </a:p>
          <a:p>
            <a:pPr algn="just">
              <a:lnSpc>
                <a:spcPct val="150000"/>
              </a:lnSpc>
              <a:buNone/>
            </a:pPr>
            <a:endParaRPr b="0" lang="en-PH" sz="1800" spc="-1" strike="noStrike">
              <a:latin typeface="Arial"/>
              <a:ea typeface="PingFang SC"/>
            </a:endParaRPr>
          </a:p>
        </p:txBody>
      </p:sp>
      <p:sp>
        <p:nvSpPr>
          <p:cNvPr id="128" name=""/>
          <p:cNvSpPr/>
          <p:nvPr/>
        </p:nvSpPr>
        <p:spPr>
          <a:xfrm>
            <a:off x="180000" y="203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188000"/>
            <a:ext cx="10978200" cy="4462560"/>
          </a:xfrm>
          <a:prstGeom prst="rect">
            <a:avLst/>
          </a:prstGeom>
          <a:noFill/>
          <a:ln w="0">
            <a:noFill/>
          </a:ln>
        </p:spPr>
        <p:style>
          <a:lnRef idx="0"/>
          <a:fillRef idx="0"/>
          <a:effectRef idx="0"/>
          <a:fontRef idx="minor"/>
        </p:style>
        <p:txBody>
          <a:bodyPr lIns="90000" rIns="90000" tIns="45000" bIns="45000" anchor="ctr">
            <a:noAutofit/>
          </a:bodyPr>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phrase</a:t>
            </a:r>
            <a:r>
              <a:rPr b="0" lang="en-PH" sz="1800" spc="-1" strike="noStrike">
                <a:solidFill>
                  <a:srgbClr val="000000"/>
                </a:solidFill>
                <a:latin typeface="Lato"/>
                <a:ea typeface="DejaVu Sans"/>
              </a:rPr>
              <a:t> is a group of related words that does not have a subject and a verb.</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Examples: </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way of life of everyone</a:t>
            </a:r>
            <a:endParaRPr b="0" lang="en-PH" sz="1800" spc="-1" strike="noStrike">
              <a:latin typeface="Arial"/>
              <a:ea typeface="PingFang SC"/>
            </a:endParaRPr>
          </a:p>
          <a:p>
            <a:pPr>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 limited</a:t>
            </a:r>
            <a:endParaRPr b="0" lang="en-PH" sz="1800" spc="-1" strike="noStrike">
              <a:latin typeface="Arial"/>
              <a:ea typeface="PingFang SC"/>
            </a:endParaRPr>
          </a:p>
        </p:txBody>
      </p:sp>
      <p:sp>
        <p:nvSpPr>
          <p:cNvPr id="130" name=""/>
          <p:cNvSpPr/>
          <p:nvPr/>
        </p:nvSpPr>
        <p:spPr>
          <a:xfrm>
            <a:off x="180000" y="203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94400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clause</a:t>
            </a:r>
            <a:r>
              <a:rPr b="0" lang="en-PH" sz="1800" spc="-1" strike="noStrike">
                <a:solidFill>
                  <a:srgbClr val="000000"/>
                </a:solidFill>
                <a:latin typeface="Lato"/>
                <a:ea typeface="DejaVu Sans"/>
              </a:rPr>
              <a:t> is a group of related words that may or may not have both a subject and a predicate or a verb. If it is the main clause, it has a complete thought for it has a subject and predicate. If it is a subordinate clause, it has a subject and a verb, but its thought is incomplete. Independent clause can stand alone as a sentence, while dependent clause cannot stand alone as a sentence.</a:t>
            </a:r>
            <a:endParaRPr b="0" lang="en-PH" sz="1800" spc="-1" strike="noStrike">
              <a:latin typeface="Arial"/>
            </a:endParaRPr>
          </a:p>
          <a:p>
            <a:pPr algn="just">
              <a:lnSpc>
                <a:spcPct val="200000"/>
              </a:lnSpc>
              <a:buNone/>
            </a:pP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A lot of people lost their job</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when the pandemic strikes.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independent clause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dependent clause</a:t>
            </a:r>
            <a:endParaRPr b="0" lang="en-PH" sz="1800" spc="-1" strike="noStrike">
              <a:latin typeface="Arial"/>
            </a:endParaRPr>
          </a:p>
        </p:txBody>
      </p:sp>
      <p:sp>
        <p:nvSpPr>
          <p:cNvPr id="132" name=""/>
          <p:cNvSpPr/>
          <p:nvPr/>
        </p:nvSpPr>
        <p:spPr>
          <a:xfrm>
            <a:off x="180000" y="239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116000"/>
            <a:ext cx="10978200" cy="4462560"/>
          </a:xfrm>
          <a:prstGeom prst="rect">
            <a:avLst/>
          </a:prstGeom>
          <a:noFill/>
          <a:ln w="0">
            <a:noFill/>
          </a:ln>
        </p:spPr>
        <p:style>
          <a:lnRef idx="0"/>
          <a:fillRef idx="0"/>
          <a:effectRef idx="0"/>
          <a:fontRef idx="minor"/>
        </p:style>
        <p:txBody>
          <a:bodyPr lIns="90000" rIns="90000" tIns="45000" bIns="45000" anchor="ctr">
            <a:noAutofit/>
          </a:bodyPr>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sentence</a:t>
            </a:r>
            <a:r>
              <a:rPr b="0" lang="en-PH" sz="1800" spc="-1" strike="noStrike">
                <a:solidFill>
                  <a:srgbClr val="000000"/>
                </a:solidFill>
                <a:latin typeface="Lato"/>
                <a:ea typeface="DejaVu Sans"/>
              </a:rPr>
              <a:t> is a group of related words that has both a subject and a predicate. It can stand alone.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Example: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 pandemic</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brought a huge change in the way of life of everyone.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subject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predicate</a:t>
            </a:r>
            <a:endParaRPr b="0" lang="en-PH" sz="1800" spc="-1" strike="noStrike">
              <a:latin typeface="Arial"/>
            </a:endParaRPr>
          </a:p>
        </p:txBody>
      </p:sp>
      <p:sp>
        <p:nvSpPr>
          <p:cNvPr id="134" name="TextBox 3"/>
          <p:cNvSpPr/>
          <p:nvPr/>
        </p:nvSpPr>
        <p:spPr>
          <a:xfrm>
            <a:off x="339840" y="325080"/>
            <a:ext cx="10422720" cy="637920"/>
          </a:xfrm>
          <a:prstGeom prst="rect">
            <a:avLst/>
          </a:prstGeom>
          <a:noFill/>
          <a:ln w="0">
            <a:noFill/>
          </a:ln>
        </p:spPr>
        <p:style>
          <a:lnRef idx="0"/>
          <a:fillRef idx="0"/>
          <a:effectRef idx="0"/>
          <a:fontRef idx="minor"/>
        </p:style>
      </p:sp>
      <p:sp>
        <p:nvSpPr>
          <p:cNvPr id="135" name=""/>
          <p:cNvSpPr/>
          <p:nvPr/>
        </p:nvSpPr>
        <p:spPr>
          <a:xfrm>
            <a:off x="180000" y="239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1656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000000"/>
                </a:solidFill>
                <a:latin typeface="LaTO"/>
                <a:ea typeface="DejaVu Sans"/>
              </a:rPr>
              <a:t>ACTIVITY: Read each item and tell whether the underlined group of related words is a phrase, clause, or sentence.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1. Dodong </a:t>
            </a:r>
            <a:r>
              <a:rPr b="0" lang="en-PH" sz="1800" spc="-1" strike="noStrike" u="sng">
                <a:solidFill>
                  <a:srgbClr val="000000"/>
                </a:solidFill>
                <a:uFillTx/>
                <a:latin typeface="LaTO"/>
                <a:ea typeface="DejaVu Sans"/>
              </a:rPr>
              <a:t>has regretted</a:t>
            </a:r>
            <a:r>
              <a:rPr b="0" lang="en-PH" sz="1800" spc="-1" strike="noStrike">
                <a:solidFill>
                  <a:srgbClr val="000000"/>
                </a:solidFill>
                <a:latin typeface="LaTO"/>
                <a:ea typeface="DejaVu Sans"/>
              </a:rPr>
              <a:t> marrying early.</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Blas refused to listen to his father </a:t>
            </a:r>
            <a:r>
              <a:rPr b="0" lang="en-PH" sz="1800" spc="-1" strike="noStrike" u="sng">
                <a:solidFill>
                  <a:srgbClr val="000000"/>
                </a:solidFill>
                <a:uFillTx/>
                <a:latin typeface="LaTO"/>
                <a:ea typeface="DejaVu Sans"/>
              </a:rPr>
              <a:t>because he is in love with Tona.</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a:t>
            </a:r>
            <a:r>
              <a:rPr b="0" lang="en-PH" sz="1800" spc="-1" strike="noStrike" u="sng">
                <a:solidFill>
                  <a:srgbClr val="000000"/>
                </a:solidFill>
                <a:uFillTx/>
                <a:latin typeface="LaTO"/>
                <a:ea typeface="DejaVu Sans"/>
              </a:rPr>
              <a:t>Dodong and Teang experienced the hardships of getting married early</a:t>
            </a:r>
            <a:r>
              <a:rPr b="0" lang="en-PH" sz="1800" spc="-1" strike="noStrike">
                <a:solidFill>
                  <a:srgbClr val="000000"/>
                </a:solidFill>
                <a:latin typeface="LaTO"/>
                <a:ea typeface="DejaVu Sans"/>
              </a:rPr>
              <a:t> although they love each other.</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a:t>
            </a:r>
            <a:r>
              <a:rPr b="0" lang="en-PH" sz="1800" spc="-1" strike="noStrike" u="sng">
                <a:solidFill>
                  <a:srgbClr val="000000"/>
                </a:solidFill>
                <a:uFillTx/>
                <a:latin typeface="LaTO"/>
                <a:ea typeface="DejaVu Sans"/>
              </a:rPr>
              <a:t>Go home.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a:t>
            </a:r>
            <a:r>
              <a:rPr b="0" lang="en-PH" sz="1800" spc="-1" strike="noStrike" u="sng">
                <a:solidFill>
                  <a:srgbClr val="000000"/>
                </a:solidFill>
                <a:uFillTx/>
                <a:latin typeface="LaTO"/>
                <a:ea typeface="DejaVu Sans"/>
              </a:rPr>
              <a:t>The funny movie</a:t>
            </a:r>
            <a:r>
              <a:rPr b="0" lang="en-PH" sz="1800" spc="-1" strike="noStrike">
                <a:solidFill>
                  <a:srgbClr val="000000"/>
                </a:solidFill>
                <a:latin typeface="LaTO"/>
                <a:ea typeface="DejaVu Sans"/>
              </a:rPr>
              <a:t> is my favorite.</a:t>
            </a:r>
            <a:endParaRPr b="0" lang="en-PH" sz="1800" spc="-1" strike="noStrike">
              <a:latin typeface="Arial"/>
            </a:endParaRPr>
          </a:p>
        </p:txBody>
      </p:sp>
      <p:sp>
        <p:nvSpPr>
          <p:cNvPr id="137" name=""/>
          <p:cNvSpPr/>
          <p:nvPr/>
        </p:nvSpPr>
        <p:spPr>
          <a:xfrm>
            <a:off x="180000" y="239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720000" y="1656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c9211e"/>
                </a:solidFill>
                <a:latin typeface="LaTO"/>
                <a:ea typeface="DejaVu Sans"/>
              </a:rPr>
              <a:t>ANSWER:</a:t>
            </a:r>
            <a:r>
              <a:rPr b="1" lang="en-PH" sz="1800" spc="-1" strike="noStrike">
                <a:solidFill>
                  <a:srgbClr val="000000"/>
                </a:solidFill>
                <a:latin typeface="LaTO"/>
                <a:ea typeface="DejaVu Sans"/>
              </a:rPr>
              <a:t> Read each item and tell whether the underlined group of related words is a phrase, clause, or sentence.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1. Dodong </a:t>
            </a:r>
            <a:r>
              <a:rPr b="0" lang="en-PH" sz="1800" spc="-1" strike="noStrike" u="sng">
                <a:solidFill>
                  <a:srgbClr val="000000"/>
                </a:solidFill>
                <a:uFillTx/>
                <a:latin typeface="LaTO"/>
                <a:ea typeface="DejaVu Sans"/>
              </a:rPr>
              <a:t>has regretted</a:t>
            </a:r>
            <a:r>
              <a:rPr b="0" lang="en-PH" sz="1800" spc="-1" strike="noStrike">
                <a:solidFill>
                  <a:srgbClr val="000000"/>
                </a:solidFill>
                <a:latin typeface="LaTO"/>
                <a:ea typeface="DejaVu Sans"/>
              </a:rPr>
              <a:t> marrying early.</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phrase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Blas refused to listen to his father </a:t>
            </a:r>
            <a:r>
              <a:rPr b="0" lang="en-PH" sz="1800" spc="-1" strike="noStrike" u="sng">
                <a:solidFill>
                  <a:srgbClr val="000000"/>
                </a:solidFill>
                <a:uFillTx/>
                <a:latin typeface="LaTO"/>
                <a:ea typeface="DejaVu Sans"/>
              </a:rPr>
              <a:t>because he is in love with Tona.</a:t>
            </a:r>
            <a:r>
              <a:rPr b="0" lang="en-PH" sz="1800" spc="-1" strike="noStrike" u="sng">
                <a:solidFill>
                  <a:srgbClr val="000000"/>
                </a:solidFill>
                <a:uFillTx/>
                <a:latin typeface="LaTO"/>
                <a:ea typeface="DejaVu Sans"/>
              </a:rPr>
              <a:t>	</a:t>
            </a:r>
            <a:r>
              <a:rPr b="1" lang="en-PH" sz="1800" spc="-1" strike="noStrike">
                <a:solidFill>
                  <a:srgbClr val="c9211e"/>
                </a:solidFill>
                <a:latin typeface="LaTO"/>
                <a:ea typeface="DejaVu Sans"/>
              </a:rPr>
              <a:t>clause(subordinate)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a:t>
            </a:r>
            <a:r>
              <a:rPr b="0" lang="en-PH" sz="1800" spc="-1" strike="noStrike" u="sng">
                <a:solidFill>
                  <a:srgbClr val="000000"/>
                </a:solidFill>
                <a:uFillTx/>
                <a:latin typeface="LaTO"/>
                <a:ea typeface="DejaVu Sans"/>
              </a:rPr>
              <a:t>Dodong and Teang experienced the hardships of getting married early</a:t>
            </a:r>
            <a:r>
              <a:rPr b="0" lang="en-PH" sz="1800" spc="-1" strike="noStrike">
                <a:solidFill>
                  <a:srgbClr val="000000"/>
                </a:solidFill>
                <a:latin typeface="LaTO"/>
                <a:ea typeface="DejaVu Sans"/>
              </a:rPr>
              <a:t> although they love each other.</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clause or sentence (main)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a:t>
            </a:r>
            <a:r>
              <a:rPr b="0" lang="en-PH" sz="1800" spc="-1" strike="noStrike" u="sng">
                <a:solidFill>
                  <a:srgbClr val="000000"/>
                </a:solidFill>
                <a:uFillTx/>
                <a:latin typeface="LaTO"/>
                <a:ea typeface="DejaVu Sans"/>
              </a:rPr>
              <a:t>Go home.</a:t>
            </a: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	</a:t>
            </a:r>
            <a:r>
              <a:rPr b="1" lang="en-PH" sz="1800" spc="-1" strike="noStrike">
                <a:solidFill>
                  <a:srgbClr val="c9211e"/>
                </a:solidFill>
                <a:latin typeface="LaTO"/>
                <a:ea typeface="DejaVu Sans"/>
              </a:rPr>
              <a:t>sentence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a:t>
            </a:r>
            <a:r>
              <a:rPr b="0" lang="en-PH" sz="1800" spc="-1" strike="noStrike" u="sng">
                <a:solidFill>
                  <a:srgbClr val="000000"/>
                </a:solidFill>
                <a:uFillTx/>
                <a:latin typeface="LaTO"/>
                <a:ea typeface="DejaVu Sans"/>
              </a:rPr>
              <a:t>The funny movie</a:t>
            </a:r>
            <a:r>
              <a:rPr b="0" lang="en-PH" sz="1800" spc="-1" strike="noStrike">
                <a:solidFill>
                  <a:srgbClr val="000000"/>
                </a:solidFill>
                <a:latin typeface="LaTO"/>
                <a:ea typeface="DejaVu Sans"/>
              </a:rPr>
              <a:t> is my favorite.</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c9211e"/>
                </a:solidFill>
                <a:latin typeface="LaTO"/>
                <a:ea typeface="DejaVu Sans"/>
              </a:rPr>
              <a:t>phrase</a:t>
            </a:r>
            <a:endParaRPr b="0" lang="en-PH" sz="1800" spc="-1" strike="noStrike">
              <a:latin typeface="Arial"/>
            </a:endParaRPr>
          </a:p>
        </p:txBody>
      </p:sp>
      <p:sp>
        <p:nvSpPr>
          <p:cNvPr id="139" name=""/>
          <p:cNvSpPr/>
          <p:nvPr/>
        </p:nvSpPr>
        <p:spPr>
          <a:xfrm>
            <a:off x="180000" y="239760"/>
            <a:ext cx="10566360" cy="137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Montserrat Medium"/>
                <a:ea typeface="DejaVu Sans"/>
              </a:rPr>
              <a:t>Use of Phrase, Clauses, and Sentences in Expressing Ideas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2023-07-10T15:41:53Z</dcterms:modified>
  <cp:revision>187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