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160" cy="6836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040" cy="2777040"/>
          </a:xfrm>
          <a:prstGeom prst="rect">
            <a:avLst/>
          </a:prstGeom>
          <a:ln w="0">
            <a:noFill/>
          </a:ln>
        </p:spPr>
      </p:pic>
      <p:sp>
        <p:nvSpPr>
          <p:cNvPr id="2" name="Rectangle 5"/>
          <p:cNvSpPr/>
          <p:nvPr/>
        </p:nvSpPr>
        <p:spPr>
          <a:xfrm>
            <a:off x="3487320" y="1475280"/>
            <a:ext cx="8682480" cy="3840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480" cy="362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160" cy="613080"/>
          </a:xfrm>
          <a:prstGeom prst="rect">
            <a:avLst/>
          </a:prstGeom>
          <a:ln w="0">
            <a:noFill/>
          </a:ln>
        </p:spPr>
      </p:pic>
      <p:sp>
        <p:nvSpPr>
          <p:cNvPr id="43" name="Rectangle 7"/>
          <p:cNvSpPr/>
          <p:nvPr/>
        </p:nvSpPr>
        <p:spPr>
          <a:xfrm>
            <a:off x="10868760" y="0"/>
            <a:ext cx="948600" cy="948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2680" cy="1012680"/>
          </a:xfrm>
          <a:prstGeom prst="rect">
            <a:avLst/>
          </a:prstGeom>
          <a:ln w="0">
            <a:noFill/>
          </a:ln>
        </p:spPr>
      </p:pic>
      <p:sp>
        <p:nvSpPr>
          <p:cNvPr id="45" name="TextBox 9"/>
          <p:cNvSpPr/>
          <p:nvPr/>
        </p:nvSpPr>
        <p:spPr>
          <a:xfrm>
            <a:off x="185400" y="6362280"/>
            <a:ext cx="466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480" cy="3362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85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Ang Lola ni Rosas</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(Mga Salitang Naglalarawan ng Tao, Bagay, Pangyayari, at Lugar)</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332000"/>
            <a:ext cx="10799280" cy="432648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May tanim din po bang mga gumamela ang paligid ng barangay hall?” tanong ni Manong Guard.</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Oo, amang. Alam mo ba kung saan iyon?” sagot muli ng matanda na napatayo dahil natuwa sa sinabi ng guard.</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Doon po ba kayo nakatira sa bahay na may tanim na buntot-pusa sa may gate? At may alagang asong kulay puti at itim? Doon po nakatira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ang kaibigan kong si Rosas.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1332000"/>
            <a:ext cx="10799280" cy="432648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Malapit lang din po iyon sa amin,” biglang sabi ni Lilibeth nang marinig niya ang sinabi ng matanda.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Naku! Ineng, doon nga. Doon nga. Salamat! Makakauwi na ako,” lalong lumaki ang ngiti ng matanda.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Tatawagin ko po si Rosas. Nandoon po siya ngayon sa gym,” dalidaling</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tumakbo si Lilibeth papunta sa gym at maya-maya lang, bumalik siyang kasama na ang kaibigan.</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684000" y="1512000"/>
            <a:ext cx="10799280" cy="406764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Naku! Lola, mabuti po dito kayo napadaan. Pagod na pagod po kayo. Makikitawag po ako sa opisina ng prinsipal namin para sabihin kay Ate na sunduin kayo dito. Sandali lang po,” humihingal na sabi ni Rosas.</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Salamat mga ineng at amang. Pagpalain kayo dahil sa inyong kabutihan at pagiging magalang. Salamat sa inyong tulong,” sabi ng matandang nakangiti kahit pagod na pagod.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720000" y="1152000"/>
            <a:ext cx="10799280" cy="460764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Pero natutuwa rin ako na kahit naligaw ako, nakita ko ang malinis na paligid, at nakilala ko kayong mababait at matulungin.”</a:t>
            </a:r>
            <a:endParaRPr b="0" lang="en-PH" sz="2600" spc="-1" strike="noStrike">
              <a:latin typeface="Arial"/>
            </a:endParaRPr>
          </a:p>
          <a:p>
            <a:pPr algn="just">
              <a:lnSpc>
                <a:spcPct val="150000"/>
              </a:lnSpc>
              <a:buNone/>
            </a:pP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Lola, mabuti po ay sumama na muna kayo sa akin doon sa may gate para makaupo kayo at makasilong. Mainit po dito at delikado rin baka kayo mahagip ng mga sasakyan,” sabi naman ni Manong Guard na inakay na ang matanda.</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2880000" y="2282400"/>
            <a:ext cx="6299640" cy="1857240"/>
          </a:xfrm>
          <a:prstGeom prst="rect">
            <a:avLst/>
          </a:prstGeom>
          <a:solidFill>
            <a:srgbClr val="faf0e6"/>
          </a:solidFill>
          <a:ln w="76320">
            <a:solidFill>
              <a:srgbClr val="311b92"/>
            </a:solidFill>
            <a:round/>
          </a:ln>
        </p:spPr>
        <p:style>
          <a:lnRef idx="0"/>
          <a:fillRef idx="0"/>
          <a:effectRef idx="0"/>
          <a:fontRef idx="minor"/>
        </p:style>
      </p:sp>
      <p:sp>
        <p:nvSpPr>
          <p:cNvPr id="140" name=""/>
          <p:cNvSpPr/>
          <p:nvPr/>
        </p:nvSpPr>
        <p:spPr>
          <a:xfrm>
            <a:off x="3420000" y="2700000"/>
            <a:ext cx="5275440" cy="957240"/>
          </a:xfrm>
          <a:prstGeom prst="rect">
            <a:avLst/>
          </a:prstGeom>
          <a:solidFill>
            <a:srgbClr val="fffde7"/>
          </a:solidFill>
          <a:ln w="76320">
            <a:noFill/>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Paggamit ng Pahiwatig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047240" y="1044000"/>
            <a:ext cx="10112040" cy="510372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Ang </a:t>
            </a:r>
            <a:r>
              <a:rPr b="0" i="1" lang="en-PH" sz="3600" spc="-1" strike="noStrike">
                <a:solidFill>
                  <a:srgbClr val="000000"/>
                </a:solidFill>
                <a:latin typeface="Lato"/>
                <a:ea typeface="DejaVu Sans"/>
              </a:rPr>
              <a:t>context clues</a:t>
            </a:r>
            <a:r>
              <a:rPr b="0" lang="en-PH" sz="3600" spc="-1" strike="noStrike">
                <a:solidFill>
                  <a:srgbClr val="000000"/>
                </a:solidFill>
                <a:latin typeface="Lato"/>
                <a:ea typeface="DejaVu Sans"/>
              </a:rPr>
              <a:t> ay tinatawag ding mga salitang nagpapahiwatig. Ang mga salitang pahiwatig na makikita sa loob ng isang pangungusap ay maaaring kasingkahulugan ng salita, paglalarawan sa salita, o listahan ng mga halimbawa.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047240" y="1044000"/>
            <a:ext cx="10112040" cy="435528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3600" spc="-1" strike="noStrike">
                <a:solidFill>
                  <a:srgbClr val="000000"/>
                </a:solidFill>
                <a:latin typeface="Lato"/>
                <a:ea typeface="DejaVu Sans"/>
              </a:rPr>
              <a:t>Mga halimbawa:</a:t>
            </a:r>
            <a:endParaRPr b="0" lang="en-PH" sz="3600" spc="-1" strike="noStrike">
              <a:latin typeface="Arial"/>
            </a:endParaRPr>
          </a:p>
          <a:p>
            <a:pPr algn="just">
              <a:lnSpc>
                <a:spcPct val="150000"/>
              </a:lnSpc>
              <a:buNone/>
            </a:pPr>
            <a:r>
              <a:rPr b="0" lang="en-PH" sz="3600" spc="-1" strike="noStrike">
                <a:solidFill>
                  <a:srgbClr val="000000"/>
                </a:solidFill>
                <a:latin typeface="Lato"/>
                <a:ea typeface="DejaVu Sans"/>
              </a:rPr>
              <a:t>1. Masarap ang sinigang na isda. Malasa itong tulad ng tinolang manok.</a:t>
            </a:r>
            <a:endParaRPr b="0" lang="en-PH" sz="3600" spc="-1" strike="noStrike">
              <a:latin typeface="Arial"/>
            </a:endParaRPr>
          </a:p>
          <a:p>
            <a:pPr algn="just">
              <a:lnSpc>
                <a:spcPct val="150000"/>
              </a:lnSpc>
              <a:buNone/>
            </a:pPr>
            <a:r>
              <a:rPr b="0" i="1" lang="en-PH" sz="3600" spc="-1" strike="noStrike">
                <a:solidFill>
                  <a:srgbClr val="000000"/>
                </a:solidFill>
                <a:latin typeface="Lato"/>
                <a:ea typeface="DejaVu Sans"/>
              </a:rPr>
              <a:t>Magkasingkahulugan ang mga salitang masarap at malasa.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47240" y="1044000"/>
            <a:ext cx="10112040" cy="435528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i="1" lang="en-PH" sz="3600" spc="-1" strike="noStrike">
                <a:solidFill>
                  <a:srgbClr val="000000"/>
                </a:solidFill>
                <a:latin typeface="Lato"/>
                <a:ea typeface="DejaVu Sans"/>
              </a:rPr>
              <a:t>2. </a:t>
            </a:r>
            <a:r>
              <a:rPr b="0" lang="en-PH" sz="3600" spc="-1" strike="noStrike">
                <a:solidFill>
                  <a:srgbClr val="000000"/>
                </a:solidFill>
                <a:latin typeface="Lato"/>
                <a:ea typeface="DejaVu Sans"/>
              </a:rPr>
              <a:t>Matangkad si Elijah, halos kasintaas siya ni Monina.</a:t>
            </a:r>
            <a:endParaRPr b="0" lang="en-PH" sz="3600" spc="-1" strike="noStrike">
              <a:latin typeface="Arial"/>
            </a:endParaRPr>
          </a:p>
          <a:p>
            <a:pPr algn="just">
              <a:lnSpc>
                <a:spcPct val="150000"/>
              </a:lnSpc>
              <a:buNone/>
            </a:pPr>
            <a:r>
              <a:rPr b="0" i="1" lang="en-PH" sz="3600" spc="-1" strike="noStrike">
                <a:solidFill>
                  <a:srgbClr val="000000"/>
                </a:solidFill>
                <a:latin typeface="Lato"/>
                <a:ea typeface="DejaVu Sans"/>
              </a:rPr>
              <a:t>Magkasingkahulugan ang mga salitang mataas at matangkad.</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47240" y="1044000"/>
            <a:ext cx="10112040" cy="435528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i="1" lang="en-PH" sz="3600" spc="-1" strike="noStrike">
                <a:solidFill>
                  <a:srgbClr val="000000"/>
                </a:solidFill>
                <a:latin typeface="Lato"/>
                <a:ea typeface="DejaVu Sans"/>
              </a:rPr>
              <a:t>3. </a:t>
            </a:r>
            <a:r>
              <a:rPr b="0" lang="en-PH" sz="3600" spc="-1" strike="noStrike">
                <a:solidFill>
                  <a:srgbClr val="000000"/>
                </a:solidFill>
                <a:latin typeface="Lato"/>
                <a:ea typeface="DejaVu Sans"/>
              </a:rPr>
              <a:t>Maiiwasan ang mga kalamidad katulad ng baha o tagtuyot kung pangangalagaan natin ang kapaligiran.</a:t>
            </a:r>
            <a:endParaRPr b="0" lang="en-PH" sz="3600" spc="-1" strike="noStrike">
              <a:latin typeface="Arial"/>
            </a:endParaRPr>
          </a:p>
          <a:p>
            <a:pPr algn="just">
              <a:lnSpc>
                <a:spcPct val="150000"/>
              </a:lnSpc>
              <a:buNone/>
            </a:pPr>
            <a:r>
              <a:rPr b="0" i="1" lang="en-PH" sz="3600" spc="-1" strike="noStrike">
                <a:solidFill>
                  <a:srgbClr val="000000"/>
                </a:solidFill>
                <a:latin typeface="Lato"/>
                <a:ea typeface="DejaVu Sans"/>
              </a:rPr>
              <a:t>Ang tagtuyot at baha ay mga halimbawa ng kalamidad.</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47240" y="1044000"/>
            <a:ext cx="10112040" cy="435528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i="1" lang="en-PH" sz="3600" spc="-1" strike="noStrike">
                <a:solidFill>
                  <a:srgbClr val="000000"/>
                </a:solidFill>
                <a:latin typeface="Lato"/>
                <a:ea typeface="DejaVu Sans"/>
              </a:rPr>
              <a:t>4.</a:t>
            </a:r>
            <a:r>
              <a:rPr b="0" lang="en-PH" sz="3600" spc="-1" strike="noStrike">
                <a:solidFill>
                  <a:srgbClr val="000000"/>
                </a:solidFill>
                <a:latin typeface="Lato"/>
                <a:ea typeface="DejaVu Sans"/>
              </a:rPr>
              <a:t> Gusto kong kumain ng mga prutas na katulad ng saging, kaymito, santol at duhat</a:t>
            </a:r>
            <a:r>
              <a:rPr b="0" i="1" lang="en-PH" sz="3600" spc="-1" strike="noStrike">
                <a:solidFill>
                  <a:srgbClr val="000000"/>
                </a:solidFill>
                <a:latin typeface="Lato"/>
                <a:ea typeface="DejaVu Sans"/>
              </a:rPr>
              <a:t>.</a:t>
            </a:r>
            <a:endParaRPr b="0" lang="en-PH" sz="3600" spc="-1" strike="noStrike">
              <a:latin typeface="Arial"/>
            </a:endParaRPr>
          </a:p>
          <a:p>
            <a:pPr algn="just">
              <a:lnSpc>
                <a:spcPct val="150000"/>
              </a:lnSpc>
              <a:buNone/>
            </a:pPr>
            <a:r>
              <a:rPr b="0" i="1" lang="en-PH" sz="3600" spc="-1" strike="noStrike">
                <a:solidFill>
                  <a:srgbClr val="000000"/>
                </a:solidFill>
                <a:latin typeface="Lato"/>
                <a:ea typeface="DejaVu Sans"/>
              </a:rPr>
              <a:t>	</a:t>
            </a:r>
            <a:r>
              <a:rPr b="0" i="1" lang="en-PH" sz="3600" spc="-1" strike="noStrike">
                <a:solidFill>
                  <a:srgbClr val="000000"/>
                </a:solidFill>
                <a:latin typeface="Lato"/>
                <a:ea typeface="DejaVu Sans"/>
              </a:rPr>
              <a:t>Ang saging, kaymito, santol, at duhat ay mga halimbawa ng prutas.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2340000" y="484560"/>
            <a:ext cx="8279280" cy="5382360"/>
          </a:xfrm>
          <a:prstGeom prst="rect">
            <a:avLst/>
          </a:prstGeom>
          <a:ln w="0">
            <a:noFill/>
          </a:ln>
        </p:spPr>
      </p:pic>
      <p:sp>
        <p:nvSpPr>
          <p:cNvPr id="126" name=""/>
          <p:cNvSpPr/>
          <p:nvPr/>
        </p:nvSpPr>
        <p:spPr>
          <a:xfrm>
            <a:off x="360000" y="1080000"/>
            <a:ext cx="4139280" cy="975600"/>
          </a:xfrm>
          <a:prstGeom prst="rect">
            <a:avLst/>
          </a:prstGeom>
          <a:gradFill rotWithShape="0">
            <a:gsLst>
              <a:gs pos="0">
                <a:srgbClr val="e0f7fa"/>
              </a:gs>
              <a:gs pos="100000">
                <a:srgbClr val="e0f7fa">
                  <a:alpha val="0"/>
                </a:srgbClr>
              </a:gs>
            </a:gsLst>
            <a:lin ang="3600000"/>
          </a:gradFill>
          <a:ln w="76320">
            <a:noFill/>
          </a:ln>
        </p:spPr>
        <p:style>
          <a:lnRef idx="0"/>
          <a:fillRef idx="0"/>
          <a:effectRef idx="0"/>
          <a:fontRef idx="minor"/>
        </p:style>
        <p:txBody>
          <a:bodyPr lIns="128160" rIns="128160" tIns="83160" bIns="83160" anchor="t">
            <a:noAutofit/>
          </a:bodyPr>
          <a:p>
            <a:pPr algn="ctr">
              <a:lnSpc>
                <a:spcPct val="100000"/>
              </a:lnSpc>
              <a:buNone/>
            </a:pPr>
            <a:r>
              <a:rPr b="0" lang="en-PH" sz="2600" spc="-1" strike="noStrike">
                <a:solidFill>
                  <a:srgbClr val="000000"/>
                </a:solidFill>
                <a:latin typeface="Lato"/>
                <a:ea typeface="DejaVu Sans"/>
              </a:rPr>
              <a:t>Ang Lola ni Rosas</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Rowena P. Festin</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867240" y="1080000"/>
            <a:ext cx="10472040" cy="485928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1" lang="en-PH" sz="2800" spc="-1" strike="noStrike">
                <a:solidFill>
                  <a:srgbClr val="000000"/>
                </a:solidFill>
                <a:latin typeface="Lato"/>
                <a:ea typeface="DejaVu Sans"/>
              </a:rPr>
              <a:t>Panuto: </a:t>
            </a:r>
            <a:r>
              <a:rPr b="0" lang="en-PH" sz="2800" spc="-1" strike="noStrike">
                <a:solidFill>
                  <a:srgbClr val="000000"/>
                </a:solidFill>
                <a:latin typeface="Lato"/>
                <a:ea typeface="DejaVu Sans"/>
              </a:rPr>
              <a:t>Basahin ang mga pangungusap sa ibaba. Salungguhitan ang mga pahiwatig na ginamit bilang pagbibigay ng kahulugan sa mga salitang initiman.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a:t>
            </a:r>
            <a:r>
              <a:rPr b="1" lang="en-PH" sz="2800" spc="-1" strike="noStrike">
                <a:solidFill>
                  <a:srgbClr val="000000"/>
                </a:solidFill>
                <a:latin typeface="Lato"/>
                <a:ea typeface="DejaVu Sans"/>
              </a:rPr>
              <a:t>Naligaw</a:t>
            </a:r>
            <a:r>
              <a:rPr b="0" lang="en-PH" sz="2800" spc="-1" strike="noStrike">
                <a:solidFill>
                  <a:srgbClr val="000000"/>
                </a:solidFill>
                <a:latin typeface="Lato"/>
                <a:ea typeface="DejaVu Sans"/>
              </a:rPr>
              <a:t> ang lola ni Rosas. Hindi na niya alam bumalik sa kanilang bahay.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Nakakita ako ng matandang </a:t>
            </a:r>
            <a:r>
              <a:rPr b="1" lang="en-PH" sz="2800" spc="-1" strike="noStrike">
                <a:solidFill>
                  <a:srgbClr val="000000"/>
                </a:solidFill>
                <a:latin typeface="Lato"/>
                <a:ea typeface="DejaVu Sans"/>
              </a:rPr>
              <a:t>ubanin</a:t>
            </a:r>
            <a:r>
              <a:rPr b="0" lang="en-PH" sz="2800" spc="-1" strike="noStrike">
                <a:solidFill>
                  <a:srgbClr val="000000"/>
                </a:solidFill>
                <a:latin typeface="Lato"/>
                <a:ea typeface="DejaVu Sans"/>
              </a:rPr>
              <a:t>. Ang puti-puti ng kaniyang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buhok.</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867240" y="1224000"/>
            <a:ext cx="10472040" cy="3599280"/>
          </a:xfrm>
          <a:prstGeom prst="rect">
            <a:avLst/>
          </a:prstGeom>
          <a:solidFill>
            <a:srgbClr val="fffde7"/>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3. Maupo muna kayo rito at baka kayo </a:t>
            </a:r>
            <a:r>
              <a:rPr b="1" lang="en-PH" sz="2800" spc="-1" strike="noStrike">
                <a:solidFill>
                  <a:srgbClr val="000000"/>
                </a:solidFill>
                <a:latin typeface="Lato"/>
                <a:ea typeface="DejaVu Sans"/>
              </a:rPr>
              <a:t>mahagip ng mga sasakyan</a:t>
            </a:r>
            <a:r>
              <a:rPr b="0" lang="en-PH" sz="2800" spc="-1" strike="noStrike">
                <a:solidFill>
                  <a:srgbClr val="000000"/>
                </a:solidFill>
                <a:latin typeface="Lato"/>
                <a:ea typeface="DejaVu Sans"/>
              </a:rPr>
              <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Baka kayo masagasaan.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4.</a:t>
            </a:r>
            <a:r>
              <a:rPr b="1" lang="en-PH" sz="2800" spc="-1" strike="noStrike">
                <a:solidFill>
                  <a:srgbClr val="000000"/>
                </a:solidFill>
                <a:latin typeface="Lato"/>
                <a:ea typeface="DejaVu Sans"/>
              </a:rPr>
              <a:t> Humihingal </a:t>
            </a:r>
            <a:r>
              <a:rPr b="0" lang="en-PH" sz="2800" spc="-1" strike="noStrike">
                <a:solidFill>
                  <a:srgbClr val="000000"/>
                </a:solidFill>
                <a:latin typeface="Lato"/>
                <a:ea typeface="DejaVu Sans"/>
              </a:rPr>
              <a:t>si Lilibeth dahil sa pagtakbo. Pagod na pagod siya.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5. Katulad ng narra, kapok, at kaymito, isa ring malaking puno ang</a:t>
            </a:r>
            <a:endParaRPr b="0" lang="en-PH" sz="2800" spc="-1" strike="noStrike">
              <a:latin typeface="Arial"/>
            </a:endParaRPr>
          </a:p>
          <a:p>
            <a:pPr algn="just">
              <a:lnSpc>
                <a:spcPct val="150000"/>
              </a:lnSpc>
              <a:buNone/>
            </a:pPr>
            <a:r>
              <a:rPr b="1" lang="en-PH" sz="2800" spc="-1" strike="noStrike">
                <a:solidFill>
                  <a:srgbClr val="000000"/>
                </a:solidFill>
                <a:latin typeface="Lato"/>
                <a:ea typeface="DejaVu Sans"/>
              </a:rPr>
              <a:t>acacia</a:t>
            </a:r>
            <a:r>
              <a:rPr b="0" lang="en-PH" sz="2800" spc="-1" strike="noStrike">
                <a:solidFill>
                  <a:srgbClr val="000000"/>
                </a:solidFill>
                <a:latin typeface="Lato"/>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800360" y="1980000"/>
            <a:ext cx="8639280" cy="2339640"/>
          </a:xfrm>
          <a:prstGeom prst="rect">
            <a:avLst/>
          </a:prstGeom>
          <a:solidFill>
            <a:srgbClr val="fffacd">
              <a:alpha val="65000"/>
            </a:srgbClr>
          </a:solidFill>
          <a:ln w="76320">
            <a:solidFill>
              <a:srgbClr val="004d40"/>
            </a:solidFill>
            <a:round/>
          </a:ln>
        </p:spPr>
        <p:style>
          <a:lnRef idx="0"/>
          <a:fillRef idx="0"/>
          <a:effectRef idx="0"/>
          <a:fontRef idx="minor"/>
        </p:style>
      </p:sp>
      <p:sp>
        <p:nvSpPr>
          <p:cNvPr id="149" name=""/>
          <p:cNvSpPr/>
          <p:nvPr/>
        </p:nvSpPr>
        <p:spPr>
          <a:xfrm>
            <a:off x="2232000" y="2340000"/>
            <a:ext cx="7739280" cy="1619640"/>
          </a:xfrm>
          <a:prstGeom prst="rect">
            <a:avLst/>
          </a:prstGeom>
          <a:solidFill>
            <a:srgbClr val="90caf9">
              <a:alpha val="65000"/>
            </a:srgbClr>
          </a:solidFill>
          <a:ln w="76320">
            <a:noFill/>
          </a:ln>
        </p:spPr>
        <p:style>
          <a:lnRef idx="0"/>
          <a:fillRef idx="0"/>
          <a:effectRef idx="0"/>
          <a:fontRef idx="minor"/>
        </p:style>
        <p:txBody>
          <a:bodyPr lIns="128160" rIns="128160" tIns="83160" bIns="83160" anchor="t">
            <a:noAutofit/>
          </a:bodyPr>
          <a:p>
            <a:pPr algn="ctr">
              <a:lnSpc>
                <a:spcPct val="100000"/>
              </a:lnSpc>
              <a:buNone/>
            </a:pPr>
            <a:r>
              <a:rPr b="0" lang="en-PH" sz="4000" spc="-1" strike="noStrike">
                <a:solidFill>
                  <a:srgbClr val="000000"/>
                </a:solidFill>
                <a:latin typeface="Lato"/>
                <a:ea typeface="DejaVu Sans"/>
              </a:rPr>
              <a:t>Mga Salitang Naglalarawan ng Tao, Bagay, Pangyayari, at Lugar</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900000" y="1080000"/>
            <a:ext cx="10439280" cy="958680"/>
          </a:xfrm>
          <a:prstGeom prst="rect">
            <a:avLst/>
          </a:prstGeom>
          <a:solidFill>
            <a:srgbClr val="f0f4c3"/>
          </a:solidFill>
          <a:ln w="76320">
            <a:solidFill>
              <a:srgbClr val="3d5afe"/>
            </a:solidFill>
            <a:round/>
          </a:ln>
        </p:spPr>
        <p:style>
          <a:lnRef idx="0"/>
          <a:fillRef idx="0"/>
          <a:effectRef idx="0"/>
          <a:fontRef idx="minor"/>
        </p:style>
        <p:txBody>
          <a:bodyPr lIns="128160" rIns="128160" tIns="83160" bIns="83160" anchor="t">
            <a:noAutofit/>
          </a:bodyPr>
          <a:p>
            <a:pPr algn="ctr">
              <a:lnSpc>
                <a:spcPct val="100000"/>
              </a:lnSpc>
              <a:buNone/>
            </a:pPr>
            <a:r>
              <a:rPr b="0" lang="en-PH" sz="2600" spc="-1" strike="noStrike">
                <a:solidFill>
                  <a:srgbClr val="000000"/>
                </a:solidFill>
                <a:latin typeface="Lato"/>
                <a:ea typeface="DejaVu Sans"/>
              </a:rPr>
              <a:t>Basahin ang sumusunod na mga salitang mula sa binasang kuwento.</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Ano kayang uri ng mga salita ang mga ito?</a:t>
            </a:r>
            <a:endParaRPr b="0" lang="en-PH" sz="2600" spc="-1" strike="noStrike">
              <a:latin typeface="Arial"/>
            </a:endParaRPr>
          </a:p>
        </p:txBody>
      </p:sp>
      <p:graphicFrame>
        <p:nvGraphicFramePr>
          <p:cNvPr id="151" name=""/>
          <p:cNvGraphicFramePr/>
          <p:nvPr/>
        </p:nvGraphicFramePr>
        <p:xfrm>
          <a:off x="1213920" y="2264400"/>
          <a:ext cx="9736200" cy="3599280"/>
        </p:xfrm>
        <a:graphic>
          <a:graphicData uri="http://schemas.openxmlformats.org/drawingml/2006/table">
            <a:tbl>
              <a:tblPr/>
              <a:tblGrid>
                <a:gridCol w="3245040"/>
                <a:gridCol w="3245040"/>
                <a:gridCol w="3246480"/>
              </a:tblGrid>
              <a:tr h="719640">
                <a:tc>
                  <a:txBody>
                    <a:bodyPr lIns="90000" rIns="90000" anchor="ctr">
                      <a:noAutofit/>
                    </a:bodyPr>
                    <a:p>
                      <a:pPr algn="ctr">
                        <a:lnSpc>
                          <a:spcPct val="100000"/>
                        </a:lnSpc>
                        <a:buNone/>
                      </a:pPr>
                      <a:r>
                        <a:rPr b="0" lang="en-PH" sz="2400" spc="-1" strike="noStrike">
                          <a:latin typeface="Lato"/>
                        </a:rPr>
                        <a:t>ubanin</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bulaklakin</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malilim</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r>
              <a:tr h="719640">
                <a:tc>
                  <a:txBody>
                    <a:bodyPr lIns="90000" rIns="90000" anchor="ctr">
                      <a:noAutofit/>
                    </a:bodyPr>
                    <a:p>
                      <a:pPr algn="ctr">
                        <a:lnSpc>
                          <a:spcPct val="100000"/>
                        </a:lnSpc>
                        <a:buNone/>
                      </a:pPr>
                      <a:r>
                        <a:rPr b="0" lang="en-PH" sz="2400" spc="-1" strike="noStrike">
                          <a:latin typeface="Lato"/>
                        </a:rPr>
                        <a:t>mahaba</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mainit</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puti</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r>
              <a:tr h="719640">
                <a:tc>
                  <a:txBody>
                    <a:bodyPr lIns="90000" rIns="90000" anchor="ctr">
                      <a:noAutofit/>
                    </a:bodyPr>
                    <a:p>
                      <a:pPr algn="ctr">
                        <a:lnSpc>
                          <a:spcPct val="100000"/>
                        </a:lnSpc>
                        <a:buNone/>
                      </a:pPr>
                      <a:r>
                        <a:rPr b="0" lang="en-PH" sz="2400" spc="-1" strike="noStrike">
                          <a:latin typeface="Lato"/>
                        </a:rPr>
                        <a:t>matanda</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malayo</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itim</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r>
              <a:tr h="719640">
                <a:tc>
                  <a:txBody>
                    <a:bodyPr lIns="90000" rIns="90000" anchor="ctr">
                      <a:noAutofit/>
                    </a:bodyPr>
                    <a:p>
                      <a:pPr algn="ctr">
                        <a:lnSpc>
                          <a:spcPct val="100000"/>
                        </a:lnSpc>
                        <a:buNone/>
                      </a:pPr>
                      <a:r>
                        <a:rPr b="0" lang="en-PH" sz="2400" spc="-1" strike="noStrike">
                          <a:latin typeface="Lato"/>
                        </a:rPr>
                        <a:t>pagod na pagod</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magalang</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marami</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r>
              <a:tr h="721080">
                <a:tc>
                  <a:txBody>
                    <a:bodyPr lIns="90000" rIns="90000" anchor="ctr">
                      <a:noAutofit/>
                    </a:bodyPr>
                    <a:p>
                      <a:pPr algn="ctr">
                        <a:lnSpc>
                          <a:spcPct val="100000"/>
                        </a:lnSpc>
                        <a:buNone/>
                      </a:pPr>
                      <a:r>
                        <a:rPr b="0" lang="en-PH" sz="2400" spc="-1" strike="noStrike">
                          <a:latin typeface="Lato"/>
                        </a:rPr>
                        <a:t>asul</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xBody>
                    <a:bodyPr lIns="90000" rIns="90000" anchor="ctr">
                      <a:noAutofit/>
                    </a:bodyPr>
                    <a:p>
                      <a:pPr algn="ctr">
                        <a:lnSpc>
                          <a:spcPct val="100000"/>
                        </a:lnSpc>
                        <a:buNone/>
                      </a:pPr>
                      <a:r>
                        <a:rPr b="0" lang="en-PH" sz="2400" spc="-1" strike="noStrike">
                          <a:latin typeface="Lato"/>
                        </a:rPr>
                        <a:t>mabait</a:t>
                      </a:r>
                      <a:endParaRPr b="0" lang="en-PH" sz="2400" spc="-1" strike="noStrike">
                        <a:latin typeface="Arial"/>
                      </a:endParaRPr>
                    </a:p>
                  </a:txBody>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c>
                  <a:tcPr anchor="ctr" marL="90000" marR="90000">
                    <a:lnL w="720">
                      <a:solidFill>
                        <a:srgbClr val="1a237e"/>
                      </a:solidFill>
                    </a:lnL>
                    <a:lnR w="720">
                      <a:solidFill>
                        <a:srgbClr val="1a237e"/>
                      </a:solidFill>
                    </a:lnR>
                    <a:lnT w="720">
                      <a:solidFill>
                        <a:srgbClr val="1a237e"/>
                      </a:solidFill>
                    </a:lnT>
                    <a:lnB w="720">
                      <a:solidFill>
                        <a:srgbClr val="1a237e"/>
                      </a:solidFill>
                    </a:lnB>
                    <a:solidFill>
                      <a:srgbClr val="fff3e0"/>
                    </a:solid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900000" y="1644120"/>
            <a:ext cx="10281600" cy="3215520"/>
          </a:xfrm>
          <a:prstGeom prst="rect">
            <a:avLst/>
          </a:prstGeom>
          <a:solidFill>
            <a:srgbClr val="e0f7fa">
              <a:alpha val="83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Pang-uri </a:t>
            </a:r>
            <a:r>
              <a:rPr b="0" lang="en-PH" sz="2800" spc="-1" strike="noStrike">
                <a:solidFill>
                  <a:srgbClr val="000000"/>
                </a:solidFill>
                <a:latin typeface="Lato"/>
                <a:ea typeface="DejaVu Sans"/>
              </a:rPr>
              <a:t>ang tawag sa mga salitang nakahanay sa itaas. Ang pang-uri ay mga salitang naglalarawan sa tao, bagay, lugar, hayop, o pangyayari. Maaaring ilarawan nito ang kulay, sukat, timbang, bilang, lasa, o amoy ng pangngalan. Sa pamamagitan ng pang-uri, nagkakaroon ng sarili niyang itsura ang mga bagay, tao, lugar, o pangyayari.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864000" y="2016000"/>
            <a:ext cx="10281600" cy="2315520"/>
          </a:xfrm>
          <a:prstGeom prst="rect">
            <a:avLst/>
          </a:prstGeom>
          <a:solidFill>
            <a:srgbClr val="e0f7fa">
              <a:alpha val="83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Nagiging iba siya sa iba pang mga katulad niya. Halimbawa, magkaiba ang gumamelang dilaw at gumamelang pula kahit na pareho silang gumamela. Magkaiba rin ang pusang payat at pusang mataba kahit pareho silang pusa.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877680" y="1104120"/>
            <a:ext cx="10281600" cy="1235160"/>
          </a:xfrm>
          <a:prstGeom prst="rect">
            <a:avLst/>
          </a:prstGeom>
          <a:solidFill>
            <a:srgbClr val="e0f7fa">
              <a:alpha val="83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1. Hindi naman </a:t>
            </a:r>
            <a:r>
              <a:rPr b="0" lang="en-PH" sz="2800" spc="-1" strike="noStrike" u="sng">
                <a:solidFill>
                  <a:srgbClr val="000000"/>
                </a:solidFill>
                <a:uFillTx/>
                <a:latin typeface="Lato"/>
                <a:ea typeface="DejaVu Sans"/>
              </a:rPr>
              <a:t>malayo</a:t>
            </a:r>
            <a:r>
              <a:rPr b="0" lang="en-PH" sz="2800" spc="-1" strike="noStrike">
                <a:solidFill>
                  <a:srgbClr val="000000"/>
                </a:solidFill>
                <a:latin typeface="Lato"/>
                <a:ea typeface="DejaVu Sans"/>
              </a:rPr>
              <a:t> sa eskuwelahan ang kanilang bahay.</a:t>
            </a:r>
            <a:endParaRPr b="0" lang="en-PH" sz="2800" spc="-1" strike="noStrike">
              <a:latin typeface="Arial"/>
            </a:endParaRPr>
          </a:p>
        </p:txBody>
      </p:sp>
      <p:pic>
        <p:nvPicPr>
          <p:cNvPr id="155" name="" descr=""/>
          <p:cNvPicPr/>
          <p:nvPr/>
        </p:nvPicPr>
        <p:blipFill>
          <a:blip r:embed="rId1"/>
          <a:stretch/>
        </p:blipFill>
        <p:spPr>
          <a:xfrm>
            <a:off x="1800000" y="2880000"/>
            <a:ext cx="2195280" cy="2793240"/>
          </a:xfrm>
          <a:prstGeom prst="rect">
            <a:avLst/>
          </a:prstGeom>
          <a:ln w="0">
            <a:noFill/>
          </a:ln>
        </p:spPr>
      </p:pic>
      <p:sp>
        <p:nvSpPr>
          <p:cNvPr id="156" name=""/>
          <p:cNvSpPr/>
          <p:nvPr/>
        </p:nvSpPr>
        <p:spPr>
          <a:xfrm>
            <a:off x="5580000" y="2700000"/>
            <a:ext cx="4319280" cy="1979280"/>
          </a:xfrm>
          <a:prstGeom prst="wedgeRoundRectCallout">
            <a:avLst>
              <a:gd name="adj1" fmla="val -80546"/>
              <a:gd name="adj2" fmla="val 20856"/>
              <a:gd name="adj3" fmla="val 16667"/>
            </a:avLst>
          </a:prstGeom>
          <a:solidFill>
            <a:srgbClr val="fff3e0"/>
          </a:solidFill>
          <a:ln w="76320">
            <a:solidFill>
              <a:srgbClr val="000000"/>
            </a:solidFill>
            <a:round/>
          </a:ln>
        </p:spPr>
        <p:style>
          <a:lnRef idx="0"/>
          <a:fillRef idx="0"/>
          <a:effectRef idx="0"/>
          <a:fontRef idx="minor"/>
        </p:style>
        <p:txBody>
          <a:bodyPr lIns="128160" rIns="128160" tIns="83160" bIns="83160" anchor="ctr">
            <a:noAutofit/>
          </a:bodyPr>
          <a:p>
            <a:pPr algn="ctr">
              <a:lnSpc>
                <a:spcPct val="100000"/>
              </a:lnSpc>
              <a:buNone/>
            </a:pPr>
            <a:r>
              <a:rPr b="0" lang="en-PH" sz="2400" spc="-1" strike="noStrike">
                <a:solidFill>
                  <a:srgbClr val="000000"/>
                </a:solidFill>
                <a:latin typeface="Lato"/>
                <a:ea typeface="DejaVu Sans"/>
              </a:rPr>
              <a:t>Inilalarawan ng pang-uring</a:t>
            </a:r>
            <a:endParaRPr b="0" lang="en-PH" sz="2400" spc="-1" strike="noStrike">
              <a:latin typeface="Arial"/>
            </a:endParaRPr>
          </a:p>
          <a:p>
            <a:pPr algn="ctr">
              <a:lnSpc>
                <a:spcPct val="100000"/>
              </a:lnSpc>
              <a:buNone/>
            </a:pPr>
            <a:r>
              <a:rPr b="0" lang="en-PH" sz="2400" spc="-1" strike="noStrike" u="sng">
                <a:solidFill>
                  <a:srgbClr val="000000"/>
                </a:solidFill>
                <a:uFillTx/>
                <a:latin typeface="Lato"/>
                <a:ea typeface="DejaVu Sans"/>
              </a:rPr>
              <a:t>malayo</a:t>
            </a:r>
            <a:r>
              <a:rPr b="0" lang="en-PH" sz="2400" spc="-1" strike="noStrike">
                <a:solidFill>
                  <a:srgbClr val="000000"/>
                </a:solidFill>
                <a:latin typeface="Lato"/>
                <a:ea typeface="DejaVu Sans"/>
              </a:rPr>
              <a:t> ang distansya ng</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bahay at eskuwelahan.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877680" y="1104120"/>
            <a:ext cx="10281600" cy="1235160"/>
          </a:xfrm>
          <a:prstGeom prst="rect">
            <a:avLst/>
          </a:prstGeom>
          <a:solidFill>
            <a:srgbClr val="e0f7fa">
              <a:alpha val="83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2. Hindi ko akalaing </a:t>
            </a:r>
            <a:r>
              <a:rPr b="0" lang="en-PH" sz="2800" spc="-1" strike="noStrike" u="sng">
                <a:solidFill>
                  <a:srgbClr val="000000"/>
                </a:solidFill>
                <a:uFillTx/>
                <a:latin typeface="Lato"/>
                <a:ea typeface="DejaVu Sans"/>
              </a:rPr>
              <a:t>marami</a:t>
            </a:r>
            <a:r>
              <a:rPr b="0" lang="en-PH" sz="2800" spc="-1" strike="noStrike">
                <a:solidFill>
                  <a:srgbClr val="000000"/>
                </a:solidFill>
                <a:latin typeface="Lato"/>
                <a:ea typeface="DejaVu Sans"/>
              </a:rPr>
              <a:t> palang </a:t>
            </a:r>
            <a:r>
              <a:rPr b="0" lang="en-PH" sz="2800" spc="-1" strike="noStrike" u="sng">
                <a:solidFill>
                  <a:srgbClr val="000000"/>
                </a:solidFill>
                <a:uFillTx/>
                <a:latin typeface="Lato"/>
                <a:ea typeface="DejaVu Sans"/>
              </a:rPr>
              <a:t>paliko-liko</a:t>
            </a:r>
            <a:r>
              <a:rPr b="0" lang="en-PH" sz="2800" spc="-1" strike="noStrike">
                <a:solidFill>
                  <a:srgbClr val="000000"/>
                </a:solidFill>
                <a:latin typeface="Lato"/>
                <a:ea typeface="DejaVu Sans"/>
              </a:rPr>
              <a:t> ang mga kalsada rito.</a:t>
            </a:r>
            <a:endParaRPr b="0" lang="en-PH" sz="2800" spc="-1" strike="noStrike">
              <a:latin typeface="Arial"/>
            </a:endParaRPr>
          </a:p>
        </p:txBody>
      </p:sp>
      <p:sp>
        <p:nvSpPr>
          <p:cNvPr id="158" name=""/>
          <p:cNvSpPr/>
          <p:nvPr/>
        </p:nvSpPr>
        <p:spPr>
          <a:xfrm>
            <a:off x="5580000" y="2700000"/>
            <a:ext cx="5039280" cy="3059280"/>
          </a:xfrm>
          <a:prstGeom prst="wedgeRoundRectCallout">
            <a:avLst>
              <a:gd name="adj1" fmla="val -76180"/>
              <a:gd name="adj2" fmla="val -4148"/>
              <a:gd name="adj3" fmla="val 16667"/>
            </a:avLst>
          </a:prstGeom>
          <a:solidFill>
            <a:srgbClr val="fff3e0"/>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0" lang="en-PH" sz="2400" spc="-1" strike="noStrike">
                <a:solidFill>
                  <a:srgbClr val="000000"/>
                </a:solidFill>
                <a:latin typeface="Lato"/>
                <a:ea typeface="DejaVu Sans"/>
              </a:rPr>
              <a:t>Inilalalarawan ng panguring</a:t>
            </a:r>
            <a:endParaRPr b="0" lang="en-PH" sz="2400" spc="-1" strike="noStrike">
              <a:latin typeface="Arial"/>
            </a:endParaRPr>
          </a:p>
          <a:p>
            <a:pPr algn="ctr">
              <a:lnSpc>
                <a:spcPct val="100000"/>
              </a:lnSpc>
              <a:buNone/>
            </a:pPr>
            <a:r>
              <a:rPr b="0" lang="en-PH" sz="2400" spc="-1" strike="noStrike" u="sng">
                <a:solidFill>
                  <a:srgbClr val="000000"/>
                </a:solidFill>
                <a:uFillTx/>
                <a:latin typeface="Lato"/>
                <a:ea typeface="DejaVu Sans"/>
              </a:rPr>
              <a:t>marami</a:t>
            </a:r>
            <a:r>
              <a:rPr b="0" lang="en-PH" sz="2400" spc="-1" strike="noStrike">
                <a:solidFill>
                  <a:srgbClr val="000000"/>
                </a:solidFill>
                <a:latin typeface="Lato"/>
                <a:ea typeface="DejaVu Sans"/>
              </a:rPr>
              <a:t> ang bilang ng</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mga kalsada, at ang panguri</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namang </a:t>
            </a:r>
            <a:r>
              <a:rPr b="0" lang="en-PH" sz="2400" spc="-1" strike="noStrike" u="sng">
                <a:solidFill>
                  <a:srgbClr val="000000"/>
                </a:solidFill>
                <a:uFillTx/>
                <a:latin typeface="Lato"/>
                <a:ea typeface="DejaVu Sans"/>
              </a:rPr>
              <a:t>paliko-liko</a:t>
            </a:r>
            <a:r>
              <a:rPr b="0" lang="en-PH" sz="2400" spc="-1" strike="noStrike">
                <a:solidFill>
                  <a:srgbClr val="000000"/>
                </a:solidFill>
                <a:latin typeface="Lato"/>
                <a:ea typeface="DejaVu Sans"/>
              </a:rPr>
              <a:t> ay</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naglalarawan sa itsura ng</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kalsada.</a:t>
            </a:r>
            <a:endParaRPr b="0" lang="en-PH" sz="2400" spc="-1" strike="noStrike">
              <a:latin typeface="Arial"/>
            </a:endParaRPr>
          </a:p>
        </p:txBody>
      </p:sp>
      <p:pic>
        <p:nvPicPr>
          <p:cNvPr id="159" name="" descr=""/>
          <p:cNvPicPr/>
          <p:nvPr/>
        </p:nvPicPr>
        <p:blipFill>
          <a:blip r:embed="rId1"/>
          <a:stretch/>
        </p:blipFill>
        <p:spPr>
          <a:xfrm>
            <a:off x="1800000" y="2700000"/>
            <a:ext cx="2519280" cy="31982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877680" y="1104120"/>
            <a:ext cx="10281600" cy="1235160"/>
          </a:xfrm>
          <a:prstGeom prst="rect">
            <a:avLst/>
          </a:prstGeom>
          <a:solidFill>
            <a:srgbClr val="e0f7fa">
              <a:alpha val="83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3. May </a:t>
            </a:r>
            <a:r>
              <a:rPr b="0" lang="en-PH" sz="2800" spc="-1" strike="noStrike" u="sng">
                <a:solidFill>
                  <a:srgbClr val="000000"/>
                </a:solidFill>
                <a:uFillTx/>
                <a:latin typeface="Lato"/>
                <a:ea typeface="DejaVu Sans"/>
              </a:rPr>
              <a:t>maliit </a:t>
            </a:r>
            <a:r>
              <a:rPr b="0" lang="en-PH" sz="2800" spc="-1" strike="noStrike">
                <a:solidFill>
                  <a:srgbClr val="000000"/>
                </a:solidFill>
                <a:latin typeface="Lato"/>
                <a:ea typeface="DejaVu Sans"/>
              </a:rPr>
              <a:t>na plasang palaruan ng mga bata sa amin.</a:t>
            </a:r>
            <a:endParaRPr b="0" lang="en-PH" sz="2800" spc="-1" strike="noStrike">
              <a:latin typeface="Arial"/>
            </a:endParaRPr>
          </a:p>
        </p:txBody>
      </p:sp>
      <p:sp>
        <p:nvSpPr>
          <p:cNvPr id="161" name=""/>
          <p:cNvSpPr/>
          <p:nvPr/>
        </p:nvSpPr>
        <p:spPr>
          <a:xfrm>
            <a:off x="5580000" y="2700000"/>
            <a:ext cx="5039280" cy="2519640"/>
          </a:xfrm>
          <a:prstGeom prst="wedgeRoundRectCallout">
            <a:avLst>
              <a:gd name="adj1" fmla="val -76180"/>
              <a:gd name="adj2" fmla="val -4148"/>
              <a:gd name="adj3" fmla="val 16667"/>
            </a:avLst>
          </a:prstGeom>
          <a:solidFill>
            <a:srgbClr val="fff3e0"/>
          </a:solidFill>
          <a:ln w="76320">
            <a:solidFill>
              <a:srgbClr val="000000"/>
            </a:solidFill>
            <a:round/>
          </a:ln>
        </p:spPr>
        <p:style>
          <a:lnRef idx="0"/>
          <a:fillRef idx="0"/>
          <a:effectRef idx="0"/>
          <a:fontRef idx="minor"/>
        </p:style>
        <p:txBody>
          <a:bodyPr lIns="127800" rIns="127800" tIns="82800" bIns="82800" anchor="ctr">
            <a:noAutofit/>
          </a:bodyPr>
          <a:p>
            <a:pPr algn="ctr">
              <a:lnSpc>
                <a:spcPct val="100000"/>
              </a:lnSpc>
              <a:buNone/>
            </a:pPr>
            <a:r>
              <a:rPr b="0" lang="en-PH" sz="2400" spc="-1" strike="noStrike">
                <a:solidFill>
                  <a:srgbClr val="000000"/>
                </a:solidFill>
                <a:latin typeface="Lato"/>
                <a:ea typeface="DejaVu Sans"/>
              </a:rPr>
              <a:t>Inilalarawan ng panguring</a:t>
            </a:r>
            <a:endParaRPr b="0" lang="en-PH" sz="2400" spc="-1" strike="noStrike">
              <a:latin typeface="Arial"/>
            </a:endParaRPr>
          </a:p>
          <a:p>
            <a:pPr algn="ctr">
              <a:lnSpc>
                <a:spcPct val="100000"/>
              </a:lnSpc>
              <a:buNone/>
            </a:pPr>
            <a:r>
              <a:rPr b="0" lang="en-PH" sz="2400" spc="-1" strike="noStrike" u="sng">
                <a:solidFill>
                  <a:srgbClr val="000000"/>
                </a:solidFill>
                <a:uFillTx/>
                <a:latin typeface="Lato"/>
                <a:ea typeface="DejaVu Sans"/>
              </a:rPr>
              <a:t>maliit</a:t>
            </a:r>
            <a:r>
              <a:rPr b="0" lang="en-PH" sz="2400" spc="-1" strike="noStrike">
                <a:solidFill>
                  <a:srgbClr val="000000"/>
                </a:solidFill>
                <a:latin typeface="Lato"/>
                <a:ea typeface="DejaVu Sans"/>
              </a:rPr>
              <a:t> ang sukat ng plasa.</a:t>
            </a:r>
            <a:endParaRPr b="0" lang="en-PH" sz="2400" spc="-1" strike="noStrike">
              <a:latin typeface="Arial"/>
            </a:endParaRPr>
          </a:p>
        </p:txBody>
      </p:sp>
      <p:pic>
        <p:nvPicPr>
          <p:cNvPr id="162" name="" descr=""/>
          <p:cNvPicPr/>
          <p:nvPr/>
        </p:nvPicPr>
        <p:blipFill>
          <a:blip r:embed="rId1"/>
          <a:stretch/>
        </p:blipFill>
        <p:spPr>
          <a:xfrm>
            <a:off x="1229040" y="2700000"/>
            <a:ext cx="3000960" cy="32392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877680" y="1104120"/>
            <a:ext cx="10281600" cy="4115160"/>
          </a:xfrm>
          <a:prstGeom prst="rect">
            <a:avLst/>
          </a:prstGeom>
          <a:solidFill>
            <a:srgbClr val="ffe0b2">
              <a:alpha val="37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1" lang="en-PH" sz="2800" spc="-1" strike="noStrike">
                <a:solidFill>
                  <a:srgbClr val="000000"/>
                </a:solidFill>
                <a:latin typeface="Lato"/>
                <a:ea typeface="DejaVu Sans"/>
              </a:rPr>
              <a:t>Panuto:</a:t>
            </a:r>
            <a:r>
              <a:rPr b="0" lang="en-PH" sz="2800" spc="-1" strike="noStrike">
                <a:solidFill>
                  <a:srgbClr val="000000"/>
                </a:solidFill>
                <a:latin typeface="Lato"/>
                <a:ea typeface="DejaVu Sans"/>
              </a:rPr>
              <a:t> Salungguhitan ang mga salitang naglalarawan: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Ang ilog ay malalim.</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Mabango ang mga bulaklak na rosas at sampaguita.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3. Amoy pinipig ang hangin sa bukid kapag anihan.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4. Makitid ang kalsada papasok sa kanila.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5. Sariwa ang nabili naming isda.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332000"/>
            <a:ext cx="10799280" cy="432648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Nanananghalian sa lilim ng punong acacia sa loob ng kanilang paaralan si Lilibeth nang mapansin niya ang isang matandang ubanin na nakaupo sa ugat ng puno sa labas. Maayos naman ang damit nito, nakasuot ng mahabang paldang kulay asul at blusang bulaklakin na hanggang siko ang manggas. Mukhang pagod na pagod ang matanda at tila nag-aalala. </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Si Lilibeth lang ang nasa lugar na iyon, naglalaro sa </a:t>
            </a:r>
            <a:r>
              <a:rPr b="0" i="1" lang="en-PH" sz="2600" spc="-1" strike="noStrike">
                <a:solidFill>
                  <a:srgbClr val="000000"/>
                </a:solidFill>
                <a:latin typeface="Lato"/>
                <a:ea typeface="DejaVu Sans"/>
              </a:rPr>
              <a:t>gym </a:t>
            </a:r>
            <a:r>
              <a:rPr b="0" lang="en-PH" sz="2600" spc="-1" strike="noStrike">
                <a:solidFill>
                  <a:srgbClr val="000000"/>
                </a:solidFill>
                <a:latin typeface="Lato"/>
                <a:ea typeface="DejaVu Sans"/>
              </a:rPr>
              <a:t>ang iba niyang mga kaklase na katulad niyang hindi rin umuuwi kapag tanghali.</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1260360" y="1800000"/>
            <a:ext cx="9359280" cy="2339640"/>
          </a:xfrm>
          <a:prstGeom prst="rect">
            <a:avLst/>
          </a:prstGeom>
          <a:solidFill>
            <a:srgbClr val="ffffe0"/>
          </a:solidFill>
          <a:ln cap="rnd" w="76320">
            <a:solidFill>
              <a:srgbClr val="3d5afe">
                <a:alpha val="70000"/>
              </a:srgbClr>
            </a:solidFill>
            <a:round/>
          </a:ln>
        </p:spPr>
        <p:style>
          <a:lnRef idx="0"/>
          <a:fillRef idx="0"/>
          <a:effectRef idx="0"/>
          <a:fontRef idx="minor"/>
        </p:style>
      </p:sp>
      <p:sp>
        <p:nvSpPr>
          <p:cNvPr id="165" name=""/>
          <p:cNvSpPr/>
          <p:nvPr/>
        </p:nvSpPr>
        <p:spPr>
          <a:xfrm>
            <a:off x="1908000" y="2232000"/>
            <a:ext cx="8099280" cy="1515600"/>
          </a:xfrm>
          <a:prstGeom prst="rect">
            <a:avLst/>
          </a:prstGeom>
          <a:solidFill>
            <a:srgbClr val="ede7f6"/>
          </a:solidFill>
          <a:ln w="76320">
            <a:noFill/>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Ang mga Salitang Naglalarawan sa Wikang Filipino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877680" y="1104120"/>
            <a:ext cx="10281600" cy="4115160"/>
          </a:xfrm>
          <a:prstGeom prst="rect">
            <a:avLst/>
          </a:prstGeom>
          <a:solidFill>
            <a:srgbClr val="ffe0b2">
              <a:alpha val="37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Maraming mga salita sa wikang Filipino ang naglalarawan ng mga bagay, tao, lugar, at pangyayari. Ipinakikita ng mga salitang ito ang pagkakaiba ng mga bagay kahit na halos magkakapareho sila.</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Halimbawa, may iba’t iba tayong salita para sa maganda:</a:t>
            </a:r>
            <a:endParaRPr b="0" lang="en-PH" sz="2800" spc="-1" strike="noStrike">
              <a:latin typeface="Arial"/>
            </a:endParaRPr>
          </a:p>
          <a:p>
            <a:pPr algn="just">
              <a:lnSpc>
                <a:spcPct val="115000"/>
              </a:lnSpc>
              <a:buNone/>
            </a:pPr>
            <a:endParaRPr b="0" lang="en-PH" sz="2800" spc="-1" strike="noStrike">
              <a:latin typeface="Arial"/>
            </a:endParaRPr>
          </a:p>
          <a:p>
            <a:pPr algn="ctr">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kaakit-akit</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 nakabibighani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kaibig-ibig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877680" y="1104120"/>
            <a:ext cx="10281600" cy="4115160"/>
          </a:xfrm>
          <a:prstGeom prst="rect">
            <a:avLst/>
          </a:prstGeom>
          <a:solidFill>
            <a:srgbClr val="ffe0b2">
              <a:alpha val="37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Bagama't tumutukoy sa maganda ang mga salitang ito, inilalarawan din ng mga ito ang pagkakaiba ng mga itsura ng ganda. Ang kaakit-akit ay tumutukoy sa gandang gusto nating laging tingnan. Ang nakabibighani naman ay tumutukoy sa gandang tila gusto nating laging nakikita. Ang kaibig-ibig naman ay tumutukoy sa gandang may kaugnayan sa kilos o pag-uugali.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877680" y="1104120"/>
            <a:ext cx="10281600" cy="2315160"/>
          </a:xfrm>
          <a:prstGeom prst="rect">
            <a:avLst/>
          </a:prstGeom>
          <a:solidFill>
            <a:srgbClr val="ffe0b2">
              <a:alpha val="37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Tingnan naman natin ngayon ang mga salitang may kaugnayan sa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bahay: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bahay na bato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bahay-kubo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bahay-bahayan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877680" y="1104120"/>
            <a:ext cx="10281600" cy="4649040"/>
          </a:xfrm>
          <a:prstGeom prst="rect">
            <a:avLst/>
          </a:prstGeom>
          <a:solidFill>
            <a:srgbClr val="ffe0b2">
              <a:alpha val="37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bahay na bato ay tumutukoy sa mga bahay na yari sa bato at tinitirahan ng mayayaman noong panahon ng mga Espanyol. Ang bahay-kubo naman ay bahay na yari sa pawid at sawali. Ang bahay-bahayan ay maliit na bahay na laruan ng mga bata.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salitang nakakatakot ay may iba’t iba ring uri. Ano kaya ang larawan ng mga salitang ito?</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nakanenerbiyos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nakakikilabot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nakakakaba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517680" y="384120"/>
            <a:ext cx="10281600" cy="2675160"/>
          </a:xfrm>
          <a:prstGeom prst="rect">
            <a:avLst/>
          </a:prstGeom>
          <a:solidFill>
            <a:srgbClr val="ffe0b2">
              <a:alpha val="37000"/>
            </a:srgbClr>
          </a:solidFill>
          <a:ln w="76320">
            <a:solidFill>
              <a:srgbClr val="1a237e"/>
            </a:solidFill>
            <a:round/>
          </a:ln>
        </p:spPr>
        <p:style>
          <a:lnRef idx="0"/>
          <a:fillRef idx="0"/>
          <a:effectRef idx="0"/>
          <a:fontRef idx="minor"/>
        </p:style>
        <p:txBody>
          <a:bodyPr lIns="128160" rIns="128160" tIns="83160" bIns="83160" anchor="t">
            <a:noAutofit/>
          </a:bodyPr>
          <a:p>
            <a:pPr algn="just">
              <a:lnSpc>
                <a:spcPct val="150000"/>
              </a:lnSpc>
              <a:buNone/>
            </a:pPr>
            <a:r>
              <a:rPr b="1" lang="en-PH" sz="2600" spc="-1" strike="noStrike">
                <a:solidFill>
                  <a:srgbClr val="000000"/>
                </a:solidFill>
                <a:latin typeface="Lato"/>
                <a:ea typeface="DejaVu Sans"/>
              </a:rPr>
              <a:t>Panuto:</a:t>
            </a:r>
            <a:r>
              <a:rPr b="0" lang="en-PH" sz="2600" spc="-1" strike="noStrike">
                <a:solidFill>
                  <a:srgbClr val="000000"/>
                </a:solidFill>
                <a:latin typeface="Lato"/>
                <a:ea typeface="DejaVu Sans"/>
              </a:rPr>
              <a:t> Pumili ng isa sa mga larawan sa ibaba at ilarawan ito sa dalawang pangungusap. Isulat ang pangungusap sa kabit-kabit na paraan na may tamang laki at layo sa isa’t isa. Tiyakin ding wasto ang gamit ng malaki at maliit na titik.</a:t>
            </a:r>
            <a:endParaRPr b="0" lang="en-PH" sz="2600" spc="-1" strike="noStrike">
              <a:latin typeface="Arial"/>
            </a:endParaRPr>
          </a:p>
        </p:txBody>
      </p:sp>
      <p:pic>
        <p:nvPicPr>
          <p:cNvPr id="171" name="" descr=""/>
          <p:cNvPicPr/>
          <p:nvPr/>
        </p:nvPicPr>
        <p:blipFill>
          <a:blip r:embed="rId1"/>
          <a:stretch/>
        </p:blipFill>
        <p:spPr>
          <a:xfrm>
            <a:off x="1620000" y="3331800"/>
            <a:ext cx="1979280" cy="2787480"/>
          </a:xfrm>
          <a:prstGeom prst="rect">
            <a:avLst/>
          </a:prstGeom>
          <a:ln w="0">
            <a:noFill/>
          </a:ln>
        </p:spPr>
      </p:pic>
      <p:pic>
        <p:nvPicPr>
          <p:cNvPr id="172" name="" descr=""/>
          <p:cNvPicPr/>
          <p:nvPr/>
        </p:nvPicPr>
        <p:blipFill>
          <a:blip r:embed="rId2"/>
          <a:stretch/>
        </p:blipFill>
        <p:spPr>
          <a:xfrm>
            <a:off x="4660200" y="3301920"/>
            <a:ext cx="1999080" cy="2817360"/>
          </a:xfrm>
          <a:prstGeom prst="rect">
            <a:avLst/>
          </a:prstGeom>
          <a:ln w="0">
            <a:noFill/>
          </a:ln>
        </p:spPr>
      </p:pic>
      <p:pic>
        <p:nvPicPr>
          <p:cNvPr id="173" name="" descr=""/>
          <p:cNvPicPr/>
          <p:nvPr/>
        </p:nvPicPr>
        <p:blipFill>
          <a:blip r:embed="rId3"/>
          <a:stretch/>
        </p:blipFill>
        <p:spPr>
          <a:xfrm>
            <a:off x="7678800" y="3240000"/>
            <a:ext cx="2040480" cy="287388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20000" y="1332000"/>
            <a:ext cx="10799280" cy="432648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Lumapit siya sa bakod para kausapin ang matanda at hatian na rin ng kaniyang baon at tubig.</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Magandang tanghali po, Lola. Bakit po kayo nandiyan? Naligaw po</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ba kayo?”</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Magandang tanghali naman, Ineng. Naligaw nga ako. Hindi ko na alam bumalik sa bahay. Bagong dating lang kasi ako dito sa lugar ninyo.”</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Naku! Paano kaya iyan?” nag-aalalang tanong ni Lilibeth.</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332000"/>
            <a:ext cx="10799280" cy="412956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Naisipan kong mamasyal dahil nainip ako sa bahay. Hindi ko naman</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akalaing marami palang paliko-liko ang mga kalsada rito. Hindi katulad</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sa amin na iisang diretso lang at kilala ko ang mga tao. Nagkamali siguro</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ako ng pagliko kaya ako naligaw,” sagot ng matanda.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Kumain po muna kayo. Hati po tayo sa baon kong tanghalian at tubig.</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20000" y="1332000"/>
            <a:ext cx="10799280" cy="432648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Kainin na muna ninyo. Itatanong ko po kay Manong Guard kung paano kayo matutulungang umuwi,” sabi ni Lilibeth habang iniaabot ang pagkain at tubig sa matanda.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Maraming salamat, Ineng. Uhaw na uhaw na nga ako,” nakangiting sabi ng matanda.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Pagkaabot ng pagkain, tumakbo si Lilibeth para puntahan si Manong Guard. Mabilis din naman siyang nakabalik.</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332000"/>
            <a:ext cx="10799280" cy="412956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Magandang tanghali po, Lola. Alam po ba ninyo kung paano matatawagan ang inyong anak?” tanong agad ni Manong Guard.</a:t>
            </a:r>
            <a:endParaRPr b="0" lang="en-PH" sz="2600" spc="-1" strike="noStrike">
              <a:latin typeface="Arial"/>
            </a:endParaRPr>
          </a:p>
          <a:p>
            <a:pPr algn="just">
              <a:lnSpc>
                <a:spcPct val="150000"/>
              </a:lnSpc>
              <a:buNone/>
            </a:pP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Naku, amang hindi ko alam. Wala akong dala nang umalis ako sa bahay. Itong payong ko lang kasi nga’y sa labas lang naman sana ako mag-iikot.”</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1332000"/>
            <a:ext cx="10799280" cy="412956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O, sige po, ilarawan na lang po ninyo ang inyong kalsada at ang inyong bahay. Baka po sakaling makatulong. Kung hindi naman po, ihahatid namin kayo sa pinakamalapit na barangay hall para matulungan nila kayo,” sabi ni Manong Guard habang nakatingin naman sa kanila si Lilibeth.</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720000"/>
            <a:ext cx="6119280" cy="4920840"/>
          </a:xfrm>
          <a:prstGeom prst="rect">
            <a:avLst/>
          </a:prstGeom>
          <a:solidFill>
            <a:srgbClr val="fffde7"/>
          </a:solidFill>
          <a:ln w="76320">
            <a:solidFill>
              <a:srgbClr val="795548"/>
            </a:solidFill>
            <a:prstDash val="dash"/>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Katapat ng bahay namin ang barangay hall na kulay berde at pula.</a:t>
            </a: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May maliit na palaruan ng mga bata sa tabi nito. Marami ring mga puno ng acacia sa kalsada namin at maraming mga halamang namumulaklak sa gilid ng bakod ng bawat bahay,” nakangiting sabi ng matanda.</a:t>
            </a:r>
            <a:endParaRPr b="0" lang="en-PH" sz="2600" spc="-1" strike="noStrike">
              <a:latin typeface="Arial"/>
            </a:endParaRPr>
          </a:p>
        </p:txBody>
      </p:sp>
      <p:pic>
        <p:nvPicPr>
          <p:cNvPr id="134" name="" descr=""/>
          <p:cNvPicPr/>
          <p:nvPr/>
        </p:nvPicPr>
        <p:blipFill>
          <a:blip r:embed="rId1"/>
          <a:stretch/>
        </p:blipFill>
        <p:spPr>
          <a:xfrm>
            <a:off x="6795720" y="1080000"/>
            <a:ext cx="5083560" cy="46994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2730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2023-08-25T08:19:49Z</dcterms:modified>
  <cp:revision>256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