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5840" cy="683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2720" cy="2772720"/>
          </a:xfrm>
          <a:prstGeom prst="rect">
            <a:avLst/>
          </a:prstGeom>
          <a:ln w="0">
            <a:noFill/>
          </a:ln>
        </p:spPr>
      </p:pic>
      <p:sp>
        <p:nvSpPr>
          <p:cNvPr id="2" name="Rectangle 5"/>
          <p:cNvSpPr/>
          <p:nvPr/>
        </p:nvSpPr>
        <p:spPr>
          <a:xfrm>
            <a:off x="3487320" y="1475280"/>
            <a:ext cx="8678160" cy="3836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8160" cy="3578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5840" cy="608760"/>
          </a:xfrm>
          <a:prstGeom prst="rect">
            <a:avLst/>
          </a:prstGeom>
          <a:ln w="0">
            <a:noFill/>
          </a:ln>
        </p:spPr>
      </p:pic>
      <p:sp>
        <p:nvSpPr>
          <p:cNvPr id="43" name="Rectangle 7"/>
          <p:cNvSpPr/>
          <p:nvPr/>
        </p:nvSpPr>
        <p:spPr>
          <a:xfrm>
            <a:off x="10868760" y="0"/>
            <a:ext cx="944280" cy="944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8360" cy="1008360"/>
          </a:xfrm>
          <a:prstGeom prst="rect">
            <a:avLst/>
          </a:prstGeom>
          <a:ln w="0">
            <a:noFill/>
          </a:ln>
        </p:spPr>
      </p:pic>
      <p:sp>
        <p:nvSpPr>
          <p:cNvPr id="45" name="TextBox 9"/>
          <p:cNvSpPr/>
          <p:nvPr/>
        </p:nvSpPr>
        <p:spPr>
          <a:xfrm>
            <a:off x="185400" y="6362280"/>
            <a:ext cx="466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5840" cy="608760"/>
          </a:xfrm>
          <a:prstGeom prst="rect">
            <a:avLst/>
          </a:prstGeom>
          <a:ln w="0">
            <a:noFill/>
          </a:ln>
        </p:spPr>
      </p:pic>
      <p:sp>
        <p:nvSpPr>
          <p:cNvPr id="86" name="Rectangle 7"/>
          <p:cNvSpPr/>
          <p:nvPr/>
        </p:nvSpPr>
        <p:spPr>
          <a:xfrm>
            <a:off x="10868760" y="0"/>
            <a:ext cx="944280" cy="944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8360" cy="1008360"/>
          </a:xfrm>
          <a:prstGeom prst="rect">
            <a:avLst/>
          </a:prstGeom>
          <a:ln w="0">
            <a:noFill/>
          </a:ln>
        </p:spPr>
      </p:pic>
      <p:sp>
        <p:nvSpPr>
          <p:cNvPr id="88" name="TextBox 9"/>
          <p:cNvSpPr/>
          <p:nvPr/>
        </p:nvSpPr>
        <p:spPr>
          <a:xfrm>
            <a:off x="185400" y="6362280"/>
            <a:ext cx="466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0160" cy="335844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544840"/>
            <a:ext cx="7468920" cy="1918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Epekto sa mga Pilipino ng mga Pakikipaglaban para</a:t>
            </a:r>
            <a:endParaRPr b="0" lang="en-PH" sz="4000" spc="-1" strike="noStrike">
              <a:latin typeface="Arial"/>
            </a:endParaRPr>
          </a:p>
          <a:p>
            <a:pPr algn="ctr">
              <a:lnSpc>
                <a:spcPct val="100000"/>
              </a:lnSpc>
              <a:buNone/>
            </a:pPr>
            <a:r>
              <a:rPr b="1" lang="en-US" sz="4000" spc="-1" strike="noStrike">
                <a:solidFill>
                  <a:srgbClr val="ffffff"/>
                </a:solidFill>
                <a:latin typeface="Lato"/>
                <a:ea typeface="DejaVu Sans"/>
              </a:rPr>
              <a:t>sa Kalayaan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54520"/>
            <a:ext cx="10008720" cy="1002600"/>
          </a:xfrm>
          <a:prstGeom prst="rect">
            <a:avLst/>
          </a:prstGeom>
          <a:solidFill>
            <a:srgbClr val="ff7b59"/>
          </a:solidFill>
          <a:ln w="76320">
            <a:solidFill>
              <a:srgbClr val="5b277d"/>
            </a:solidFill>
            <a:round/>
          </a:ln>
        </p:spPr>
        <p:txBody>
          <a:bodyPr lIns="38160" rIns="38160" tIns="38160" bIns="38160" anchor="ctr">
            <a:noAutofit/>
          </a:bodyPr>
          <a:p>
            <a:pPr algn="ctr">
              <a:lnSpc>
                <a:spcPct val="100000"/>
              </a:lnSpc>
              <a:buNone/>
            </a:pPr>
            <a:r>
              <a:rPr b="1" lang="en-US" sz="3600" spc="-1" strike="noStrike">
                <a:solidFill>
                  <a:srgbClr val="ffffff"/>
                </a:solidFill>
                <a:latin typeface="Lato"/>
                <a:ea typeface="DejaVu Sans"/>
              </a:rPr>
              <a:t>Resulta ng Pananakop ng mga Hapones</a:t>
            </a:r>
            <a:endParaRPr b="0" lang="en-PH" sz="3600" spc="-1" strike="noStrike">
              <a:latin typeface="Arial"/>
            </a:endParaRPr>
          </a:p>
        </p:txBody>
      </p:sp>
      <p:sp>
        <p:nvSpPr>
          <p:cNvPr id="169" name="PlaceHolder 2"/>
          <p:cNvSpPr>
            <a:spLocks noGrp="1"/>
          </p:cNvSpPr>
          <p:nvPr>
            <p:ph/>
          </p:nvPr>
        </p:nvSpPr>
        <p:spPr>
          <a:xfrm>
            <a:off x="609480" y="1440000"/>
            <a:ext cx="10963440" cy="1618560"/>
          </a:xfrm>
          <a:prstGeom prst="rect">
            <a:avLst/>
          </a:prstGeom>
          <a:noFill/>
          <a:ln w="76320">
            <a:noFill/>
          </a:ln>
        </p:spPr>
        <p:txBody>
          <a:bodyPr lIns="38160" rIns="38160" tIns="38160" bIns="38160" anchor="ctr">
            <a:normAutofit/>
          </a:bodyPr>
          <a:p>
            <a:pPr algn="just">
              <a:lnSpc>
                <a:spcPct val="100000"/>
              </a:lnSpc>
              <a:buNone/>
            </a:pPr>
            <a:r>
              <a:rPr b="1" lang="en-PH" sz="2000" spc="-1" strike="noStrike">
                <a:solidFill>
                  <a:srgbClr val="000000"/>
                </a:solidFill>
                <a:latin typeface="Lato"/>
              </a:rPr>
              <a:t>Ang kalayaan ay napakahalaga para sa mga Pilipino. Maraming beses na itong pinatunayan ng mga sinaunang Pilipino na nakipaglaban sa mga dayuhan. Iba’t ibang paraan ang ipinamalas nila upang makamit at mapanatili ang kalayaan. Marami rin ang nagbuwis ng kanilang buhay para dito. Sa araling ito, tatalakayin ang naging epekto sa mga Pilipino ng kanilang pagsusumikap na makamit ang kalayaan.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54520"/>
            <a:ext cx="10008720" cy="1002600"/>
          </a:xfrm>
          <a:prstGeom prst="rect">
            <a:avLst/>
          </a:prstGeom>
          <a:solidFill>
            <a:srgbClr val="ff7b59"/>
          </a:solidFill>
          <a:ln w="76320">
            <a:solidFill>
              <a:srgbClr val="5b277d"/>
            </a:solidFill>
            <a:round/>
          </a:ln>
        </p:spPr>
        <p:txBody>
          <a:bodyPr lIns="38160" rIns="38160" tIns="38160" bIns="38160" anchor="ctr">
            <a:noAutofit/>
          </a:bodyPr>
          <a:p>
            <a:pPr algn="ctr">
              <a:lnSpc>
                <a:spcPct val="100000"/>
              </a:lnSpc>
              <a:buNone/>
            </a:pPr>
            <a:r>
              <a:rPr b="1" lang="en-US" sz="3600" spc="-1" strike="noStrike">
                <a:solidFill>
                  <a:srgbClr val="ffffff"/>
                </a:solidFill>
                <a:latin typeface="Lato"/>
                <a:ea typeface="DejaVu Sans"/>
              </a:rPr>
              <a:t>Resulta ng Pananakop ng mga Hapones</a:t>
            </a:r>
            <a:endParaRPr b="0" lang="en-PH" sz="3600" spc="-1" strike="noStrike">
              <a:latin typeface="Arial"/>
            </a:endParaRPr>
          </a:p>
        </p:txBody>
      </p:sp>
      <p:sp>
        <p:nvSpPr>
          <p:cNvPr id="171" name="PlaceHolder 2"/>
          <p:cNvSpPr>
            <a:spLocks noGrp="1"/>
          </p:cNvSpPr>
          <p:nvPr>
            <p:ph/>
          </p:nvPr>
        </p:nvSpPr>
        <p:spPr>
          <a:xfrm>
            <a:off x="609480" y="1440000"/>
            <a:ext cx="10963440" cy="4499640"/>
          </a:xfrm>
          <a:prstGeom prst="rect">
            <a:avLst/>
          </a:prstGeom>
          <a:noFill/>
          <a:ln w="76320">
            <a:noFill/>
          </a:ln>
        </p:spPr>
        <p:txBody>
          <a:bodyPr lIns="38160" rIns="38160" tIns="38160" bIns="38160" anchor="t">
            <a:normAutofit fontScale="94000"/>
          </a:bodyPr>
          <a:p>
            <a:pPr algn="just">
              <a:lnSpc>
                <a:spcPct val="100000"/>
              </a:lnSpc>
              <a:buNone/>
            </a:pPr>
            <a:r>
              <a:rPr b="1" lang="en-PH" sz="1800" spc="-1" strike="noStrike">
                <a:latin typeface="Lato"/>
              </a:rPr>
              <a:t>Ang pagpupunyagi ng mga Pilipino para sa kalayaan ay nagkaroon ng malawakang epekto sa kamalayang Pilipino. Ang sumusunod ay ilan lamang sa malawak na epekto ng pagsusumikap ng mga Pilipino upang makamtan ang kalayaan.</a:t>
            </a:r>
            <a:endParaRPr b="0" lang="en-PH" sz="1800" spc="-1" strike="noStrike">
              <a:latin typeface="Arial"/>
            </a:endParaRPr>
          </a:p>
          <a:p>
            <a:pPr algn="just">
              <a:lnSpc>
                <a:spcPct val="100000"/>
              </a:lnSpc>
              <a:buNone/>
            </a:pP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Pagtatamo ng kalayaan – ang pakikipaglaban ng mga Pilipino ay nagbunga ng pinakaaasam na kalayaan mula sa pananakop ng mga Espanyol, Hapones, at Amerikano.</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Pagkakaisa ng mga Pilipino – pinag-isa ng layuning makamit ang kalayaan ang mga Pilipino. Dahil sa iisang layunin, nagkaisa tayo upang makamit ang matinding adhikaing makamit ang kalayaang ipinagkait ng mga dayuhan.</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Pagsidhi ng nasyonalismo – ang pananakop ng mga dayuhan sa Pilipinas ay nagpasidhi ng damdaming nasyonalismo ng mga Pilipino. Ipinakita nila na sa kabila ng pagsuko sa bansa ay patuloy pa ring nakipaglaban ang mga Pilipino laban sa mga mananakop. Maraming mga Pilipino ang nagbuwis ng buhay upang maipamalas ang masidhing pagmamahal sa bayan.</a:t>
            </a:r>
            <a:endParaRPr b="0" lang="en-PH" sz="1800" spc="-1" strike="noStrike">
              <a:latin typeface="Arial"/>
            </a:endParaRPr>
          </a:p>
          <a:p>
            <a:pPr marL="432000" indent="-324000" algn="just">
              <a:lnSpc>
                <a:spcPct val="100000"/>
              </a:lnSpc>
              <a:buClr>
                <a:srgbClr val="000000"/>
              </a:buClr>
              <a:buSzPct val="45000"/>
              <a:buFont typeface="Wingdings" charset="2"/>
              <a:buChar char=""/>
            </a:pPr>
            <a:r>
              <a:rPr b="1" lang="en-PH" sz="1800" spc="-1" strike="noStrike">
                <a:latin typeface="Lato"/>
              </a:rPr>
              <a:t>Pagkakaroon ng kamalayang Pilipino – sa pakikipaglaban ng mga Pilipino sa mga dayuhang mananakop, nagkaroon ang mga ito ng malinaw na pagkakakilanlan bilang mga Pilipino. Ang karanasan sa pananakop at pakikipalaban para sa kalayaan ay naging daan upang higit na maunawaan ng mga Pilipino ang kanilang katauhan bilang malayang mamamayan ng Pilipinas.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62720" cy="113508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173" name="PlaceHolder 2"/>
          <p:cNvSpPr>
            <a:spLocks noGrp="1"/>
          </p:cNvSpPr>
          <p:nvPr>
            <p:ph/>
          </p:nvPr>
        </p:nvSpPr>
        <p:spPr>
          <a:xfrm>
            <a:off x="609480" y="1604520"/>
            <a:ext cx="10962720" cy="396756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ea typeface="Arial Black;Arial Black"/>
              </a:rPr>
              <a:t>PANUTO</a:t>
            </a:r>
            <a:r>
              <a:rPr b="0" lang="en-PH" sz="1800" spc="-1" strike="noStrike">
                <a:solidFill>
                  <a:srgbClr val="000000"/>
                </a:solidFill>
                <a:latin typeface="Lato"/>
                <a:ea typeface="Arial Black;Arial Black"/>
              </a:rPr>
              <a:t>: 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1. Ano-ano ang naging epekto sa mga Pilipino ng kanilang pakikipaglaban para sa kalayaan?</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2. Paano naging daan ang pakikipaglaban ng mga Pilipino para sa kalayaan upang:</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a. magkaisa ang mga Pilipino;</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b. sumidhi ang damdaming nasyonalismo; at</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c. mabuo ang kamalayang Pilipino?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62720" cy="113508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175" name="PlaceHolder 2"/>
          <p:cNvSpPr>
            <a:spLocks noGrp="1"/>
          </p:cNvSpPr>
          <p:nvPr>
            <p:ph/>
          </p:nvPr>
        </p:nvSpPr>
        <p:spPr>
          <a:xfrm>
            <a:off x="609480" y="1604520"/>
            <a:ext cx="10962720" cy="396756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Maaaring iba-iba ang sagot ng mga mag-aaral. Narito ang ilang ideya:</a:t>
            </a:r>
            <a:endParaRPr b="0" lang="en-PH" sz="1800" spc="-1" strike="noStrike">
              <a:latin typeface="Arial"/>
            </a:endParaRPr>
          </a:p>
          <a:p>
            <a:pPr algn="just">
              <a:lnSpc>
                <a:spcPct val="100000"/>
              </a:lnSpc>
              <a:buNone/>
            </a:pPr>
            <a:r>
              <a:rPr b="0" lang="en-PH" sz="1800" spc="-1" strike="noStrike">
                <a:latin typeface="Lato"/>
              </a:rPr>
              <a:t>1. Maraming naging epekto sa mga Pilipino ang kanilang pakikibaka para sa kalayaan. Ilan dito ay ang pagkamit ng kalayaan at pagsidhi ng damdaming nasyonalismo at pagkakakilanlang Pilipino.</a:t>
            </a:r>
            <a:endParaRPr b="0" lang="en-PH" sz="1800" spc="-1" strike="noStrike">
              <a:latin typeface="Arial"/>
            </a:endParaRPr>
          </a:p>
          <a:p>
            <a:pPr algn="just">
              <a:lnSpc>
                <a:spcPct val="100000"/>
              </a:lnSpc>
              <a:buNone/>
            </a:pPr>
            <a:r>
              <a:rPr b="0" lang="en-PH" sz="1800" spc="-1" strike="noStrike">
                <a:latin typeface="Lato"/>
              </a:rPr>
              <a:t>2.</a:t>
            </a:r>
            <a:endParaRPr b="0" lang="en-PH" sz="1800" spc="-1" strike="noStrike">
              <a:latin typeface="Arial"/>
            </a:endParaRPr>
          </a:p>
          <a:p>
            <a:pPr algn="just">
              <a:lnSpc>
                <a:spcPct val="100000"/>
              </a:lnSpc>
              <a:buNone/>
            </a:pPr>
            <a:r>
              <a:rPr b="0" lang="en-PH" sz="1800" spc="-1" strike="noStrike">
                <a:latin typeface="Lato"/>
              </a:rPr>
              <a:t>a. Dahil sa iisang layuning makalaya, nagkaisa ang mga Pilipino.</a:t>
            </a:r>
            <a:endParaRPr b="0" lang="en-PH" sz="1800" spc="-1" strike="noStrike">
              <a:latin typeface="Arial"/>
            </a:endParaRPr>
          </a:p>
          <a:p>
            <a:pPr algn="just">
              <a:lnSpc>
                <a:spcPct val="100000"/>
              </a:lnSpc>
              <a:buNone/>
            </a:pPr>
            <a:r>
              <a:rPr b="0" lang="en-PH" sz="1800" spc="-1" strike="noStrike">
                <a:latin typeface="Lato"/>
              </a:rPr>
              <a:t>b. Upang makamit ang kalayaan, maraming Pilipinong mapagmahal sa bayan ang nagbuwis ng kanilang buhay.</a:t>
            </a:r>
            <a:endParaRPr b="0" lang="en-PH" sz="1800" spc="-1" strike="noStrike">
              <a:latin typeface="Arial"/>
            </a:endParaRPr>
          </a:p>
          <a:p>
            <a:pPr algn="just">
              <a:lnSpc>
                <a:spcPct val="100000"/>
              </a:lnSpc>
              <a:buNone/>
            </a:pPr>
            <a:r>
              <a:rPr b="0" lang="en-PH" sz="1800" spc="-1" strike="noStrike">
                <a:latin typeface="Lato"/>
              </a:rPr>
              <a:t>c. Mas naunawaan ng mga Pilipino ang kanilang katayuan at kamalayan bilang isang nasyon at bilang mga Pilipino.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5023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2023-03-27T15:19:10Z</dcterms:modified>
  <cp:revision>2416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