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jpg" ContentType="image/jpg"/>
  <Default Extension="png" ContentType="image/pn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</p:sldIdLst>
  <p:sldSz cx="12192000" cy="6858000"/>
  <p:notesSz cx="12192000" cy="6858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999778" y="287185"/>
            <a:ext cx="5227955" cy="574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chemeClr val="tx1"/>
                </a:solidFill>
                <a:latin typeface="Arial Black"/>
                <a:cs typeface="Arial Black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9752" y="3840480"/>
            <a:ext cx="8538845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2090"/>
              </a:lnSpc>
            </a:pPr>
            <a:r>
              <a:rPr dirty="0"/>
              <a:t>Rex</a:t>
            </a:r>
            <a:r>
              <a:rPr dirty="0" spc="-40"/>
              <a:t> </a:t>
            </a:r>
            <a:r>
              <a:rPr dirty="0"/>
              <a:t>Curriculum</a:t>
            </a:r>
            <a:r>
              <a:rPr dirty="0" spc="-35"/>
              <a:t> </a:t>
            </a:r>
            <a:r>
              <a:rPr dirty="0" spc="-10"/>
              <a:t>Resource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chemeClr val="tx1"/>
                </a:solidFill>
                <a:latin typeface="Arial Black"/>
                <a:cs typeface="Arial Black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2090"/>
              </a:lnSpc>
            </a:pPr>
            <a:r>
              <a:rPr dirty="0"/>
              <a:t>Rex</a:t>
            </a:r>
            <a:r>
              <a:rPr dirty="0" spc="-40"/>
              <a:t> </a:t>
            </a:r>
            <a:r>
              <a:rPr dirty="0"/>
              <a:t>Curriculum</a:t>
            </a:r>
            <a:r>
              <a:rPr dirty="0" spc="-35"/>
              <a:t> </a:t>
            </a:r>
            <a:r>
              <a:rPr dirty="0" spc="-10"/>
              <a:t>Resource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chemeClr val="tx1"/>
                </a:solidFill>
                <a:latin typeface="Arial Black"/>
                <a:cs typeface="Arial Black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609917" y="1577340"/>
            <a:ext cx="5306282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6282150" y="1577340"/>
            <a:ext cx="5306282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2090"/>
              </a:lnSpc>
            </a:pPr>
            <a:r>
              <a:rPr dirty="0"/>
              <a:t>Rex</a:t>
            </a:r>
            <a:r>
              <a:rPr dirty="0" spc="-40"/>
              <a:t> </a:t>
            </a:r>
            <a:r>
              <a:rPr dirty="0"/>
              <a:t>Curriculum</a:t>
            </a:r>
            <a:r>
              <a:rPr dirty="0" spc="-35"/>
              <a:t> </a:t>
            </a:r>
            <a:r>
              <a:rPr dirty="0" spc="-10"/>
              <a:t>Resource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chemeClr val="tx1"/>
                </a:solidFill>
                <a:latin typeface="Arial Black"/>
                <a:cs typeface="Arial Black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2090"/>
              </a:lnSpc>
            </a:pPr>
            <a:r>
              <a:rPr dirty="0"/>
              <a:t>Rex</a:t>
            </a:r>
            <a:r>
              <a:rPr dirty="0" spc="-40"/>
              <a:t> </a:t>
            </a:r>
            <a:r>
              <a:rPr dirty="0"/>
              <a:t>Curriculum</a:t>
            </a:r>
            <a:r>
              <a:rPr dirty="0" spc="-35"/>
              <a:t> </a:t>
            </a:r>
            <a:r>
              <a:rPr dirty="0" spc="-10"/>
              <a:t>Resource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2090"/>
              </a:lnSpc>
            </a:pPr>
            <a:r>
              <a:rPr dirty="0"/>
              <a:t>Rex</a:t>
            </a:r>
            <a:r>
              <a:rPr dirty="0" spc="-40"/>
              <a:t> </a:t>
            </a:r>
            <a:r>
              <a:rPr dirty="0"/>
              <a:t>Curriculum</a:t>
            </a:r>
            <a:r>
              <a:rPr dirty="0" spc="-35"/>
              <a:t> </a:t>
            </a:r>
            <a:r>
              <a:rPr dirty="0" spc="-10"/>
              <a:t>Resource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jpg"/><Relationship Id="rId8" Type="http://schemas.openxmlformats.org/officeDocument/2006/relationships/image" Target="../media/image2.png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6242393"/>
            <a:ext cx="12186348" cy="615607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0857242" y="0"/>
            <a:ext cx="1028877" cy="964806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999778" y="287185"/>
            <a:ext cx="5227955" cy="574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chemeClr val="tx1"/>
                </a:solidFill>
                <a:latin typeface="Arial Black"/>
                <a:cs typeface="Arial Black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81266" y="2066125"/>
            <a:ext cx="11057255" cy="3683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263055" y="6416231"/>
            <a:ext cx="2635250" cy="2813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2090"/>
              </a:lnSpc>
            </a:pPr>
            <a:r>
              <a:rPr dirty="0"/>
              <a:t>Rex</a:t>
            </a:r>
            <a:r>
              <a:rPr dirty="0" spc="-40"/>
              <a:t> </a:t>
            </a:r>
            <a:r>
              <a:rPr dirty="0"/>
              <a:t>Curriculum</a:t>
            </a:r>
            <a:r>
              <a:rPr dirty="0" spc="-35"/>
              <a:t> </a:t>
            </a:r>
            <a:r>
              <a:rPr dirty="0" spc="-10"/>
              <a:t>Resource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609917" y="6377940"/>
            <a:ext cx="28056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8782812" y="6377940"/>
            <a:ext cx="28056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.jpg"/><Relationship Id="rId3" Type="http://schemas.openxmlformats.org/officeDocument/2006/relationships/image" Target="../media/image4.png"/><Relationship Id="rId4" Type="http://schemas.openxmlformats.org/officeDocument/2006/relationships/image" Target="../media/image5.png"/></Relationships>
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REX.COM.PH/" TargetMode="External"/></Relationships>
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5" Type="http://schemas.openxmlformats.org/officeDocument/2006/relationships/image" Target="../media/image17.png"/><Relationship Id="rId6" Type="http://schemas.openxmlformats.org/officeDocument/2006/relationships/image" Target="../media/image18.png"/><Relationship Id="rId7" Type="http://schemas.openxmlformats.org/officeDocument/2006/relationships/image" Target="../media/image19.png"/><Relationship Id="rId8" Type="http://schemas.openxmlformats.org/officeDocument/2006/relationships/image" Target="../media/image20.png"/><Relationship Id="rId9" Type="http://schemas.openxmlformats.org/officeDocument/2006/relationships/image" Target="../media/image21.png"/><Relationship Id="rId10" Type="http://schemas.openxmlformats.org/officeDocument/2006/relationships/image" Target="../media/image22.png"/><Relationship Id="rId11" Type="http://schemas.openxmlformats.org/officeDocument/2006/relationships/image" Target="../media/image23.png"/><Relationship Id="rId12" Type="http://schemas.openxmlformats.org/officeDocument/2006/relationships/image" Target="../media/image24.png"/><Relationship Id="rId13" Type="http://schemas.openxmlformats.org/officeDocument/2006/relationships/image" Target="../media/image25.png"/><Relationship Id="rId14" Type="http://schemas.openxmlformats.org/officeDocument/2006/relationships/image" Target="../media/image26.png"/><Relationship Id="rId15" Type="http://schemas.openxmlformats.org/officeDocument/2006/relationships/image" Target="../media/image27.png"/><Relationship Id="rId16" Type="http://schemas.openxmlformats.org/officeDocument/2006/relationships/image" Target="../media/image28.png"/><Relationship Id="rId17" Type="http://schemas.openxmlformats.org/officeDocument/2006/relationships/image" Target="../media/image29.png"/><Relationship Id="rId18" Type="http://schemas.openxmlformats.org/officeDocument/2006/relationships/image" Target="../media/image30.png"/><Relationship Id="rId19" Type="http://schemas.openxmlformats.org/officeDocument/2006/relationships/image" Target="../media/image31.png"/><Relationship Id="rId20" Type="http://schemas.openxmlformats.org/officeDocument/2006/relationships/image" Target="../media/image32.png"/><Relationship Id="rId21" Type="http://schemas.openxmlformats.org/officeDocument/2006/relationships/hyperlink" Target="http://WWW.REX.COM.PH/" TargetMode="External"/></Relationships>
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REX.COM.PH/" TargetMode="External"/></Relationships>
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REX.COM.PH/" TargetMode="External"/></Relationships>
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3.png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REX.COM.PH/" TargetMode="External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jpg"/><Relationship Id="rId3" Type="http://schemas.openxmlformats.org/officeDocument/2006/relationships/hyperlink" Target="http://WWW.REX.COM.PH/" TargetMode="External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7.jpg"/><Relationship Id="rId3" Type="http://schemas.openxmlformats.org/officeDocument/2006/relationships/hyperlink" Target="http://WWW.REX.COM.PH/" TargetMode="External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3" Type="http://schemas.openxmlformats.org/officeDocument/2006/relationships/image" Target="../media/image9.jpg"/><Relationship Id="rId4" Type="http://schemas.openxmlformats.org/officeDocument/2006/relationships/hyperlink" Target="http://WWW.REX.COM.PH/" TargetMode="External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0.png"/><Relationship Id="rId3" Type="http://schemas.openxmlformats.org/officeDocument/2006/relationships/image" Target="../media/image11.jpg"/><Relationship Id="rId4" Type="http://schemas.openxmlformats.org/officeDocument/2006/relationships/hyperlink" Target="http://WWW.REX.COM.PH/" TargetMode="External"/></Relationships>
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Relationship Id="rId3" Type="http://schemas.openxmlformats.org/officeDocument/2006/relationships/image" Target="../media/image13.jpg"/><Relationship Id="rId4" Type="http://schemas.openxmlformats.org/officeDocument/2006/relationships/hyperlink" Target="http://WWW.REX.COM.PH/" TargetMode="External"/></Relationships>
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REX.COM.PH/" TargetMode="External"/></Relationships>
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REX.COM.PH/" TargetMode="External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-355" y="0"/>
            <a:ext cx="12192635" cy="6858000"/>
            <a:chOff x="-355" y="0"/>
            <a:chExt cx="12192635" cy="685800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114" cy="6857644"/>
            </a:xfrm>
            <a:prstGeom prst="rect">
              <a:avLst/>
            </a:prstGeom>
          </p:spPr>
        </p:pic>
        <p:sp>
          <p:nvSpPr>
            <p:cNvPr id="4" name="object 4" descr=""/>
            <p:cNvSpPr/>
            <p:nvPr/>
          </p:nvSpPr>
          <p:spPr>
            <a:xfrm>
              <a:off x="-355" y="0"/>
              <a:ext cx="12186920" cy="6852284"/>
            </a:xfrm>
            <a:custGeom>
              <a:avLst/>
              <a:gdLst/>
              <a:ahLst/>
              <a:cxnLst/>
              <a:rect l="l" t="t" r="r" b="b"/>
              <a:pathLst>
                <a:path w="12186920" h="6852284">
                  <a:moveTo>
                    <a:pt x="12186361" y="0"/>
                  </a:moveTo>
                  <a:lnTo>
                    <a:pt x="0" y="0"/>
                  </a:lnTo>
                  <a:lnTo>
                    <a:pt x="0" y="6852234"/>
                  </a:lnTo>
                  <a:lnTo>
                    <a:pt x="6093358" y="6852234"/>
                  </a:lnTo>
                  <a:lnTo>
                    <a:pt x="12186361" y="6852234"/>
                  </a:lnTo>
                  <a:lnTo>
                    <a:pt x="1218636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32993" y="1800720"/>
              <a:ext cx="2793238" cy="2793238"/>
            </a:xfrm>
            <a:prstGeom prst="rect">
              <a:avLst/>
            </a:prstGeom>
          </p:spPr>
        </p:pic>
        <p:sp>
          <p:nvSpPr>
            <p:cNvPr id="6" name="object 6" descr=""/>
            <p:cNvSpPr/>
            <p:nvPr/>
          </p:nvSpPr>
          <p:spPr>
            <a:xfrm>
              <a:off x="3486962" y="1474914"/>
              <a:ext cx="8698865" cy="3856990"/>
            </a:xfrm>
            <a:custGeom>
              <a:avLst/>
              <a:gdLst/>
              <a:ahLst/>
              <a:cxnLst/>
              <a:rect l="l" t="t" r="r" b="b"/>
              <a:pathLst>
                <a:path w="8698865" h="3856990">
                  <a:moveTo>
                    <a:pt x="8698674" y="0"/>
                  </a:moveTo>
                  <a:lnTo>
                    <a:pt x="0" y="0"/>
                  </a:lnTo>
                  <a:lnTo>
                    <a:pt x="0" y="3856685"/>
                  </a:lnTo>
                  <a:lnTo>
                    <a:pt x="4349521" y="3856685"/>
                  </a:lnTo>
                  <a:lnTo>
                    <a:pt x="8698674" y="3856685"/>
                  </a:lnTo>
                  <a:lnTo>
                    <a:pt x="8698674" y="0"/>
                  </a:lnTo>
                  <a:close/>
                </a:path>
              </a:pathLst>
            </a:custGeom>
            <a:solidFill>
              <a:srgbClr val="9B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486962" y="5337009"/>
              <a:ext cx="8699030" cy="378714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5449582" y="2987179"/>
            <a:ext cx="5227955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rgbClr val="FFFFFF"/>
                </a:solidFill>
              </a:rPr>
              <a:t>Sexual</a:t>
            </a:r>
            <a:r>
              <a:rPr dirty="0" spc="-5">
                <a:solidFill>
                  <a:srgbClr val="FFFFFF"/>
                </a:solidFill>
              </a:rPr>
              <a:t> </a:t>
            </a:r>
            <a:r>
              <a:rPr dirty="0" spc="-10">
                <a:solidFill>
                  <a:srgbClr val="FFFFFF"/>
                </a:solidFill>
              </a:rPr>
              <a:t>Reproduction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Sexual</a:t>
            </a:r>
            <a:r>
              <a:rPr dirty="0" spc="-5"/>
              <a:t> </a:t>
            </a:r>
            <a:r>
              <a:rPr dirty="0" spc="-10"/>
              <a:t>Reproduction</a:t>
            </a:r>
          </a:p>
        </p:txBody>
      </p:sp>
      <p:sp>
        <p:nvSpPr>
          <p:cNvPr id="5" name="object 5" descr=""/>
          <p:cNvSpPr txBox="1"/>
          <p:nvPr/>
        </p:nvSpPr>
        <p:spPr>
          <a:xfrm>
            <a:off x="9530181" y="6405791"/>
            <a:ext cx="2171065" cy="28130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90"/>
              </a:lnSpc>
            </a:pPr>
            <a:r>
              <a:rPr dirty="0" sz="1800" spc="-10">
                <a:solidFill>
                  <a:srgbClr val="FFFFFF"/>
                </a:solidFill>
                <a:latin typeface="Arial"/>
                <a:cs typeface="Arial"/>
                <a:hlinkClick r:id="rId2"/>
              </a:rPr>
              <a:t>WWW.REX.COM.PH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90"/>
              </a:lnSpc>
            </a:pPr>
            <a:r>
              <a:rPr dirty="0"/>
              <a:t>Rex</a:t>
            </a:r>
            <a:r>
              <a:rPr dirty="0" spc="-40"/>
              <a:t> </a:t>
            </a:r>
            <a:r>
              <a:rPr dirty="0"/>
              <a:t>Curriculum</a:t>
            </a:r>
            <a:r>
              <a:rPr dirty="0" spc="-35"/>
              <a:t> </a:t>
            </a:r>
            <a:r>
              <a:rPr dirty="0" spc="-10"/>
              <a:t>Resource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797661" y="1471929"/>
            <a:ext cx="10457815" cy="185547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-10">
                <a:latin typeface="Arial Black"/>
                <a:cs typeface="Arial Black"/>
              </a:rPr>
              <a:t>Oviparity</a:t>
            </a:r>
            <a:endParaRPr sz="2000">
              <a:latin typeface="Arial Black"/>
              <a:cs typeface="Arial Black"/>
            </a:endParaRPr>
          </a:p>
          <a:p>
            <a:pPr algn="just" marL="12700" marR="5080">
              <a:lnSpc>
                <a:spcPct val="100000"/>
              </a:lnSpc>
              <a:spcBef>
                <a:spcPts val="10"/>
              </a:spcBef>
            </a:pPr>
            <a:r>
              <a:rPr dirty="0" sz="2000">
                <a:latin typeface="Arial"/>
                <a:cs typeface="Arial"/>
              </a:rPr>
              <a:t>In</a:t>
            </a:r>
            <a:r>
              <a:rPr dirty="0" sz="2000" spc="4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oviparous</a:t>
            </a:r>
            <a:r>
              <a:rPr dirty="0" sz="2000" spc="4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animals,</a:t>
            </a:r>
            <a:r>
              <a:rPr dirty="0" sz="2000" spc="2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3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development</a:t>
            </a:r>
            <a:r>
              <a:rPr dirty="0" sz="2000" spc="3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of</a:t>
            </a:r>
            <a:r>
              <a:rPr dirty="0" sz="2000" spc="2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3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embryo</a:t>
            </a:r>
            <a:r>
              <a:rPr dirty="0" sz="2000" spc="3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occurs</a:t>
            </a:r>
            <a:r>
              <a:rPr dirty="0" sz="2000" spc="4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outside</a:t>
            </a:r>
            <a:r>
              <a:rPr dirty="0" sz="2000" spc="3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3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mother’s</a:t>
            </a:r>
            <a:r>
              <a:rPr dirty="0" sz="2000" spc="4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body.</a:t>
            </a:r>
            <a:r>
              <a:rPr dirty="0" sz="2000" spc="35">
                <a:latin typeface="Arial"/>
                <a:cs typeface="Arial"/>
              </a:rPr>
              <a:t> </a:t>
            </a:r>
            <a:r>
              <a:rPr dirty="0" sz="2000" spc="-25">
                <a:latin typeface="Arial"/>
                <a:cs typeface="Arial"/>
              </a:rPr>
              <a:t>The </a:t>
            </a:r>
            <a:r>
              <a:rPr dirty="0" sz="2000">
                <a:latin typeface="Arial"/>
                <a:cs typeface="Arial"/>
              </a:rPr>
              <a:t>parent</a:t>
            </a:r>
            <a:r>
              <a:rPr dirty="0" sz="2000" spc="3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animals,</a:t>
            </a:r>
            <a:r>
              <a:rPr dirty="0" sz="2000" spc="32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such</a:t>
            </a:r>
            <a:r>
              <a:rPr dirty="0" sz="2000" spc="33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as</a:t>
            </a:r>
            <a:r>
              <a:rPr dirty="0" sz="2000" spc="34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chickens</a:t>
            </a:r>
            <a:r>
              <a:rPr dirty="0" sz="2000" spc="33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or</a:t>
            </a:r>
            <a:r>
              <a:rPr dirty="0" sz="2000" spc="33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turtles,</a:t>
            </a:r>
            <a:r>
              <a:rPr dirty="0" sz="2000" spc="32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lay</a:t>
            </a:r>
            <a:r>
              <a:rPr dirty="0" sz="2000" spc="32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eggs</a:t>
            </a:r>
            <a:r>
              <a:rPr dirty="0" sz="2000" spc="33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that</a:t>
            </a:r>
            <a:r>
              <a:rPr dirty="0" sz="2000" spc="3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contain</a:t>
            </a:r>
            <a:r>
              <a:rPr dirty="0" sz="2000" spc="32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32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embryo.</a:t>
            </a:r>
            <a:r>
              <a:rPr dirty="0" sz="2000" spc="3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Then,</a:t>
            </a:r>
            <a:r>
              <a:rPr dirty="0" sz="2000" spc="325">
                <a:latin typeface="Arial"/>
                <a:cs typeface="Arial"/>
              </a:rPr>
              <a:t> </a:t>
            </a:r>
            <a:r>
              <a:rPr dirty="0" sz="2000" spc="-25">
                <a:latin typeface="Arial"/>
                <a:cs typeface="Arial"/>
              </a:rPr>
              <a:t>the </a:t>
            </a:r>
            <a:r>
              <a:rPr dirty="0" sz="2000">
                <a:latin typeface="Arial"/>
                <a:cs typeface="Arial"/>
              </a:rPr>
              <a:t>embryo</a:t>
            </a:r>
            <a:r>
              <a:rPr dirty="0" sz="2000" spc="19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gets</a:t>
            </a:r>
            <a:r>
              <a:rPr dirty="0" sz="2000" spc="2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nourished</a:t>
            </a:r>
            <a:r>
              <a:rPr dirty="0" sz="2000" spc="204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by</a:t>
            </a:r>
            <a:r>
              <a:rPr dirty="0" sz="2000" spc="2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2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egg</a:t>
            </a:r>
            <a:r>
              <a:rPr dirty="0" sz="2000" spc="20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yolk</a:t>
            </a:r>
            <a:r>
              <a:rPr dirty="0" sz="2000" spc="2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until</a:t>
            </a:r>
            <a:r>
              <a:rPr dirty="0" sz="2000" spc="2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2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egg</a:t>
            </a:r>
            <a:r>
              <a:rPr dirty="0" sz="2000" spc="204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hatches.</a:t>
            </a:r>
            <a:r>
              <a:rPr dirty="0" sz="2000" spc="20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Those</a:t>
            </a:r>
            <a:r>
              <a:rPr dirty="0" sz="2000" spc="204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that</a:t>
            </a:r>
            <a:r>
              <a:rPr dirty="0" sz="2000" spc="20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hatch</a:t>
            </a:r>
            <a:r>
              <a:rPr dirty="0" sz="2000" spc="2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from</a:t>
            </a:r>
            <a:r>
              <a:rPr dirty="0" sz="2000" spc="204">
                <a:latin typeface="Arial"/>
                <a:cs typeface="Arial"/>
              </a:rPr>
              <a:t> </a:t>
            </a:r>
            <a:r>
              <a:rPr dirty="0" sz="2000" spc="-20">
                <a:latin typeface="Arial"/>
                <a:cs typeface="Arial"/>
              </a:rPr>
              <a:t>eggs </a:t>
            </a:r>
            <a:r>
              <a:rPr dirty="0" sz="2000">
                <a:latin typeface="Arial"/>
                <a:cs typeface="Arial"/>
              </a:rPr>
              <a:t>like</a:t>
            </a:r>
            <a:r>
              <a:rPr dirty="0" sz="2000" spc="10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birds,</a:t>
            </a:r>
            <a:r>
              <a:rPr dirty="0" sz="2000" spc="114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fishes,</a:t>
            </a:r>
            <a:r>
              <a:rPr dirty="0" sz="2000" spc="10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reptiles,</a:t>
            </a:r>
            <a:r>
              <a:rPr dirty="0" sz="2000" spc="10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amphibians,</a:t>
            </a:r>
            <a:r>
              <a:rPr dirty="0" sz="2000" spc="10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insects,</a:t>
            </a:r>
            <a:r>
              <a:rPr dirty="0" sz="2000" spc="10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and</a:t>
            </a:r>
            <a:r>
              <a:rPr dirty="0" sz="2000" spc="1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spiders</a:t>
            </a:r>
            <a:r>
              <a:rPr dirty="0" sz="2000" spc="1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develop</a:t>
            </a:r>
            <a:r>
              <a:rPr dirty="0" sz="2000" spc="1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into</a:t>
            </a:r>
            <a:r>
              <a:rPr dirty="0" sz="2000" spc="1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young</a:t>
            </a:r>
            <a:r>
              <a:rPr dirty="0" sz="2000" spc="114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animals</a:t>
            </a:r>
            <a:r>
              <a:rPr dirty="0" sz="2000" spc="120">
                <a:latin typeface="Arial"/>
                <a:cs typeface="Arial"/>
              </a:rPr>
              <a:t> </a:t>
            </a:r>
            <a:r>
              <a:rPr dirty="0" sz="2000" spc="-20">
                <a:latin typeface="Arial"/>
                <a:cs typeface="Arial"/>
              </a:rPr>
              <a:t>that </a:t>
            </a:r>
            <a:r>
              <a:rPr dirty="0" sz="2000">
                <a:latin typeface="Arial"/>
                <a:cs typeface="Arial"/>
              </a:rPr>
              <a:t>look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like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their </a:t>
            </a:r>
            <a:r>
              <a:rPr dirty="0" sz="2000" spc="-10">
                <a:latin typeface="Arial"/>
                <a:cs typeface="Arial"/>
              </a:rPr>
              <a:t>parents.</a:t>
            </a:r>
            <a:endParaRPr sz="2000">
              <a:latin typeface="Arial"/>
              <a:cs typeface="Arial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797661" y="4196054"/>
            <a:ext cx="10544810" cy="15494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2400"/>
              </a:lnSpc>
              <a:spcBef>
                <a:spcPts val="100"/>
              </a:spcBef>
            </a:pPr>
            <a:r>
              <a:rPr dirty="0" sz="2000" spc="-10">
                <a:latin typeface="Arial Black"/>
                <a:cs typeface="Arial Black"/>
              </a:rPr>
              <a:t>Ovoviviparity</a:t>
            </a:r>
            <a:endParaRPr sz="2000">
              <a:latin typeface="Arial Black"/>
              <a:cs typeface="Arial Black"/>
            </a:endParaRPr>
          </a:p>
          <a:p>
            <a:pPr algn="just" marL="12700" marR="5080">
              <a:lnSpc>
                <a:spcPct val="100000"/>
              </a:lnSpc>
            </a:pPr>
            <a:r>
              <a:rPr dirty="0" sz="2000">
                <a:latin typeface="Arial"/>
                <a:cs typeface="Arial"/>
              </a:rPr>
              <a:t>In</a:t>
            </a:r>
            <a:r>
              <a:rPr dirty="0" sz="2000" spc="36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ovoviviparous</a:t>
            </a:r>
            <a:r>
              <a:rPr dirty="0" sz="2000" spc="37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animals,</a:t>
            </a:r>
            <a:r>
              <a:rPr dirty="0" sz="2000" spc="35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36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development</a:t>
            </a:r>
            <a:r>
              <a:rPr dirty="0" sz="2000" spc="35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of</a:t>
            </a:r>
            <a:r>
              <a:rPr dirty="0" sz="2000" spc="35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an</a:t>
            </a:r>
            <a:r>
              <a:rPr dirty="0" sz="2000" spc="36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embryo</a:t>
            </a:r>
            <a:r>
              <a:rPr dirty="0" sz="2000" spc="36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occurs</a:t>
            </a:r>
            <a:r>
              <a:rPr dirty="0" sz="2000" spc="40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inside</a:t>
            </a:r>
            <a:r>
              <a:rPr dirty="0" sz="2000" spc="35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an</a:t>
            </a:r>
            <a:r>
              <a:rPr dirty="0" sz="2000" spc="36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egg</a:t>
            </a:r>
            <a:r>
              <a:rPr dirty="0" sz="2000" spc="35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within</a:t>
            </a:r>
            <a:r>
              <a:rPr dirty="0" sz="2000" spc="365">
                <a:latin typeface="Arial"/>
                <a:cs typeface="Arial"/>
              </a:rPr>
              <a:t> </a:t>
            </a:r>
            <a:r>
              <a:rPr dirty="0" sz="2000" spc="-25">
                <a:latin typeface="Arial"/>
                <a:cs typeface="Arial"/>
              </a:rPr>
              <a:t>the </a:t>
            </a:r>
            <a:r>
              <a:rPr dirty="0" sz="2000">
                <a:latin typeface="Arial"/>
                <a:cs typeface="Arial"/>
              </a:rPr>
              <a:t>mother’s</a:t>
            </a:r>
            <a:r>
              <a:rPr dirty="0" sz="2000" spc="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body</a:t>
            </a:r>
            <a:r>
              <a:rPr dirty="0" sz="2000" spc="3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until</a:t>
            </a:r>
            <a:r>
              <a:rPr dirty="0" sz="2000" spc="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it</a:t>
            </a:r>
            <a:r>
              <a:rPr dirty="0" sz="2000" spc="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hatches.</a:t>
            </a:r>
            <a:r>
              <a:rPr dirty="0" sz="2000" spc="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Some</a:t>
            </a:r>
            <a:r>
              <a:rPr dirty="0" sz="2000" spc="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species</a:t>
            </a:r>
            <a:r>
              <a:rPr dirty="0" sz="2000" spc="3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of</a:t>
            </a:r>
            <a:r>
              <a:rPr dirty="0" sz="2000" spc="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fish</a:t>
            </a:r>
            <a:r>
              <a:rPr dirty="0" sz="2000" spc="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and</a:t>
            </a:r>
            <a:r>
              <a:rPr dirty="0" sz="2000" spc="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reptiles</a:t>
            </a:r>
            <a:r>
              <a:rPr dirty="0" sz="2000" spc="3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reproduce</a:t>
            </a:r>
            <a:r>
              <a:rPr dirty="0" sz="2000" spc="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this</a:t>
            </a:r>
            <a:r>
              <a:rPr dirty="0" sz="2000" spc="3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way.</a:t>
            </a:r>
            <a:r>
              <a:rPr dirty="0" sz="2000" spc="25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Guppies </a:t>
            </a:r>
            <a:r>
              <a:rPr dirty="0" sz="2000">
                <a:latin typeface="Arial"/>
                <a:cs typeface="Arial"/>
              </a:rPr>
              <a:t>and</a:t>
            </a:r>
            <a:r>
              <a:rPr dirty="0" sz="2000" spc="18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garter</a:t>
            </a:r>
            <a:r>
              <a:rPr dirty="0" sz="2000" spc="2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snakes</a:t>
            </a:r>
            <a:r>
              <a:rPr dirty="0" sz="2000" spc="2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have</a:t>
            </a:r>
            <a:r>
              <a:rPr dirty="0" sz="2000" spc="20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eggs</a:t>
            </a:r>
            <a:r>
              <a:rPr dirty="0" sz="2000" spc="2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with</a:t>
            </a:r>
            <a:r>
              <a:rPr dirty="0" sz="2000" spc="204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shells</a:t>
            </a:r>
            <a:r>
              <a:rPr dirty="0" sz="2000" spc="20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that</a:t>
            </a:r>
            <a:r>
              <a:rPr dirty="0" sz="2000" spc="19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hatch</a:t>
            </a:r>
            <a:r>
              <a:rPr dirty="0" sz="2000" spc="19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as</a:t>
            </a:r>
            <a:r>
              <a:rPr dirty="0" sz="2000" spc="20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they</a:t>
            </a:r>
            <a:r>
              <a:rPr dirty="0" sz="2000" spc="20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are</a:t>
            </a:r>
            <a:r>
              <a:rPr dirty="0" sz="2000" spc="20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laid,</a:t>
            </a:r>
            <a:r>
              <a:rPr dirty="0" sz="2000" spc="19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making</a:t>
            </a:r>
            <a:r>
              <a:rPr dirty="0" sz="2000" spc="19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them</a:t>
            </a:r>
            <a:r>
              <a:rPr dirty="0" sz="2000" spc="19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look</a:t>
            </a:r>
            <a:r>
              <a:rPr dirty="0" sz="2000" spc="200">
                <a:latin typeface="Arial"/>
                <a:cs typeface="Arial"/>
              </a:rPr>
              <a:t> </a:t>
            </a:r>
            <a:r>
              <a:rPr dirty="0" sz="2000" spc="-20">
                <a:latin typeface="Arial"/>
                <a:cs typeface="Arial"/>
              </a:rPr>
              <a:t>like </a:t>
            </a:r>
            <a:r>
              <a:rPr dirty="0" sz="2000">
                <a:latin typeface="Arial"/>
                <a:cs typeface="Arial"/>
              </a:rPr>
              <a:t>they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are born </a:t>
            </a:r>
            <a:r>
              <a:rPr dirty="0" sz="2000" spc="-10">
                <a:latin typeface="Arial"/>
                <a:cs typeface="Arial"/>
              </a:rPr>
              <a:t>alive.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2142617" y="1383017"/>
            <a:ext cx="7605395" cy="3308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>
                <a:latin typeface="Arial Black"/>
                <a:cs typeface="Arial Black"/>
              </a:rPr>
              <a:t>Advantages</a:t>
            </a:r>
            <a:r>
              <a:rPr dirty="0" sz="2000" spc="-25">
                <a:latin typeface="Arial Black"/>
                <a:cs typeface="Arial Black"/>
              </a:rPr>
              <a:t> </a:t>
            </a:r>
            <a:r>
              <a:rPr dirty="0" sz="2000">
                <a:latin typeface="Arial Black"/>
                <a:cs typeface="Arial Black"/>
              </a:rPr>
              <a:t>and</a:t>
            </a:r>
            <a:r>
              <a:rPr dirty="0" sz="2000" spc="-25">
                <a:latin typeface="Arial Black"/>
                <a:cs typeface="Arial Black"/>
              </a:rPr>
              <a:t> </a:t>
            </a:r>
            <a:r>
              <a:rPr dirty="0" sz="2000">
                <a:latin typeface="Arial Black"/>
                <a:cs typeface="Arial Black"/>
              </a:rPr>
              <a:t>disadvantages</a:t>
            </a:r>
            <a:r>
              <a:rPr dirty="0" sz="2000" spc="-25">
                <a:latin typeface="Arial Black"/>
                <a:cs typeface="Arial Black"/>
              </a:rPr>
              <a:t> </a:t>
            </a:r>
            <a:r>
              <a:rPr dirty="0" sz="2000">
                <a:latin typeface="Arial Black"/>
                <a:cs typeface="Arial Black"/>
              </a:rPr>
              <a:t>of</a:t>
            </a:r>
            <a:r>
              <a:rPr dirty="0" sz="2000" spc="-20">
                <a:latin typeface="Arial Black"/>
                <a:cs typeface="Arial Black"/>
              </a:rPr>
              <a:t> </a:t>
            </a:r>
            <a:r>
              <a:rPr dirty="0" sz="2000">
                <a:latin typeface="Arial Black"/>
                <a:cs typeface="Arial Black"/>
              </a:rPr>
              <a:t>Sexual</a:t>
            </a:r>
            <a:r>
              <a:rPr dirty="0" sz="2000" spc="-5">
                <a:latin typeface="Arial Black"/>
                <a:cs typeface="Arial Black"/>
              </a:rPr>
              <a:t> </a:t>
            </a:r>
            <a:r>
              <a:rPr dirty="0" sz="2000" spc="-10">
                <a:latin typeface="Arial Black"/>
                <a:cs typeface="Arial Black"/>
              </a:rPr>
              <a:t>reproduction</a:t>
            </a:r>
            <a:endParaRPr sz="2000">
              <a:latin typeface="Arial Black"/>
              <a:cs typeface="Arial Black"/>
            </a:endParaRPr>
          </a:p>
        </p:txBody>
      </p:sp>
      <p:grpSp>
        <p:nvGrpSpPr>
          <p:cNvPr id="3" name="object 3" descr=""/>
          <p:cNvGrpSpPr/>
          <p:nvPr/>
        </p:nvGrpSpPr>
        <p:grpSpPr>
          <a:xfrm>
            <a:off x="719988" y="2066772"/>
            <a:ext cx="10979785" cy="3684270"/>
            <a:chOff x="719988" y="2066772"/>
            <a:chExt cx="10979785" cy="3684270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9988" y="2066772"/>
              <a:ext cx="5488559" cy="145427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9988" y="2122919"/>
              <a:ext cx="5488559" cy="178561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9988" y="2212200"/>
              <a:ext cx="5488559" cy="178562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9988" y="2301481"/>
              <a:ext cx="5488559" cy="178561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9988" y="2390762"/>
              <a:ext cx="5488559" cy="178562"/>
            </a:xfrm>
            <a:prstGeom prst="rect">
              <a:avLst/>
            </a:prstGeom>
          </p:spPr>
        </p:pic>
        <p:pic>
          <p:nvPicPr>
            <p:cNvPr id="9" name="object 9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9988" y="2480043"/>
              <a:ext cx="5488559" cy="178561"/>
            </a:xfrm>
            <a:prstGeom prst="rect">
              <a:avLst/>
            </a:prstGeom>
          </p:spPr>
        </p:pic>
        <p:pic>
          <p:nvPicPr>
            <p:cNvPr id="10" name="object 10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9988" y="2569324"/>
              <a:ext cx="5488559" cy="178562"/>
            </a:xfrm>
            <a:prstGeom prst="rect">
              <a:avLst/>
            </a:prstGeom>
          </p:spPr>
        </p:pic>
        <p:pic>
          <p:nvPicPr>
            <p:cNvPr id="11" name="object 11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208547" y="2066772"/>
              <a:ext cx="5491073" cy="145427"/>
            </a:xfrm>
            <a:prstGeom prst="rect">
              <a:avLst/>
            </a:prstGeom>
          </p:spPr>
        </p:pic>
        <p:pic>
          <p:nvPicPr>
            <p:cNvPr id="12" name="object 12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19988" y="2480043"/>
              <a:ext cx="10979632" cy="324726"/>
            </a:xfrm>
            <a:prstGeom prst="rect">
              <a:avLst/>
            </a:prstGeom>
          </p:spPr>
        </p:pic>
        <p:pic>
          <p:nvPicPr>
            <p:cNvPr id="13" name="object 13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208547" y="2122919"/>
              <a:ext cx="5491073" cy="178561"/>
            </a:xfrm>
            <a:prstGeom prst="rect">
              <a:avLst/>
            </a:prstGeom>
          </p:spPr>
        </p:pic>
        <p:pic>
          <p:nvPicPr>
            <p:cNvPr id="14" name="object 14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208547" y="2212200"/>
              <a:ext cx="5491073" cy="178562"/>
            </a:xfrm>
            <a:prstGeom prst="rect">
              <a:avLst/>
            </a:prstGeom>
          </p:spPr>
        </p:pic>
        <p:pic>
          <p:nvPicPr>
            <p:cNvPr id="15" name="object 15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208547" y="2301481"/>
              <a:ext cx="5491073" cy="178561"/>
            </a:xfrm>
            <a:prstGeom prst="rect">
              <a:avLst/>
            </a:prstGeom>
          </p:spPr>
        </p:pic>
        <p:pic>
          <p:nvPicPr>
            <p:cNvPr id="16" name="object 16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208547" y="2390762"/>
              <a:ext cx="5491073" cy="178562"/>
            </a:xfrm>
            <a:prstGeom prst="rect">
              <a:avLst/>
            </a:prstGeom>
          </p:spPr>
        </p:pic>
        <p:pic>
          <p:nvPicPr>
            <p:cNvPr id="17" name="object 17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19988" y="2658605"/>
              <a:ext cx="10979632" cy="282232"/>
            </a:xfrm>
            <a:prstGeom prst="rect">
              <a:avLst/>
            </a:prstGeom>
          </p:spPr>
        </p:pic>
        <p:pic>
          <p:nvPicPr>
            <p:cNvPr id="18" name="object 18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9988" y="2851556"/>
              <a:ext cx="5488559" cy="178561"/>
            </a:xfrm>
            <a:prstGeom prst="rect">
              <a:avLst/>
            </a:prstGeom>
          </p:spPr>
        </p:pic>
        <p:pic>
          <p:nvPicPr>
            <p:cNvPr id="19" name="object 19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9988" y="2940837"/>
              <a:ext cx="5488559" cy="178562"/>
            </a:xfrm>
            <a:prstGeom prst="rect">
              <a:avLst/>
            </a:prstGeom>
          </p:spPr>
        </p:pic>
        <p:pic>
          <p:nvPicPr>
            <p:cNvPr id="20" name="object 20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9988" y="3030118"/>
              <a:ext cx="5488559" cy="178561"/>
            </a:xfrm>
            <a:prstGeom prst="rect">
              <a:avLst/>
            </a:prstGeom>
          </p:spPr>
        </p:pic>
        <p:pic>
          <p:nvPicPr>
            <p:cNvPr id="21" name="object 21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9988" y="3119399"/>
              <a:ext cx="5488559" cy="178562"/>
            </a:xfrm>
            <a:prstGeom prst="rect">
              <a:avLst/>
            </a:prstGeom>
          </p:spPr>
        </p:pic>
        <p:pic>
          <p:nvPicPr>
            <p:cNvPr id="22" name="object 22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208547" y="2804769"/>
              <a:ext cx="5491073" cy="136067"/>
            </a:xfrm>
            <a:prstGeom prst="rect">
              <a:avLst/>
            </a:prstGeom>
          </p:spPr>
        </p:pic>
        <p:pic>
          <p:nvPicPr>
            <p:cNvPr id="23" name="object 23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19988" y="3030118"/>
              <a:ext cx="10979632" cy="315366"/>
            </a:xfrm>
            <a:prstGeom prst="rect">
              <a:avLst/>
            </a:prstGeom>
          </p:spPr>
        </p:pic>
        <p:pic>
          <p:nvPicPr>
            <p:cNvPr id="24" name="object 24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208547" y="2851556"/>
              <a:ext cx="5491073" cy="178561"/>
            </a:xfrm>
            <a:prstGeom prst="rect">
              <a:avLst/>
            </a:prstGeom>
          </p:spPr>
        </p:pic>
        <p:pic>
          <p:nvPicPr>
            <p:cNvPr id="25" name="object 25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208547" y="2940837"/>
              <a:ext cx="5491073" cy="178562"/>
            </a:xfrm>
            <a:prstGeom prst="rect">
              <a:avLst/>
            </a:prstGeom>
          </p:spPr>
        </p:pic>
        <p:pic>
          <p:nvPicPr>
            <p:cNvPr id="26" name="object 26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208547" y="3119399"/>
              <a:ext cx="5491073" cy="178562"/>
            </a:xfrm>
            <a:prstGeom prst="rect">
              <a:avLst/>
            </a:prstGeom>
          </p:spPr>
        </p:pic>
        <p:pic>
          <p:nvPicPr>
            <p:cNvPr id="27" name="object 27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19988" y="3208680"/>
              <a:ext cx="10979632" cy="282244"/>
            </a:xfrm>
            <a:prstGeom prst="rect">
              <a:avLst/>
            </a:prstGeom>
          </p:spPr>
        </p:pic>
        <p:pic>
          <p:nvPicPr>
            <p:cNvPr id="28" name="object 28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9988" y="3401644"/>
              <a:ext cx="5488559" cy="178562"/>
            </a:xfrm>
            <a:prstGeom prst="rect">
              <a:avLst/>
            </a:prstGeom>
          </p:spPr>
        </p:pic>
        <p:pic>
          <p:nvPicPr>
            <p:cNvPr id="29" name="object 29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9988" y="3490925"/>
              <a:ext cx="5488559" cy="178549"/>
            </a:xfrm>
            <a:prstGeom prst="rect">
              <a:avLst/>
            </a:prstGeom>
          </p:spPr>
        </p:pic>
        <p:pic>
          <p:nvPicPr>
            <p:cNvPr id="30" name="object 30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9988" y="3580193"/>
              <a:ext cx="5488559" cy="178561"/>
            </a:xfrm>
            <a:prstGeom prst="rect">
              <a:avLst/>
            </a:prstGeom>
          </p:spPr>
        </p:pic>
        <p:pic>
          <p:nvPicPr>
            <p:cNvPr id="31" name="object 31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9988" y="3669474"/>
              <a:ext cx="5488559" cy="178562"/>
            </a:xfrm>
            <a:prstGeom prst="rect">
              <a:avLst/>
            </a:prstGeom>
          </p:spPr>
        </p:pic>
        <p:pic>
          <p:nvPicPr>
            <p:cNvPr id="32" name="object 32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9988" y="3758755"/>
              <a:ext cx="5488559" cy="178562"/>
            </a:xfrm>
            <a:prstGeom prst="rect">
              <a:avLst/>
            </a:prstGeom>
          </p:spPr>
        </p:pic>
        <p:pic>
          <p:nvPicPr>
            <p:cNvPr id="33" name="object 33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9988" y="3848036"/>
              <a:ext cx="5488559" cy="178562"/>
            </a:xfrm>
            <a:prstGeom prst="rect">
              <a:avLst/>
            </a:prstGeom>
          </p:spPr>
        </p:pic>
        <p:pic>
          <p:nvPicPr>
            <p:cNvPr id="34" name="object 34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19988" y="3937317"/>
              <a:ext cx="5488559" cy="146164"/>
            </a:xfrm>
            <a:prstGeom prst="rect">
              <a:avLst/>
            </a:prstGeom>
          </p:spPr>
        </p:pic>
        <p:pic>
          <p:nvPicPr>
            <p:cNvPr id="35" name="object 35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208547" y="3345484"/>
              <a:ext cx="5491073" cy="145440"/>
            </a:xfrm>
            <a:prstGeom prst="rect">
              <a:avLst/>
            </a:prstGeom>
          </p:spPr>
        </p:pic>
        <p:pic>
          <p:nvPicPr>
            <p:cNvPr id="36" name="object 36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208547" y="3401644"/>
              <a:ext cx="5491073" cy="178562"/>
            </a:xfrm>
            <a:prstGeom prst="rect">
              <a:avLst/>
            </a:prstGeom>
          </p:spPr>
        </p:pic>
        <p:pic>
          <p:nvPicPr>
            <p:cNvPr id="37" name="object 37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208547" y="3490925"/>
              <a:ext cx="5491073" cy="178549"/>
            </a:xfrm>
            <a:prstGeom prst="rect">
              <a:avLst/>
            </a:prstGeom>
          </p:spPr>
        </p:pic>
        <p:pic>
          <p:nvPicPr>
            <p:cNvPr id="38" name="object 38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208547" y="3580193"/>
              <a:ext cx="5491073" cy="178561"/>
            </a:xfrm>
            <a:prstGeom prst="rect">
              <a:avLst/>
            </a:prstGeom>
          </p:spPr>
        </p:pic>
        <p:pic>
          <p:nvPicPr>
            <p:cNvPr id="39" name="object 39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208547" y="3669474"/>
              <a:ext cx="5491073" cy="178562"/>
            </a:xfrm>
            <a:prstGeom prst="rect">
              <a:avLst/>
            </a:prstGeom>
          </p:spPr>
        </p:pic>
        <p:pic>
          <p:nvPicPr>
            <p:cNvPr id="40" name="object 40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719988" y="3937317"/>
              <a:ext cx="10979632" cy="291604"/>
            </a:xfrm>
            <a:prstGeom prst="rect">
              <a:avLst/>
            </a:prstGeom>
          </p:spPr>
        </p:pic>
        <p:pic>
          <p:nvPicPr>
            <p:cNvPr id="41" name="object 41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9988" y="4139641"/>
              <a:ext cx="5488559" cy="178562"/>
            </a:xfrm>
            <a:prstGeom prst="rect">
              <a:avLst/>
            </a:prstGeom>
          </p:spPr>
        </p:pic>
        <p:pic>
          <p:nvPicPr>
            <p:cNvPr id="42" name="object 42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9988" y="4228922"/>
              <a:ext cx="5488559" cy="178562"/>
            </a:xfrm>
            <a:prstGeom prst="rect">
              <a:avLst/>
            </a:prstGeom>
          </p:spPr>
        </p:pic>
        <p:pic>
          <p:nvPicPr>
            <p:cNvPr id="43" name="object 43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9988" y="4318203"/>
              <a:ext cx="5488559" cy="178562"/>
            </a:xfrm>
            <a:prstGeom prst="rect">
              <a:avLst/>
            </a:prstGeom>
          </p:spPr>
        </p:pic>
        <p:pic>
          <p:nvPicPr>
            <p:cNvPr id="44" name="object 4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9988" y="4407484"/>
              <a:ext cx="5488559" cy="178562"/>
            </a:xfrm>
            <a:prstGeom prst="rect">
              <a:avLst/>
            </a:prstGeom>
          </p:spPr>
        </p:pic>
        <p:pic>
          <p:nvPicPr>
            <p:cNvPr id="45" name="object 4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9988" y="4496765"/>
              <a:ext cx="5488559" cy="178549"/>
            </a:xfrm>
            <a:prstGeom prst="rect">
              <a:avLst/>
            </a:prstGeom>
          </p:spPr>
        </p:pic>
        <p:pic>
          <p:nvPicPr>
            <p:cNvPr id="46" name="object 46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9988" y="4586033"/>
              <a:ext cx="5488559" cy="178562"/>
            </a:xfrm>
            <a:prstGeom prst="rect">
              <a:avLst/>
            </a:prstGeom>
          </p:spPr>
        </p:pic>
        <p:pic>
          <p:nvPicPr>
            <p:cNvPr id="47" name="object 47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19988" y="4675314"/>
              <a:ext cx="5488559" cy="146177"/>
            </a:xfrm>
            <a:prstGeom prst="rect">
              <a:avLst/>
            </a:prstGeom>
          </p:spPr>
        </p:pic>
        <p:pic>
          <p:nvPicPr>
            <p:cNvPr id="48" name="object 48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208547" y="4083494"/>
              <a:ext cx="5491073" cy="145427"/>
            </a:xfrm>
            <a:prstGeom prst="rect">
              <a:avLst/>
            </a:prstGeom>
          </p:spPr>
        </p:pic>
        <p:pic>
          <p:nvPicPr>
            <p:cNvPr id="49" name="object 49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208547" y="4139641"/>
              <a:ext cx="5491073" cy="178562"/>
            </a:xfrm>
            <a:prstGeom prst="rect">
              <a:avLst/>
            </a:prstGeom>
          </p:spPr>
        </p:pic>
        <p:pic>
          <p:nvPicPr>
            <p:cNvPr id="50" name="object 50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208547" y="4228922"/>
              <a:ext cx="5491073" cy="178562"/>
            </a:xfrm>
            <a:prstGeom prst="rect">
              <a:avLst/>
            </a:prstGeom>
          </p:spPr>
        </p:pic>
        <p:pic>
          <p:nvPicPr>
            <p:cNvPr id="51" name="object 51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208547" y="4318203"/>
              <a:ext cx="5491073" cy="178562"/>
            </a:xfrm>
            <a:prstGeom prst="rect">
              <a:avLst/>
            </a:prstGeom>
          </p:spPr>
        </p:pic>
        <p:pic>
          <p:nvPicPr>
            <p:cNvPr id="52" name="object 52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208547" y="4407484"/>
              <a:ext cx="5491073" cy="178562"/>
            </a:xfrm>
            <a:prstGeom prst="rect">
              <a:avLst/>
            </a:prstGeom>
          </p:spPr>
        </p:pic>
        <p:pic>
          <p:nvPicPr>
            <p:cNvPr id="53" name="object 53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719988" y="4675314"/>
              <a:ext cx="10979632" cy="298081"/>
            </a:xfrm>
            <a:prstGeom prst="rect">
              <a:avLst/>
            </a:prstGeom>
          </p:spPr>
        </p:pic>
        <p:pic>
          <p:nvPicPr>
            <p:cNvPr id="54" name="object 5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9988" y="4884115"/>
              <a:ext cx="5488559" cy="178562"/>
            </a:xfrm>
            <a:prstGeom prst="rect">
              <a:avLst/>
            </a:prstGeom>
          </p:spPr>
        </p:pic>
        <p:pic>
          <p:nvPicPr>
            <p:cNvPr id="55" name="object 5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9988" y="4973396"/>
              <a:ext cx="5488559" cy="178562"/>
            </a:xfrm>
            <a:prstGeom prst="rect">
              <a:avLst/>
            </a:prstGeom>
          </p:spPr>
        </p:pic>
        <p:pic>
          <p:nvPicPr>
            <p:cNvPr id="56" name="object 56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9988" y="5062677"/>
              <a:ext cx="5488559" cy="178562"/>
            </a:xfrm>
            <a:prstGeom prst="rect">
              <a:avLst/>
            </a:prstGeom>
          </p:spPr>
        </p:pic>
        <p:pic>
          <p:nvPicPr>
            <p:cNvPr id="57" name="object 57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9988" y="5151958"/>
              <a:ext cx="5488559" cy="178562"/>
            </a:xfrm>
            <a:prstGeom prst="rect">
              <a:avLst/>
            </a:prstGeom>
          </p:spPr>
        </p:pic>
        <p:pic>
          <p:nvPicPr>
            <p:cNvPr id="58" name="object 58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9988" y="5241239"/>
              <a:ext cx="5488559" cy="178562"/>
            </a:xfrm>
            <a:prstGeom prst="rect">
              <a:avLst/>
            </a:prstGeom>
          </p:spPr>
        </p:pic>
        <p:pic>
          <p:nvPicPr>
            <p:cNvPr id="59" name="object 59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9988" y="5330520"/>
              <a:ext cx="5488559" cy="178562"/>
            </a:xfrm>
            <a:prstGeom prst="rect">
              <a:avLst/>
            </a:prstGeom>
          </p:spPr>
        </p:pic>
        <p:pic>
          <p:nvPicPr>
            <p:cNvPr id="60" name="object 60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9988" y="5419801"/>
              <a:ext cx="5488559" cy="178562"/>
            </a:xfrm>
            <a:prstGeom prst="rect">
              <a:avLst/>
            </a:prstGeom>
          </p:spPr>
        </p:pic>
        <p:pic>
          <p:nvPicPr>
            <p:cNvPr id="61" name="object 61" descr="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6208547" y="4821491"/>
              <a:ext cx="5491073" cy="151904"/>
            </a:xfrm>
            <a:prstGeom prst="rect">
              <a:avLst/>
            </a:prstGeom>
          </p:spPr>
        </p:pic>
        <p:pic>
          <p:nvPicPr>
            <p:cNvPr id="62" name="object 62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208547" y="4884115"/>
              <a:ext cx="5491073" cy="178562"/>
            </a:xfrm>
            <a:prstGeom prst="rect">
              <a:avLst/>
            </a:prstGeom>
          </p:spPr>
        </p:pic>
        <p:pic>
          <p:nvPicPr>
            <p:cNvPr id="63" name="object 63" descr="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719988" y="5419801"/>
              <a:ext cx="10979632" cy="330847"/>
            </a:xfrm>
            <a:prstGeom prst="rect">
              <a:avLst/>
            </a:prstGeom>
          </p:spPr>
        </p:pic>
        <p:pic>
          <p:nvPicPr>
            <p:cNvPr id="64" name="object 64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208547" y="4973396"/>
              <a:ext cx="5491073" cy="178562"/>
            </a:xfrm>
            <a:prstGeom prst="rect">
              <a:avLst/>
            </a:prstGeom>
          </p:spPr>
        </p:pic>
        <p:pic>
          <p:nvPicPr>
            <p:cNvPr id="65" name="object 65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208547" y="5062677"/>
              <a:ext cx="5491073" cy="178562"/>
            </a:xfrm>
            <a:prstGeom prst="rect">
              <a:avLst/>
            </a:prstGeom>
          </p:spPr>
        </p:pic>
        <p:pic>
          <p:nvPicPr>
            <p:cNvPr id="66" name="object 66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208547" y="5151958"/>
              <a:ext cx="5491073" cy="178562"/>
            </a:xfrm>
            <a:prstGeom prst="rect">
              <a:avLst/>
            </a:prstGeom>
          </p:spPr>
        </p:pic>
        <p:pic>
          <p:nvPicPr>
            <p:cNvPr id="67" name="object 67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208547" y="5241239"/>
              <a:ext cx="5491073" cy="178562"/>
            </a:xfrm>
            <a:prstGeom prst="rect">
              <a:avLst/>
            </a:prstGeom>
          </p:spPr>
        </p:pic>
        <p:pic>
          <p:nvPicPr>
            <p:cNvPr id="68" name="object 68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208547" y="5330520"/>
              <a:ext cx="5491073" cy="178562"/>
            </a:xfrm>
            <a:prstGeom prst="rect">
              <a:avLst/>
            </a:prstGeom>
          </p:spPr>
        </p:pic>
      </p:grpSp>
      <p:pic>
        <p:nvPicPr>
          <p:cNvPr id="69" name="object 69" descr="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6208547" y="2569324"/>
            <a:ext cx="5491073" cy="178562"/>
          </a:xfrm>
          <a:prstGeom prst="rect">
            <a:avLst/>
          </a:prstGeom>
        </p:spPr>
      </p:pic>
      <p:grpSp>
        <p:nvGrpSpPr>
          <p:cNvPr id="70" name="object 70" descr=""/>
          <p:cNvGrpSpPr/>
          <p:nvPr/>
        </p:nvGrpSpPr>
        <p:grpSpPr>
          <a:xfrm>
            <a:off x="6208547" y="3758755"/>
            <a:ext cx="5491480" cy="267970"/>
            <a:chOff x="6208547" y="3758755"/>
            <a:chExt cx="5491480" cy="267970"/>
          </a:xfrm>
        </p:grpSpPr>
        <p:pic>
          <p:nvPicPr>
            <p:cNvPr id="71" name="object 71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208547" y="3758755"/>
              <a:ext cx="5491073" cy="178562"/>
            </a:xfrm>
            <a:prstGeom prst="rect">
              <a:avLst/>
            </a:prstGeom>
          </p:spPr>
        </p:pic>
        <p:pic>
          <p:nvPicPr>
            <p:cNvPr id="72" name="object 72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208547" y="3848036"/>
              <a:ext cx="5491073" cy="178562"/>
            </a:xfrm>
            <a:prstGeom prst="rect">
              <a:avLst/>
            </a:prstGeom>
          </p:spPr>
        </p:pic>
      </p:grpSp>
      <p:grpSp>
        <p:nvGrpSpPr>
          <p:cNvPr id="73" name="object 73" descr=""/>
          <p:cNvGrpSpPr/>
          <p:nvPr/>
        </p:nvGrpSpPr>
        <p:grpSpPr>
          <a:xfrm>
            <a:off x="6208547" y="4496765"/>
            <a:ext cx="5491480" cy="267970"/>
            <a:chOff x="6208547" y="4496765"/>
            <a:chExt cx="5491480" cy="267970"/>
          </a:xfrm>
        </p:grpSpPr>
        <p:pic>
          <p:nvPicPr>
            <p:cNvPr id="74" name="object 74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208547" y="4496765"/>
              <a:ext cx="5491073" cy="178549"/>
            </a:xfrm>
            <a:prstGeom prst="rect">
              <a:avLst/>
            </a:prstGeom>
          </p:spPr>
        </p:pic>
        <p:pic>
          <p:nvPicPr>
            <p:cNvPr id="75" name="object 75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208547" y="4586033"/>
              <a:ext cx="5491073" cy="178562"/>
            </a:xfrm>
            <a:prstGeom prst="rect">
              <a:avLst/>
            </a:prstGeom>
          </p:spPr>
        </p:pic>
      </p:grpSp>
      <p:pic>
        <p:nvPicPr>
          <p:cNvPr id="76" name="object 76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19988" y="5509082"/>
            <a:ext cx="5488559" cy="178562"/>
          </a:xfrm>
          <a:prstGeom prst="rect">
            <a:avLst/>
          </a:prstGeom>
        </p:spPr>
      </p:pic>
      <p:grpSp>
        <p:nvGrpSpPr>
          <p:cNvPr id="77" name="object 77" descr=""/>
          <p:cNvGrpSpPr/>
          <p:nvPr/>
        </p:nvGrpSpPr>
        <p:grpSpPr>
          <a:xfrm>
            <a:off x="6208547" y="5509082"/>
            <a:ext cx="5491480" cy="241935"/>
            <a:chOff x="6208547" y="5509082"/>
            <a:chExt cx="5491480" cy="241935"/>
          </a:xfrm>
        </p:grpSpPr>
        <p:pic>
          <p:nvPicPr>
            <p:cNvPr id="78" name="object 78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208547" y="5509082"/>
              <a:ext cx="5491073" cy="178562"/>
            </a:xfrm>
            <a:prstGeom prst="rect">
              <a:avLst/>
            </a:prstGeom>
          </p:spPr>
        </p:pic>
        <p:pic>
          <p:nvPicPr>
            <p:cNvPr id="79" name="object 79" descr="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6208547" y="5598363"/>
              <a:ext cx="5491073" cy="152285"/>
            </a:xfrm>
            <a:prstGeom prst="rect">
              <a:avLst/>
            </a:prstGeom>
          </p:spPr>
        </p:pic>
      </p:grpSp>
      <p:graphicFrame>
        <p:nvGraphicFramePr>
          <p:cNvPr id="80" name="object 80" descr=""/>
          <p:cNvGraphicFramePr>
            <a:graphicFrameLocks noGrp="1"/>
          </p:cNvGraphicFramePr>
          <p:nvPr/>
        </p:nvGraphicFramePr>
        <p:xfrm>
          <a:off x="719366" y="2066125"/>
          <a:ext cx="11057255" cy="3683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488305"/>
                <a:gridCol w="5490845"/>
              </a:tblGrid>
              <a:tr h="73787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dirty="0" sz="1800" spc="-10">
                          <a:latin typeface="Arial Black"/>
                          <a:cs typeface="Arial Black"/>
                        </a:rPr>
                        <a:t>Advantages</a:t>
                      </a:r>
                      <a:endParaRPr sz="1800">
                        <a:latin typeface="Arial Black"/>
                        <a:cs typeface="Arial Black"/>
                      </a:endParaRPr>
                    </a:p>
                  </a:txBody>
                  <a:tcPr marL="0" marR="0" marB="0" marT="6921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dirty="0" sz="1800" spc="-10">
                          <a:latin typeface="Arial Black"/>
                          <a:cs typeface="Arial Black"/>
                        </a:rPr>
                        <a:t>Disadvantages</a:t>
                      </a:r>
                      <a:endParaRPr sz="1800">
                        <a:latin typeface="Arial Black"/>
                        <a:cs typeface="Arial Black"/>
                      </a:endParaRPr>
                    </a:p>
                  </a:txBody>
                  <a:tcPr marL="0" marR="0" marB="0" marT="6921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40385">
                <a:tc>
                  <a:txBody>
                    <a:bodyPr/>
                    <a:lstStyle/>
                    <a:p>
                      <a:pPr marL="90170">
                        <a:lnSpc>
                          <a:spcPct val="100000"/>
                        </a:lnSpc>
                        <a:spcBef>
                          <a:spcPts val="484"/>
                        </a:spcBef>
                      </a:pPr>
                      <a:r>
                        <a:rPr dirty="0" sz="1800">
                          <a:latin typeface="Arial"/>
                          <a:cs typeface="Arial"/>
                        </a:rPr>
                        <a:t>It</a:t>
                      </a:r>
                      <a:r>
                        <a:rPr dirty="0" sz="1800" spc="-2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800">
                          <a:latin typeface="Arial"/>
                          <a:cs typeface="Arial"/>
                        </a:rPr>
                        <a:t>produces</a:t>
                      </a:r>
                      <a:r>
                        <a:rPr dirty="0" sz="1800" spc="-3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800">
                          <a:latin typeface="Arial"/>
                          <a:cs typeface="Arial"/>
                        </a:rPr>
                        <a:t>variation</a:t>
                      </a:r>
                      <a:r>
                        <a:rPr dirty="0" sz="1800" spc="-3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800">
                          <a:latin typeface="Arial"/>
                          <a:cs typeface="Arial"/>
                        </a:rPr>
                        <a:t>in</a:t>
                      </a:r>
                      <a:r>
                        <a:rPr dirty="0" sz="1800" spc="-3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800">
                          <a:latin typeface="Arial"/>
                          <a:cs typeface="Arial"/>
                        </a:rPr>
                        <a:t>the</a:t>
                      </a:r>
                      <a:r>
                        <a:rPr dirty="0" sz="1800" spc="-2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800">
                          <a:latin typeface="Arial"/>
                          <a:cs typeface="Arial"/>
                        </a:rPr>
                        <a:t>offspring</a:t>
                      </a:r>
                      <a:r>
                        <a:rPr dirty="0" sz="1800" spc="-2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800" spc="-50">
                          <a:latin typeface="Arial"/>
                          <a:cs typeface="Arial"/>
                        </a:rPr>
                        <a:t>.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61594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8900">
                        <a:lnSpc>
                          <a:spcPct val="100000"/>
                        </a:lnSpc>
                        <a:spcBef>
                          <a:spcPts val="484"/>
                        </a:spcBef>
                      </a:pPr>
                      <a:r>
                        <a:rPr dirty="0" sz="1800">
                          <a:latin typeface="Arial"/>
                          <a:cs typeface="Arial"/>
                        </a:rPr>
                        <a:t>Time</a:t>
                      </a:r>
                      <a:r>
                        <a:rPr dirty="0" sz="1800" spc="-2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800">
                          <a:latin typeface="Arial"/>
                          <a:cs typeface="Arial"/>
                        </a:rPr>
                        <a:t>and</a:t>
                      </a:r>
                      <a:r>
                        <a:rPr dirty="0" sz="1800" spc="-2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800">
                          <a:latin typeface="Arial"/>
                          <a:cs typeface="Arial"/>
                        </a:rPr>
                        <a:t>energy</a:t>
                      </a:r>
                      <a:r>
                        <a:rPr dirty="0" sz="1800" spc="-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800">
                          <a:latin typeface="Arial"/>
                          <a:cs typeface="Arial"/>
                        </a:rPr>
                        <a:t>are</a:t>
                      </a:r>
                      <a:r>
                        <a:rPr dirty="0" sz="1800" spc="-2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800">
                          <a:latin typeface="Arial"/>
                          <a:cs typeface="Arial"/>
                        </a:rPr>
                        <a:t>needed</a:t>
                      </a:r>
                      <a:r>
                        <a:rPr dirty="0" sz="1800" spc="-1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800">
                          <a:latin typeface="Arial"/>
                          <a:cs typeface="Arial"/>
                        </a:rPr>
                        <a:t>to</a:t>
                      </a:r>
                      <a:r>
                        <a:rPr dirty="0" sz="1800" spc="-3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800">
                          <a:latin typeface="Arial"/>
                          <a:cs typeface="Arial"/>
                        </a:rPr>
                        <a:t>fi</a:t>
                      </a:r>
                      <a:r>
                        <a:rPr dirty="0" sz="1800" spc="-1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800">
                          <a:latin typeface="Arial"/>
                          <a:cs typeface="Arial"/>
                        </a:rPr>
                        <a:t>nd</a:t>
                      </a:r>
                      <a:r>
                        <a:rPr dirty="0" sz="1800" spc="-2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800">
                          <a:latin typeface="Arial"/>
                          <a:cs typeface="Arial"/>
                        </a:rPr>
                        <a:t>a</a:t>
                      </a:r>
                      <a:r>
                        <a:rPr dirty="0" sz="1800" spc="-2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800" spc="-10">
                          <a:latin typeface="Arial"/>
                          <a:cs typeface="Arial"/>
                        </a:rPr>
                        <a:t>mate.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61594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37870">
                <a:tc>
                  <a:txBody>
                    <a:bodyPr/>
                    <a:lstStyle/>
                    <a:p>
                      <a:pPr marL="90170" marR="2257425">
                        <a:lnSpc>
                          <a:spcPct val="111600"/>
                        </a:lnSpc>
                        <a:spcBef>
                          <a:spcPts val="235"/>
                        </a:spcBef>
                      </a:pPr>
                      <a:r>
                        <a:rPr dirty="0" sz="1800">
                          <a:latin typeface="Arial"/>
                          <a:cs typeface="Arial"/>
                        </a:rPr>
                        <a:t>The</a:t>
                      </a:r>
                      <a:r>
                        <a:rPr dirty="0" sz="1800" spc="-4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800">
                          <a:latin typeface="Arial"/>
                          <a:cs typeface="Arial"/>
                        </a:rPr>
                        <a:t>offspring</a:t>
                      </a:r>
                      <a:r>
                        <a:rPr dirty="0" sz="1800" spc="-2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800">
                          <a:latin typeface="Arial"/>
                          <a:cs typeface="Arial"/>
                        </a:rPr>
                        <a:t>can</a:t>
                      </a:r>
                      <a:r>
                        <a:rPr dirty="0" sz="1800" spc="-3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800">
                          <a:latin typeface="Arial"/>
                          <a:cs typeface="Arial"/>
                        </a:rPr>
                        <a:t>adapt</a:t>
                      </a:r>
                      <a:r>
                        <a:rPr dirty="0" sz="1800" spc="-1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800">
                          <a:latin typeface="Arial"/>
                          <a:cs typeface="Arial"/>
                        </a:rPr>
                        <a:t>to</a:t>
                      </a:r>
                      <a:r>
                        <a:rPr dirty="0" sz="1800" spc="-25">
                          <a:latin typeface="Arial"/>
                          <a:cs typeface="Arial"/>
                        </a:rPr>
                        <a:t> new </a:t>
                      </a:r>
                      <a:r>
                        <a:rPr dirty="0" sz="1800">
                          <a:latin typeface="Arial"/>
                          <a:cs typeface="Arial"/>
                        </a:rPr>
                        <a:t>environments</a:t>
                      </a:r>
                      <a:r>
                        <a:rPr dirty="0" sz="1800" spc="-3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800">
                          <a:latin typeface="Arial"/>
                          <a:cs typeface="Arial"/>
                        </a:rPr>
                        <a:t>due</a:t>
                      </a:r>
                      <a:r>
                        <a:rPr dirty="0" sz="1800" spc="-4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800">
                          <a:latin typeface="Arial"/>
                          <a:cs typeface="Arial"/>
                        </a:rPr>
                        <a:t>to</a:t>
                      </a:r>
                      <a:r>
                        <a:rPr dirty="0" sz="1800" spc="-3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800" spc="-10">
                          <a:latin typeface="Arial"/>
                          <a:cs typeface="Arial"/>
                        </a:rPr>
                        <a:t>variation.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2984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8900">
                        <a:lnSpc>
                          <a:spcPct val="100000"/>
                        </a:lnSpc>
                        <a:spcBef>
                          <a:spcPts val="484"/>
                        </a:spcBef>
                      </a:pPr>
                      <a:r>
                        <a:rPr dirty="0" sz="1800">
                          <a:latin typeface="Arial"/>
                          <a:cs typeface="Arial"/>
                        </a:rPr>
                        <a:t>Population</a:t>
                      </a:r>
                      <a:r>
                        <a:rPr dirty="0" sz="1800" spc="-5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800">
                          <a:latin typeface="Arial"/>
                          <a:cs typeface="Arial"/>
                        </a:rPr>
                        <a:t>growth</a:t>
                      </a:r>
                      <a:r>
                        <a:rPr dirty="0" sz="1800" spc="-3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800">
                          <a:latin typeface="Arial"/>
                          <a:cs typeface="Arial"/>
                        </a:rPr>
                        <a:t>is</a:t>
                      </a:r>
                      <a:r>
                        <a:rPr dirty="0" sz="1800" spc="-3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800" spc="-10">
                          <a:latin typeface="Arial"/>
                          <a:cs typeface="Arial"/>
                        </a:rPr>
                        <a:t>slow.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61594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37870">
                <a:tc>
                  <a:txBody>
                    <a:bodyPr/>
                    <a:lstStyle/>
                    <a:p>
                      <a:pPr marL="90170" marR="1751330">
                        <a:lnSpc>
                          <a:spcPct val="111600"/>
                        </a:lnSpc>
                        <a:spcBef>
                          <a:spcPts val="235"/>
                        </a:spcBef>
                      </a:pPr>
                      <a:r>
                        <a:rPr dirty="0" sz="1800">
                          <a:latin typeface="Arial"/>
                          <a:cs typeface="Arial"/>
                        </a:rPr>
                        <a:t>Disease</a:t>
                      </a:r>
                      <a:r>
                        <a:rPr dirty="0" sz="1800" spc="-4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800">
                          <a:latin typeface="Arial"/>
                          <a:cs typeface="Arial"/>
                        </a:rPr>
                        <a:t>is</a:t>
                      </a:r>
                      <a:r>
                        <a:rPr dirty="0" sz="1800" spc="-2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800">
                          <a:latin typeface="Arial"/>
                          <a:cs typeface="Arial"/>
                        </a:rPr>
                        <a:t>less</a:t>
                      </a:r>
                      <a:r>
                        <a:rPr dirty="0" sz="1800" spc="-1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800">
                          <a:latin typeface="Arial"/>
                          <a:cs typeface="Arial"/>
                        </a:rPr>
                        <a:t>likely</a:t>
                      </a:r>
                      <a:r>
                        <a:rPr dirty="0" sz="1800" spc="-2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800">
                          <a:latin typeface="Arial"/>
                          <a:cs typeface="Arial"/>
                        </a:rPr>
                        <a:t>to</a:t>
                      </a:r>
                      <a:r>
                        <a:rPr dirty="0" sz="1800" spc="-2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800">
                          <a:latin typeface="Arial"/>
                          <a:cs typeface="Arial"/>
                        </a:rPr>
                        <a:t>affect</a:t>
                      </a:r>
                      <a:r>
                        <a:rPr dirty="0" sz="1800" spc="-1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800">
                          <a:latin typeface="Arial"/>
                          <a:cs typeface="Arial"/>
                        </a:rPr>
                        <a:t>all</a:t>
                      </a:r>
                      <a:r>
                        <a:rPr dirty="0" sz="1800" spc="-25">
                          <a:latin typeface="Arial"/>
                          <a:cs typeface="Arial"/>
                        </a:rPr>
                        <a:t> the </a:t>
                      </a:r>
                      <a:r>
                        <a:rPr dirty="0" sz="1800">
                          <a:latin typeface="Arial"/>
                          <a:cs typeface="Arial"/>
                        </a:rPr>
                        <a:t>individuals</a:t>
                      </a:r>
                      <a:r>
                        <a:rPr dirty="0" sz="1800" spc="-3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800">
                          <a:latin typeface="Arial"/>
                          <a:cs typeface="Arial"/>
                        </a:rPr>
                        <a:t>in</a:t>
                      </a:r>
                      <a:r>
                        <a:rPr dirty="0" sz="1800" spc="-3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800">
                          <a:latin typeface="Arial"/>
                          <a:cs typeface="Arial"/>
                        </a:rPr>
                        <a:t>a</a:t>
                      </a:r>
                      <a:r>
                        <a:rPr dirty="0" sz="1800" spc="-3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800" spc="-10">
                          <a:latin typeface="Arial"/>
                          <a:cs typeface="Arial"/>
                        </a:rPr>
                        <a:t>population.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2984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8900">
                        <a:lnSpc>
                          <a:spcPct val="100000"/>
                        </a:lnSpc>
                        <a:spcBef>
                          <a:spcPts val="484"/>
                        </a:spcBef>
                      </a:pPr>
                      <a:r>
                        <a:rPr dirty="0" sz="1800">
                          <a:latin typeface="Arial"/>
                          <a:cs typeface="Arial"/>
                        </a:rPr>
                        <a:t>It</a:t>
                      </a:r>
                      <a:r>
                        <a:rPr dirty="0" sz="1800" spc="-2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800">
                          <a:latin typeface="Arial"/>
                          <a:cs typeface="Arial"/>
                        </a:rPr>
                        <a:t>requires</a:t>
                      </a:r>
                      <a:r>
                        <a:rPr dirty="0" sz="1800" spc="-2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800">
                          <a:latin typeface="Arial"/>
                          <a:cs typeface="Arial"/>
                        </a:rPr>
                        <a:t>a</a:t>
                      </a:r>
                      <a:r>
                        <a:rPr dirty="0" sz="1800" spc="-2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800">
                          <a:latin typeface="Arial"/>
                          <a:cs typeface="Arial"/>
                        </a:rPr>
                        <a:t>male</a:t>
                      </a:r>
                      <a:r>
                        <a:rPr dirty="0" sz="1800" spc="-2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800">
                          <a:latin typeface="Arial"/>
                          <a:cs typeface="Arial"/>
                        </a:rPr>
                        <a:t>and</a:t>
                      </a:r>
                      <a:r>
                        <a:rPr dirty="0" sz="1800" spc="-2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800">
                          <a:latin typeface="Arial"/>
                          <a:cs typeface="Arial"/>
                        </a:rPr>
                        <a:t>a</a:t>
                      </a:r>
                      <a:r>
                        <a:rPr dirty="0" sz="1800" spc="-2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800">
                          <a:latin typeface="Arial"/>
                          <a:cs typeface="Arial"/>
                        </a:rPr>
                        <a:t>female</a:t>
                      </a:r>
                      <a:r>
                        <a:rPr dirty="0" sz="1800" spc="-1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800" spc="-10">
                          <a:latin typeface="Arial"/>
                          <a:cs typeface="Arial"/>
                        </a:rPr>
                        <a:t>animal.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61594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929005">
                <a:tc>
                  <a:txBody>
                    <a:bodyPr/>
                    <a:lstStyle/>
                    <a:p>
                      <a:pPr marL="90170" marR="2332355">
                        <a:lnSpc>
                          <a:spcPct val="111700"/>
                        </a:lnSpc>
                        <a:spcBef>
                          <a:spcPts val="229"/>
                        </a:spcBef>
                      </a:pPr>
                      <a:r>
                        <a:rPr dirty="0" sz="1800">
                          <a:latin typeface="Arial"/>
                          <a:cs typeface="Arial"/>
                        </a:rPr>
                        <a:t>It</a:t>
                      </a:r>
                      <a:r>
                        <a:rPr dirty="0" sz="1800" spc="-1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800">
                          <a:latin typeface="Arial"/>
                          <a:cs typeface="Arial"/>
                        </a:rPr>
                        <a:t>makes</a:t>
                      </a:r>
                      <a:r>
                        <a:rPr dirty="0" sz="1800" spc="-1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800">
                          <a:latin typeface="Arial"/>
                          <a:cs typeface="Arial"/>
                        </a:rPr>
                        <a:t>the</a:t>
                      </a:r>
                      <a:r>
                        <a:rPr dirty="0" sz="1800" spc="-3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800">
                          <a:latin typeface="Arial"/>
                          <a:cs typeface="Arial"/>
                        </a:rPr>
                        <a:t>possibility</a:t>
                      </a:r>
                      <a:r>
                        <a:rPr dirty="0" sz="1800" spc="-2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800">
                          <a:latin typeface="Arial"/>
                          <a:cs typeface="Arial"/>
                        </a:rPr>
                        <a:t>of</a:t>
                      </a:r>
                      <a:r>
                        <a:rPr dirty="0" sz="1800" spc="-1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800" spc="-20">
                          <a:latin typeface="Arial"/>
                          <a:cs typeface="Arial"/>
                        </a:rPr>
                        <a:t>birth </a:t>
                      </a:r>
                      <a:r>
                        <a:rPr dirty="0" sz="1800">
                          <a:latin typeface="Arial"/>
                          <a:cs typeface="Arial"/>
                        </a:rPr>
                        <a:t>defects</a:t>
                      </a:r>
                      <a:r>
                        <a:rPr dirty="0" sz="1800" spc="-2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800" spc="-10">
                          <a:latin typeface="Arial"/>
                          <a:cs typeface="Arial"/>
                        </a:rPr>
                        <a:t>less.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29209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8900" marR="1489075">
                        <a:lnSpc>
                          <a:spcPct val="111700"/>
                        </a:lnSpc>
                        <a:spcBef>
                          <a:spcPts val="229"/>
                        </a:spcBef>
                      </a:pPr>
                      <a:r>
                        <a:rPr dirty="0" sz="1800">
                          <a:latin typeface="Arial"/>
                          <a:cs typeface="Arial"/>
                        </a:rPr>
                        <a:t>The</a:t>
                      </a:r>
                      <a:r>
                        <a:rPr dirty="0" sz="1800" spc="-5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800">
                          <a:latin typeface="Arial"/>
                          <a:cs typeface="Arial"/>
                        </a:rPr>
                        <a:t>best</a:t>
                      </a:r>
                      <a:r>
                        <a:rPr dirty="0" sz="1800" spc="-2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800">
                          <a:latin typeface="Arial"/>
                          <a:cs typeface="Arial"/>
                        </a:rPr>
                        <a:t>qualities</a:t>
                      </a:r>
                      <a:r>
                        <a:rPr dirty="0" sz="1800" spc="-1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800">
                          <a:latin typeface="Arial"/>
                          <a:cs typeface="Arial"/>
                        </a:rPr>
                        <a:t>of</a:t>
                      </a:r>
                      <a:r>
                        <a:rPr dirty="0" sz="1800" spc="-2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800">
                          <a:latin typeface="Arial"/>
                          <a:cs typeface="Arial"/>
                        </a:rPr>
                        <a:t>the</a:t>
                      </a:r>
                      <a:r>
                        <a:rPr dirty="0" sz="1800" spc="-2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800">
                          <a:latin typeface="Arial"/>
                          <a:cs typeface="Arial"/>
                        </a:rPr>
                        <a:t>parent</a:t>
                      </a:r>
                      <a:r>
                        <a:rPr dirty="0" sz="1800" spc="-2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800">
                          <a:latin typeface="Arial"/>
                          <a:cs typeface="Arial"/>
                        </a:rPr>
                        <a:t>are</a:t>
                      </a:r>
                      <a:r>
                        <a:rPr dirty="0" sz="1800" spc="-25">
                          <a:latin typeface="Arial"/>
                          <a:cs typeface="Arial"/>
                        </a:rPr>
                        <a:t> not </a:t>
                      </a:r>
                      <a:r>
                        <a:rPr dirty="0" sz="1800">
                          <a:latin typeface="Arial"/>
                          <a:cs typeface="Arial"/>
                        </a:rPr>
                        <a:t>always</a:t>
                      </a:r>
                      <a:r>
                        <a:rPr dirty="0" sz="1800" spc="-3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800">
                          <a:latin typeface="Arial"/>
                          <a:cs typeface="Arial"/>
                        </a:rPr>
                        <a:t>inherited</a:t>
                      </a:r>
                      <a:r>
                        <a:rPr dirty="0" sz="1800" spc="-2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800">
                          <a:latin typeface="Arial"/>
                          <a:cs typeface="Arial"/>
                        </a:rPr>
                        <a:t>by</a:t>
                      </a:r>
                      <a:r>
                        <a:rPr dirty="0" sz="1800" spc="-2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800">
                          <a:latin typeface="Arial"/>
                          <a:cs typeface="Arial"/>
                        </a:rPr>
                        <a:t>the</a:t>
                      </a:r>
                      <a:r>
                        <a:rPr dirty="0" sz="1800" spc="-2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800" spc="-10">
                          <a:latin typeface="Arial"/>
                          <a:cs typeface="Arial"/>
                        </a:rPr>
                        <a:t>offspring.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29209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82" name="object 82" descr=""/>
          <p:cNvSpPr txBox="1"/>
          <p:nvPr/>
        </p:nvSpPr>
        <p:spPr>
          <a:xfrm>
            <a:off x="9530181" y="6405791"/>
            <a:ext cx="2171065" cy="28130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90"/>
              </a:lnSpc>
            </a:pPr>
            <a:r>
              <a:rPr dirty="0" sz="1800" spc="-10">
                <a:solidFill>
                  <a:srgbClr val="FFFFFF"/>
                </a:solidFill>
                <a:latin typeface="Arial"/>
                <a:cs typeface="Arial"/>
                <a:hlinkClick r:id="rId21"/>
              </a:rPr>
              <a:t>WWW.REX.COM.PH</a:t>
            </a:r>
            <a:endParaRPr sz="1800">
              <a:latin typeface="Arial"/>
              <a:cs typeface="Arial"/>
            </a:endParaRPr>
          </a:p>
        </p:txBody>
      </p:sp>
      <p:sp>
        <p:nvSpPr>
          <p:cNvPr id="83" name="object 83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90"/>
              </a:lnSpc>
            </a:pPr>
            <a:r>
              <a:rPr dirty="0"/>
              <a:t>Rex</a:t>
            </a:r>
            <a:r>
              <a:rPr dirty="0" spc="-40"/>
              <a:t> </a:t>
            </a:r>
            <a:r>
              <a:rPr dirty="0"/>
              <a:t>Curriculum</a:t>
            </a:r>
            <a:r>
              <a:rPr dirty="0" spc="-35"/>
              <a:t> </a:t>
            </a:r>
            <a:r>
              <a:rPr dirty="0" spc="-10"/>
              <a:t>Resource</a:t>
            </a:r>
          </a:p>
        </p:txBody>
      </p:sp>
      <p:sp>
        <p:nvSpPr>
          <p:cNvPr id="81" name="object 81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Sexual</a:t>
            </a:r>
            <a:r>
              <a:rPr dirty="0" spc="-5"/>
              <a:t> </a:t>
            </a:r>
            <a:r>
              <a:rPr dirty="0" spc="-10"/>
              <a:t>Reproduction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Sexual</a:t>
            </a:r>
            <a:r>
              <a:rPr dirty="0" spc="-5"/>
              <a:t> </a:t>
            </a:r>
            <a:r>
              <a:rPr dirty="0" spc="-10"/>
              <a:t>Reproduction</a:t>
            </a:r>
          </a:p>
        </p:txBody>
      </p:sp>
      <p:grpSp>
        <p:nvGrpSpPr>
          <p:cNvPr id="3" name="object 3" descr=""/>
          <p:cNvGrpSpPr/>
          <p:nvPr/>
        </p:nvGrpSpPr>
        <p:grpSpPr>
          <a:xfrm>
            <a:off x="3221998" y="1601999"/>
            <a:ext cx="5796915" cy="396875"/>
            <a:chOff x="3221998" y="1601999"/>
            <a:chExt cx="5796915" cy="396875"/>
          </a:xfrm>
        </p:grpSpPr>
        <p:sp>
          <p:nvSpPr>
            <p:cNvPr id="4" name="object 4" descr=""/>
            <p:cNvSpPr/>
            <p:nvPr/>
          </p:nvSpPr>
          <p:spPr>
            <a:xfrm>
              <a:off x="3239998" y="1619999"/>
              <a:ext cx="5760720" cy="360680"/>
            </a:xfrm>
            <a:custGeom>
              <a:avLst/>
              <a:gdLst/>
              <a:ahLst/>
              <a:cxnLst/>
              <a:rect l="l" t="t" r="r" b="b"/>
              <a:pathLst>
                <a:path w="5760720" h="360680">
                  <a:moveTo>
                    <a:pt x="5700242" y="0"/>
                  </a:moveTo>
                  <a:lnTo>
                    <a:pt x="60121" y="0"/>
                  </a:lnTo>
                  <a:lnTo>
                    <a:pt x="52309" y="529"/>
                  </a:lnTo>
                  <a:lnTo>
                    <a:pt x="17551" y="17551"/>
                  </a:lnTo>
                  <a:lnTo>
                    <a:pt x="529" y="52309"/>
                  </a:lnTo>
                  <a:lnTo>
                    <a:pt x="0" y="300240"/>
                  </a:lnTo>
                  <a:lnTo>
                    <a:pt x="529" y="308053"/>
                  </a:lnTo>
                  <a:lnTo>
                    <a:pt x="17551" y="342811"/>
                  </a:lnTo>
                  <a:lnTo>
                    <a:pt x="52309" y="359833"/>
                  </a:lnTo>
                  <a:lnTo>
                    <a:pt x="60121" y="360362"/>
                  </a:lnTo>
                  <a:lnTo>
                    <a:pt x="5700242" y="360362"/>
                  </a:lnTo>
                  <a:lnTo>
                    <a:pt x="5736951" y="347995"/>
                  </a:lnTo>
                  <a:lnTo>
                    <a:pt x="5758292" y="315764"/>
                  </a:lnTo>
                  <a:lnTo>
                    <a:pt x="5760364" y="300240"/>
                  </a:lnTo>
                  <a:lnTo>
                    <a:pt x="5760340" y="59766"/>
                  </a:lnTo>
                  <a:lnTo>
                    <a:pt x="5747997" y="23412"/>
                  </a:lnTo>
                  <a:lnTo>
                    <a:pt x="5715766" y="2071"/>
                  </a:lnTo>
                  <a:lnTo>
                    <a:pt x="5700242" y="0"/>
                  </a:lnTo>
                  <a:close/>
                </a:path>
              </a:pathLst>
            </a:custGeom>
            <a:solidFill>
              <a:srgbClr val="FFF4C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3239998" y="1619999"/>
              <a:ext cx="5760720" cy="360680"/>
            </a:xfrm>
            <a:custGeom>
              <a:avLst/>
              <a:gdLst/>
              <a:ahLst/>
              <a:cxnLst/>
              <a:rect l="l" t="t" r="r" b="b"/>
              <a:pathLst>
                <a:path w="5760720" h="360680">
                  <a:moveTo>
                    <a:pt x="59766" y="0"/>
                  </a:moveTo>
                  <a:lnTo>
                    <a:pt x="60121" y="0"/>
                  </a:lnTo>
                  <a:lnTo>
                    <a:pt x="52309" y="529"/>
                  </a:lnTo>
                  <a:lnTo>
                    <a:pt x="44597" y="2071"/>
                  </a:lnTo>
                  <a:lnTo>
                    <a:pt x="12366" y="23412"/>
                  </a:lnTo>
                  <a:lnTo>
                    <a:pt x="0" y="60121"/>
                  </a:lnTo>
                  <a:lnTo>
                    <a:pt x="0" y="300240"/>
                  </a:lnTo>
                  <a:lnTo>
                    <a:pt x="12366" y="336950"/>
                  </a:lnTo>
                  <a:lnTo>
                    <a:pt x="44597" y="358290"/>
                  </a:lnTo>
                  <a:lnTo>
                    <a:pt x="60121" y="360362"/>
                  </a:lnTo>
                  <a:lnTo>
                    <a:pt x="5700242" y="360362"/>
                  </a:lnTo>
                  <a:lnTo>
                    <a:pt x="5736951" y="347995"/>
                  </a:lnTo>
                  <a:lnTo>
                    <a:pt x="5758292" y="315764"/>
                  </a:lnTo>
                  <a:lnTo>
                    <a:pt x="5760364" y="300240"/>
                  </a:lnTo>
                  <a:lnTo>
                    <a:pt x="5760364" y="59766"/>
                  </a:lnTo>
                  <a:lnTo>
                    <a:pt x="5760364" y="60121"/>
                  </a:lnTo>
                  <a:lnTo>
                    <a:pt x="5759835" y="52309"/>
                  </a:lnTo>
                  <a:lnTo>
                    <a:pt x="5758292" y="44597"/>
                  </a:lnTo>
                  <a:lnTo>
                    <a:pt x="5736951" y="12366"/>
                  </a:lnTo>
                  <a:lnTo>
                    <a:pt x="5700242" y="0"/>
                  </a:lnTo>
                  <a:lnTo>
                    <a:pt x="59766" y="0"/>
                  </a:lnTo>
                  <a:close/>
                </a:path>
              </a:pathLst>
            </a:custGeom>
            <a:ln w="359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 descr=""/>
          <p:cNvSpPr txBox="1"/>
          <p:nvPr/>
        </p:nvSpPr>
        <p:spPr>
          <a:xfrm>
            <a:off x="768502" y="1068019"/>
            <a:ext cx="10942955" cy="48215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41275">
              <a:lnSpc>
                <a:spcPct val="100000"/>
              </a:lnSpc>
              <a:spcBef>
                <a:spcPts val="100"/>
              </a:spcBef>
            </a:pPr>
            <a:r>
              <a:rPr dirty="0" sz="2000">
                <a:latin typeface="Arial Black"/>
                <a:cs typeface="Arial Black"/>
              </a:rPr>
              <a:t>Directions</a:t>
            </a:r>
            <a:r>
              <a:rPr dirty="0" sz="2000">
                <a:latin typeface="Arial"/>
                <a:cs typeface="Arial"/>
              </a:rPr>
              <a:t>:</a:t>
            </a:r>
            <a:r>
              <a:rPr dirty="0" sz="2000" spc="-3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Complete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 sentences below.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Write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your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answer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on the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blank </a:t>
            </a:r>
            <a:r>
              <a:rPr dirty="0" sz="2000" spc="-10">
                <a:latin typeface="Arial"/>
                <a:cs typeface="Arial"/>
              </a:rPr>
              <a:t>provided.</a:t>
            </a:r>
            <a:endParaRPr sz="2000">
              <a:latin typeface="Arial"/>
              <a:cs typeface="Arial"/>
            </a:endParaRPr>
          </a:p>
          <a:p>
            <a:pPr algn="ctr" marR="234315">
              <a:lnSpc>
                <a:spcPct val="100000"/>
              </a:lnSpc>
              <a:spcBef>
                <a:spcPts val="1960"/>
              </a:spcBef>
            </a:pPr>
            <a:r>
              <a:rPr dirty="0" sz="2000" b="1" i="1">
                <a:latin typeface="Arial"/>
                <a:cs typeface="Arial"/>
              </a:rPr>
              <a:t>How</a:t>
            </a:r>
            <a:r>
              <a:rPr dirty="0" sz="2000" spc="-25" b="1" i="1">
                <a:latin typeface="Arial"/>
                <a:cs typeface="Arial"/>
              </a:rPr>
              <a:t> </a:t>
            </a:r>
            <a:r>
              <a:rPr dirty="0" sz="2000" b="1" i="1">
                <a:latin typeface="Arial"/>
                <a:cs typeface="Arial"/>
              </a:rPr>
              <a:t>does</a:t>
            </a:r>
            <a:r>
              <a:rPr dirty="0" sz="2000" spc="-5" b="1" i="1">
                <a:latin typeface="Arial"/>
                <a:cs typeface="Arial"/>
              </a:rPr>
              <a:t> </a:t>
            </a:r>
            <a:r>
              <a:rPr dirty="0" sz="2000" b="1" i="1">
                <a:latin typeface="Arial"/>
                <a:cs typeface="Arial"/>
              </a:rPr>
              <a:t>reproduction</a:t>
            </a:r>
            <a:r>
              <a:rPr dirty="0" sz="2000" spc="-20" b="1" i="1">
                <a:latin typeface="Arial"/>
                <a:cs typeface="Arial"/>
              </a:rPr>
              <a:t> </a:t>
            </a:r>
            <a:r>
              <a:rPr dirty="0" sz="2000" b="1" i="1">
                <a:latin typeface="Arial"/>
                <a:cs typeface="Arial"/>
              </a:rPr>
              <a:t>in</a:t>
            </a:r>
            <a:r>
              <a:rPr dirty="0" sz="2000" spc="-15" b="1" i="1">
                <a:latin typeface="Arial"/>
                <a:cs typeface="Arial"/>
              </a:rPr>
              <a:t> </a:t>
            </a:r>
            <a:r>
              <a:rPr dirty="0" sz="2000" b="1" i="1">
                <a:latin typeface="Arial"/>
                <a:cs typeface="Arial"/>
              </a:rPr>
              <a:t>animals</a:t>
            </a:r>
            <a:r>
              <a:rPr dirty="0" sz="2000" spc="-5" b="1" i="1">
                <a:latin typeface="Arial"/>
                <a:cs typeface="Arial"/>
              </a:rPr>
              <a:t> </a:t>
            </a:r>
            <a:r>
              <a:rPr dirty="0" sz="2000" spc="-10" b="1" i="1">
                <a:latin typeface="Arial"/>
                <a:cs typeface="Arial"/>
              </a:rPr>
              <a:t>vary?</a:t>
            </a:r>
            <a:endParaRPr sz="2000">
              <a:latin typeface="Arial"/>
              <a:cs typeface="Arial"/>
            </a:endParaRPr>
          </a:p>
          <a:p>
            <a:pPr marL="41275" marR="289560">
              <a:lnSpc>
                <a:spcPct val="111700"/>
              </a:lnSpc>
              <a:spcBef>
                <a:spcPts val="1950"/>
              </a:spcBef>
              <a:tabLst>
                <a:tab pos="8839200" algn="l"/>
              </a:tabLst>
            </a:pPr>
            <a:r>
              <a:rPr dirty="0" sz="2000">
                <a:latin typeface="Arial"/>
                <a:cs typeface="Arial"/>
              </a:rPr>
              <a:t>The reproductive system of living things is designed for the</a:t>
            </a:r>
            <a:r>
              <a:rPr dirty="0" sz="2000" spc="55"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FF0000"/>
                </a:solidFill>
                <a:latin typeface="Arial"/>
                <a:cs typeface="Arial"/>
              </a:rPr>
              <a:t>(1) </a:t>
            </a:r>
            <a:r>
              <a:rPr dirty="0" u="sng" sz="200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	</a:t>
            </a:r>
            <a:r>
              <a:rPr dirty="0" sz="2000">
                <a:latin typeface="Arial"/>
                <a:cs typeface="Arial"/>
              </a:rPr>
              <a:t>of</a:t>
            </a:r>
            <a:r>
              <a:rPr dirty="0" sz="2000" spc="-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more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species </a:t>
            </a:r>
            <a:r>
              <a:rPr dirty="0" sz="2000">
                <a:latin typeface="Arial"/>
                <a:cs typeface="Arial"/>
              </a:rPr>
              <a:t>of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their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own </a:t>
            </a:r>
            <a:r>
              <a:rPr dirty="0" sz="2000" spc="-10">
                <a:latin typeface="Arial"/>
                <a:cs typeface="Arial"/>
              </a:rPr>
              <a:t>kind.</a:t>
            </a:r>
            <a:endParaRPr sz="2000">
              <a:latin typeface="Arial"/>
              <a:cs typeface="Arial"/>
            </a:endParaRPr>
          </a:p>
          <a:p>
            <a:pPr marL="12700" marR="616585">
              <a:lnSpc>
                <a:spcPct val="111300"/>
              </a:lnSpc>
              <a:spcBef>
                <a:spcPts val="1735"/>
              </a:spcBef>
              <a:tabLst>
                <a:tab pos="5648325" algn="l"/>
                <a:tab pos="6576695" algn="l"/>
              </a:tabLst>
            </a:pPr>
            <a:r>
              <a:rPr dirty="0" sz="2000">
                <a:latin typeface="Arial"/>
                <a:cs typeface="Arial"/>
              </a:rPr>
              <a:t>All animals reproduce to ensure the </a:t>
            </a:r>
            <a:r>
              <a:rPr dirty="0" sz="2000">
                <a:solidFill>
                  <a:srgbClr val="FF0000"/>
                </a:solidFill>
                <a:latin typeface="Arial"/>
                <a:cs typeface="Arial"/>
              </a:rPr>
              <a:t>(2) </a:t>
            </a:r>
            <a:r>
              <a:rPr dirty="0" u="sng" sz="200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		</a:t>
            </a:r>
            <a:r>
              <a:rPr dirty="0" sz="2000">
                <a:latin typeface="Arial"/>
                <a:cs typeface="Arial"/>
              </a:rPr>
              <a:t>of</a:t>
            </a:r>
            <a:r>
              <a:rPr dirty="0" sz="2000" spc="-3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their species.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Male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and </a:t>
            </a:r>
            <a:r>
              <a:rPr dirty="0" sz="2000" spc="-10">
                <a:latin typeface="Arial"/>
                <a:cs typeface="Arial"/>
              </a:rPr>
              <a:t>female </a:t>
            </a:r>
            <a:r>
              <a:rPr dirty="0" sz="2000">
                <a:latin typeface="Arial"/>
                <a:cs typeface="Arial"/>
              </a:rPr>
              <a:t>reproductive organs are </a:t>
            </a:r>
            <a:r>
              <a:rPr dirty="0" sz="2000">
                <a:solidFill>
                  <a:srgbClr val="FF0000"/>
                </a:solidFill>
                <a:latin typeface="Arial"/>
                <a:cs typeface="Arial"/>
              </a:rPr>
              <a:t>(3) </a:t>
            </a:r>
            <a:r>
              <a:rPr dirty="0" u="sng" sz="200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	</a:t>
            </a:r>
            <a:r>
              <a:rPr dirty="0" sz="2000">
                <a:latin typeface="Arial"/>
                <a:cs typeface="Arial"/>
              </a:rPr>
              <a:t>in</a:t>
            </a:r>
            <a:r>
              <a:rPr dirty="0" sz="2000" spc="-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animals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with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few </a:t>
            </a:r>
            <a:r>
              <a:rPr dirty="0" sz="2000" spc="-10">
                <a:latin typeface="Arial"/>
                <a:cs typeface="Arial"/>
              </a:rPr>
              <a:t>differences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950">
              <a:latin typeface="Arial"/>
              <a:cs typeface="Arial"/>
            </a:endParaRPr>
          </a:p>
          <a:p>
            <a:pPr marL="41275">
              <a:lnSpc>
                <a:spcPct val="100000"/>
              </a:lnSpc>
              <a:spcBef>
                <a:spcPts val="5"/>
              </a:spcBef>
              <a:tabLst>
                <a:tab pos="10929620" algn="l"/>
              </a:tabLst>
            </a:pPr>
            <a:r>
              <a:rPr dirty="0" sz="2000">
                <a:latin typeface="Arial"/>
                <a:cs typeface="Arial"/>
              </a:rPr>
              <a:t>Each part of the reproductive system of animals plays an important role in the</a:t>
            </a:r>
            <a:r>
              <a:rPr dirty="0" sz="2000" spc="55"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FF0000"/>
                </a:solidFill>
                <a:latin typeface="Arial"/>
                <a:cs typeface="Arial"/>
              </a:rPr>
              <a:t>(4) </a:t>
            </a:r>
            <a:r>
              <a:rPr dirty="0" u="sng" sz="200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	</a:t>
            </a:r>
            <a:endParaRPr sz="2000">
              <a:latin typeface="Times New Roman"/>
              <a:cs typeface="Times New Roman"/>
            </a:endParaRPr>
          </a:p>
          <a:p>
            <a:pPr marL="41275">
              <a:lnSpc>
                <a:spcPct val="100000"/>
              </a:lnSpc>
              <a:spcBef>
                <a:spcPts val="275"/>
              </a:spcBef>
            </a:pPr>
            <a:r>
              <a:rPr dirty="0" sz="2000">
                <a:latin typeface="Arial"/>
                <a:cs typeface="Arial"/>
              </a:rPr>
              <a:t>of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offspring.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350">
              <a:latin typeface="Arial"/>
              <a:cs typeface="Arial"/>
            </a:endParaRPr>
          </a:p>
          <a:p>
            <a:pPr marL="41275" marR="398145">
              <a:lnSpc>
                <a:spcPct val="111700"/>
              </a:lnSpc>
              <a:tabLst>
                <a:tab pos="8752840" algn="l"/>
                <a:tab pos="9149080" algn="l"/>
              </a:tabLst>
            </a:pPr>
            <a:r>
              <a:rPr dirty="0" sz="2000">
                <a:latin typeface="Arial"/>
                <a:cs typeface="Arial"/>
              </a:rPr>
              <a:t>The main reproductive organs in male animals are the </a:t>
            </a:r>
            <a:r>
              <a:rPr dirty="0" sz="2000">
                <a:solidFill>
                  <a:srgbClr val="FF0000"/>
                </a:solidFill>
                <a:latin typeface="Arial"/>
                <a:cs typeface="Arial"/>
              </a:rPr>
              <a:t>(5) </a:t>
            </a:r>
            <a:r>
              <a:rPr dirty="0" u="sng" sz="200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	</a:t>
            </a:r>
            <a:r>
              <a:rPr dirty="0" sz="2000">
                <a:latin typeface="Arial"/>
                <a:cs typeface="Arial"/>
              </a:rPr>
              <a:t>,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which </a:t>
            </a:r>
            <a:r>
              <a:rPr dirty="0" sz="2000" spc="-10">
                <a:latin typeface="Arial"/>
                <a:cs typeface="Arial"/>
              </a:rPr>
              <a:t>produce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male sex cells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called sperm,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and the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sex hormones called</a:t>
            </a:r>
            <a:r>
              <a:rPr dirty="0" sz="2000" spc="30">
                <a:latin typeface="Arial"/>
                <a:cs typeface="Arial"/>
              </a:rPr>
              <a:t> </a:t>
            </a:r>
            <a:r>
              <a:rPr dirty="0" sz="2000" spc="-25">
                <a:solidFill>
                  <a:srgbClr val="FF0000"/>
                </a:solidFill>
                <a:latin typeface="Arial"/>
                <a:cs typeface="Arial"/>
              </a:rPr>
              <a:t>(6)</a:t>
            </a:r>
            <a:r>
              <a:rPr dirty="0" u="sng" sz="200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		</a:t>
            </a:r>
            <a:r>
              <a:rPr dirty="0" sz="2000" spc="-50">
                <a:latin typeface="Arial"/>
                <a:cs typeface="Arial"/>
              </a:rPr>
              <a:t>.</a:t>
            </a:r>
            <a:endParaRPr sz="2000">
              <a:latin typeface="Arial"/>
              <a:cs typeface="Arial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9530181" y="6405791"/>
            <a:ext cx="2171065" cy="28130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90"/>
              </a:lnSpc>
            </a:pPr>
            <a:r>
              <a:rPr dirty="0" sz="1800" spc="-10">
                <a:solidFill>
                  <a:srgbClr val="FFFFFF"/>
                </a:solidFill>
                <a:latin typeface="Arial"/>
                <a:cs typeface="Arial"/>
                <a:hlinkClick r:id="rId2"/>
              </a:rPr>
              <a:t>WWW.REX.COM.PH</a:t>
            </a:r>
            <a:endParaRPr sz="1800">
              <a:latin typeface="Arial"/>
              <a:cs typeface="Arial"/>
            </a:endParaRPr>
          </a:p>
        </p:txBody>
      </p:sp>
      <p:sp>
        <p:nvSpPr>
          <p:cNvPr id="8" name="object 8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90"/>
              </a:lnSpc>
            </a:pPr>
            <a:r>
              <a:rPr dirty="0"/>
              <a:t>Rex</a:t>
            </a:r>
            <a:r>
              <a:rPr dirty="0" spc="-40"/>
              <a:t> </a:t>
            </a:r>
            <a:r>
              <a:rPr dirty="0"/>
              <a:t>Curriculum</a:t>
            </a:r>
            <a:r>
              <a:rPr dirty="0" spc="-35"/>
              <a:t> </a:t>
            </a:r>
            <a:r>
              <a:rPr dirty="0" spc="-10"/>
              <a:t>Resource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1516214" y="1438821"/>
            <a:ext cx="1569085" cy="3308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b="1">
                <a:latin typeface="Arial"/>
                <a:cs typeface="Arial"/>
              </a:rPr>
              <a:t>Answer</a:t>
            </a:r>
            <a:r>
              <a:rPr dirty="0" sz="2000" spc="-5" b="1">
                <a:latin typeface="Arial"/>
                <a:cs typeface="Arial"/>
              </a:rPr>
              <a:t> </a:t>
            </a:r>
            <a:r>
              <a:rPr dirty="0" sz="2000" spc="-20" b="1">
                <a:latin typeface="Arial"/>
                <a:cs typeface="Arial"/>
              </a:rPr>
              <a:t>Key:</a:t>
            </a:r>
            <a:endParaRPr sz="2000">
              <a:latin typeface="Arial"/>
              <a:cs typeface="Arial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9530181" y="6405791"/>
            <a:ext cx="2171065" cy="28130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90"/>
              </a:lnSpc>
            </a:pPr>
            <a:r>
              <a:rPr dirty="0" sz="1800" spc="-10">
                <a:solidFill>
                  <a:srgbClr val="FFFFFF"/>
                </a:solidFill>
                <a:latin typeface="Arial"/>
                <a:cs typeface="Arial"/>
                <a:hlinkClick r:id="rId2"/>
              </a:rPr>
              <a:t>WWW.REX.COM.PH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90"/>
              </a:lnSpc>
            </a:pPr>
            <a:r>
              <a:rPr dirty="0"/>
              <a:t>Rex</a:t>
            </a:r>
            <a:r>
              <a:rPr dirty="0" spc="-40"/>
              <a:t> </a:t>
            </a:r>
            <a:r>
              <a:rPr dirty="0"/>
              <a:t>Curriculum</a:t>
            </a:r>
            <a:r>
              <a:rPr dirty="0" spc="-35"/>
              <a:t> </a:t>
            </a:r>
            <a:r>
              <a:rPr dirty="0" spc="-10"/>
              <a:t>Resource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Sexual</a:t>
            </a:r>
            <a:r>
              <a:rPr dirty="0" spc="-5"/>
              <a:t> </a:t>
            </a:r>
            <a:r>
              <a:rPr dirty="0" spc="-10"/>
              <a:t>Reproduction</a:t>
            </a:r>
          </a:p>
        </p:txBody>
      </p:sp>
      <p:sp>
        <p:nvSpPr>
          <p:cNvPr id="4" name="object 4" descr=""/>
          <p:cNvSpPr txBox="1"/>
          <p:nvPr/>
        </p:nvSpPr>
        <p:spPr>
          <a:xfrm>
            <a:off x="1360335" y="2510535"/>
            <a:ext cx="2983865" cy="28822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93370" indent="-280670">
              <a:lnSpc>
                <a:spcPct val="100000"/>
              </a:lnSpc>
              <a:spcBef>
                <a:spcPts val="100"/>
              </a:spcBef>
              <a:buAutoNum type="arabicPeriod"/>
              <a:tabLst>
                <a:tab pos="293370" algn="l"/>
              </a:tabLst>
            </a:pPr>
            <a:r>
              <a:rPr dirty="0" sz="2000" spc="-10">
                <a:latin typeface="Arial"/>
                <a:cs typeface="Arial"/>
              </a:rPr>
              <a:t>reproduction/production</a:t>
            </a:r>
            <a:endParaRPr sz="2000">
              <a:latin typeface="Arial"/>
              <a:cs typeface="Arial"/>
            </a:endParaRPr>
          </a:p>
          <a:p>
            <a:pPr marL="293370" indent="-280670">
              <a:lnSpc>
                <a:spcPct val="100000"/>
              </a:lnSpc>
              <a:spcBef>
                <a:spcPts val="1620"/>
              </a:spcBef>
              <a:buAutoNum type="arabicPeriod"/>
              <a:tabLst>
                <a:tab pos="293370" algn="l"/>
              </a:tabLst>
            </a:pPr>
            <a:r>
              <a:rPr dirty="0" sz="2000" spc="-10">
                <a:latin typeface="Arial"/>
                <a:cs typeface="Arial"/>
              </a:rPr>
              <a:t>existence/survival</a:t>
            </a:r>
            <a:endParaRPr sz="2000">
              <a:latin typeface="Arial"/>
              <a:cs typeface="Arial"/>
            </a:endParaRPr>
          </a:p>
          <a:p>
            <a:pPr marL="293370" indent="-280670">
              <a:lnSpc>
                <a:spcPct val="100000"/>
              </a:lnSpc>
              <a:spcBef>
                <a:spcPts val="1620"/>
              </a:spcBef>
              <a:buAutoNum type="arabicPeriod"/>
              <a:tabLst>
                <a:tab pos="293370" algn="l"/>
              </a:tabLst>
            </a:pP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same/similar</a:t>
            </a:r>
            <a:endParaRPr sz="2000">
              <a:latin typeface="Arial"/>
              <a:cs typeface="Arial"/>
            </a:endParaRPr>
          </a:p>
          <a:p>
            <a:pPr marL="293370" indent="-280670">
              <a:lnSpc>
                <a:spcPct val="100000"/>
              </a:lnSpc>
              <a:spcBef>
                <a:spcPts val="1620"/>
              </a:spcBef>
              <a:buAutoNum type="arabicPeriod"/>
              <a:tabLst>
                <a:tab pos="293370" algn="l"/>
              </a:tabLst>
            </a:pPr>
            <a:r>
              <a:rPr dirty="0" sz="2000" spc="-10">
                <a:latin typeface="Arial"/>
                <a:cs typeface="Arial"/>
              </a:rPr>
              <a:t>reproduction/production</a:t>
            </a:r>
            <a:endParaRPr sz="2000">
              <a:latin typeface="Arial"/>
              <a:cs typeface="Arial"/>
            </a:endParaRPr>
          </a:p>
          <a:p>
            <a:pPr marL="293370" indent="-280670">
              <a:lnSpc>
                <a:spcPct val="100000"/>
              </a:lnSpc>
              <a:spcBef>
                <a:spcPts val="1610"/>
              </a:spcBef>
              <a:buAutoNum type="arabicPeriod"/>
              <a:tabLst>
                <a:tab pos="293370" algn="l"/>
              </a:tabLst>
            </a:pPr>
            <a:r>
              <a:rPr dirty="0" sz="2000" spc="-10">
                <a:latin typeface="Arial"/>
                <a:cs typeface="Arial"/>
              </a:rPr>
              <a:t>testes/testis/testicles</a:t>
            </a:r>
            <a:endParaRPr sz="2000">
              <a:latin typeface="Arial"/>
              <a:cs typeface="Arial"/>
            </a:endParaRPr>
          </a:p>
          <a:p>
            <a:pPr marL="293370" indent="-280670">
              <a:lnSpc>
                <a:spcPct val="100000"/>
              </a:lnSpc>
              <a:spcBef>
                <a:spcPts val="1620"/>
              </a:spcBef>
              <a:buAutoNum type="arabicPeriod"/>
              <a:tabLst>
                <a:tab pos="293370" algn="l"/>
              </a:tabLst>
            </a:pPr>
            <a:r>
              <a:rPr dirty="0" sz="2000" spc="-10">
                <a:latin typeface="Arial"/>
                <a:cs typeface="Arial"/>
              </a:rPr>
              <a:t>testosterone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55798" y="1508391"/>
            <a:ext cx="6610680" cy="337896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797661" y="1832292"/>
            <a:ext cx="10824845" cy="18548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462280">
              <a:lnSpc>
                <a:spcPct val="100000"/>
              </a:lnSpc>
              <a:spcBef>
                <a:spcPts val="100"/>
              </a:spcBef>
            </a:pPr>
            <a:r>
              <a:rPr dirty="0" sz="2000">
                <a:latin typeface="Arial Black"/>
                <a:cs typeface="Arial Black"/>
              </a:rPr>
              <a:t>Sexual</a:t>
            </a:r>
            <a:r>
              <a:rPr dirty="0" sz="2000" spc="-15">
                <a:latin typeface="Arial Black"/>
                <a:cs typeface="Arial Black"/>
              </a:rPr>
              <a:t> </a:t>
            </a:r>
            <a:r>
              <a:rPr dirty="0" sz="2000">
                <a:latin typeface="Arial Black"/>
                <a:cs typeface="Arial Black"/>
              </a:rPr>
              <a:t>reproduction</a:t>
            </a:r>
            <a:r>
              <a:rPr dirty="0" sz="2000" spc="-120">
                <a:latin typeface="Arial Black"/>
                <a:cs typeface="Arial Black"/>
              </a:rPr>
              <a:t> </a:t>
            </a:r>
            <a:r>
              <a:rPr dirty="0" sz="2000">
                <a:latin typeface="Arial"/>
                <a:cs typeface="Arial"/>
              </a:rPr>
              <a:t>requires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cells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from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two parents.</a:t>
            </a:r>
            <a:r>
              <a:rPr dirty="0" sz="2000" spc="-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Just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like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in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human </a:t>
            </a:r>
            <a:r>
              <a:rPr dirty="0" sz="2000" spc="-10">
                <a:latin typeface="Arial"/>
                <a:cs typeface="Arial"/>
              </a:rPr>
              <a:t>reproduction,</a:t>
            </a:r>
            <a:endParaRPr sz="2000">
              <a:latin typeface="Arial"/>
              <a:cs typeface="Arial"/>
            </a:endParaRPr>
          </a:p>
          <a:p>
            <a:pPr algn="just" marL="12700" marR="5080">
              <a:lnSpc>
                <a:spcPct val="100000"/>
              </a:lnSpc>
            </a:pPr>
            <a:r>
              <a:rPr dirty="0" sz="2000">
                <a:latin typeface="Arial"/>
                <a:cs typeface="Arial"/>
              </a:rPr>
              <a:t>it</a:t>
            </a:r>
            <a:r>
              <a:rPr dirty="0" sz="2000" spc="44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occurs</a:t>
            </a:r>
            <a:r>
              <a:rPr dirty="0" sz="2000" spc="459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when</a:t>
            </a:r>
            <a:r>
              <a:rPr dirty="0" sz="2000" spc="44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</a:t>
            </a:r>
            <a:r>
              <a:rPr dirty="0" sz="2000" spc="45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new</a:t>
            </a:r>
            <a:r>
              <a:rPr dirty="0" sz="2000" spc="45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individual</a:t>
            </a:r>
            <a:r>
              <a:rPr dirty="0" sz="2000" spc="44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is</a:t>
            </a:r>
            <a:r>
              <a:rPr dirty="0" sz="2000" spc="45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formed</a:t>
            </a:r>
            <a:r>
              <a:rPr dirty="0" sz="2000" spc="45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by</a:t>
            </a:r>
            <a:r>
              <a:rPr dirty="0" sz="2000" spc="44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fertilization</a:t>
            </a:r>
            <a:r>
              <a:rPr dirty="0" sz="2000" spc="45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or</a:t>
            </a:r>
            <a:r>
              <a:rPr dirty="0" sz="2000" spc="45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44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fusion</a:t>
            </a:r>
            <a:r>
              <a:rPr dirty="0" sz="2000" spc="45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of</a:t>
            </a:r>
            <a:r>
              <a:rPr dirty="0" sz="2000" spc="44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two</a:t>
            </a:r>
            <a:r>
              <a:rPr dirty="0" sz="2000" spc="44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sex</a:t>
            </a:r>
            <a:r>
              <a:rPr dirty="0" sz="2000" spc="459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cells</a:t>
            </a:r>
            <a:r>
              <a:rPr dirty="0" sz="2000" spc="450">
                <a:latin typeface="Arial"/>
                <a:cs typeface="Arial"/>
              </a:rPr>
              <a:t> </a:t>
            </a:r>
            <a:r>
              <a:rPr dirty="0" sz="2000" spc="-25">
                <a:latin typeface="Arial"/>
                <a:cs typeface="Arial"/>
              </a:rPr>
              <a:t>or </a:t>
            </a:r>
            <a:r>
              <a:rPr dirty="0" sz="2000">
                <a:latin typeface="Arial"/>
                <a:cs typeface="Arial"/>
              </a:rPr>
              <a:t>gametes.</a:t>
            </a:r>
            <a:r>
              <a:rPr dirty="0" sz="2000" spc="19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220">
                <a:latin typeface="Arial"/>
                <a:cs typeface="Arial"/>
              </a:rPr>
              <a:t> </a:t>
            </a:r>
            <a:r>
              <a:rPr dirty="0" sz="2000">
                <a:latin typeface="Arial Black"/>
                <a:cs typeface="Arial Black"/>
              </a:rPr>
              <a:t>female</a:t>
            </a:r>
            <a:r>
              <a:rPr dirty="0" sz="2000" spc="225">
                <a:latin typeface="Arial Black"/>
                <a:cs typeface="Arial Black"/>
              </a:rPr>
              <a:t> </a:t>
            </a:r>
            <a:r>
              <a:rPr dirty="0" sz="2000">
                <a:latin typeface="Arial Black"/>
                <a:cs typeface="Arial Black"/>
              </a:rPr>
              <a:t>gamete</a:t>
            </a:r>
            <a:r>
              <a:rPr dirty="0" sz="2000" spc="105">
                <a:latin typeface="Arial Black"/>
                <a:cs typeface="Arial Black"/>
              </a:rPr>
              <a:t> </a:t>
            </a:r>
            <a:r>
              <a:rPr dirty="0" sz="2000">
                <a:latin typeface="Arial"/>
                <a:cs typeface="Arial"/>
              </a:rPr>
              <a:t>is</a:t>
            </a:r>
            <a:r>
              <a:rPr dirty="0" sz="2000" spc="22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called</a:t>
            </a:r>
            <a:r>
              <a:rPr dirty="0" sz="2000" spc="2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an</a:t>
            </a:r>
            <a:r>
              <a:rPr dirty="0" sz="2000" spc="220">
                <a:latin typeface="Arial"/>
                <a:cs typeface="Arial"/>
              </a:rPr>
              <a:t> </a:t>
            </a:r>
            <a:r>
              <a:rPr dirty="0" sz="2000" i="1">
                <a:latin typeface="Arial"/>
                <a:cs typeface="Arial"/>
              </a:rPr>
              <a:t>egg</a:t>
            </a:r>
            <a:r>
              <a:rPr dirty="0" sz="2000">
                <a:latin typeface="Arial"/>
                <a:cs typeface="Arial"/>
              </a:rPr>
              <a:t>,</a:t>
            </a:r>
            <a:r>
              <a:rPr dirty="0" sz="2000" spc="20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while</a:t>
            </a:r>
            <a:r>
              <a:rPr dirty="0" sz="2000" spc="2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220">
                <a:latin typeface="Arial"/>
                <a:cs typeface="Arial"/>
              </a:rPr>
              <a:t> </a:t>
            </a:r>
            <a:r>
              <a:rPr dirty="0" sz="2000">
                <a:latin typeface="Arial Black"/>
                <a:cs typeface="Arial Black"/>
              </a:rPr>
              <a:t>male</a:t>
            </a:r>
            <a:r>
              <a:rPr dirty="0" sz="2000" spc="220">
                <a:latin typeface="Arial Black"/>
                <a:cs typeface="Arial Black"/>
              </a:rPr>
              <a:t> </a:t>
            </a:r>
            <a:r>
              <a:rPr dirty="0" sz="2000">
                <a:latin typeface="Arial Black"/>
                <a:cs typeface="Arial Black"/>
              </a:rPr>
              <a:t>gamete</a:t>
            </a:r>
            <a:r>
              <a:rPr dirty="0" sz="2000" spc="95">
                <a:latin typeface="Arial Black"/>
                <a:cs typeface="Arial Black"/>
              </a:rPr>
              <a:t> </a:t>
            </a:r>
            <a:r>
              <a:rPr dirty="0" sz="2000">
                <a:latin typeface="Arial"/>
                <a:cs typeface="Arial"/>
              </a:rPr>
              <a:t>is</a:t>
            </a:r>
            <a:r>
              <a:rPr dirty="0" sz="2000" spc="2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called</a:t>
            </a:r>
            <a:r>
              <a:rPr dirty="0" sz="2000" spc="220">
                <a:latin typeface="Arial"/>
                <a:cs typeface="Arial"/>
              </a:rPr>
              <a:t> </a:t>
            </a:r>
            <a:r>
              <a:rPr dirty="0" sz="2000" spc="-10" i="1">
                <a:latin typeface="Arial"/>
                <a:cs typeface="Arial"/>
              </a:rPr>
              <a:t>sperm</a:t>
            </a:r>
            <a:r>
              <a:rPr dirty="0" sz="2000" spc="-10">
                <a:latin typeface="Arial"/>
                <a:cs typeface="Arial"/>
              </a:rPr>
              <a:t>.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15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process</a:t>
            </a:r>
            <a:r>
              <a:rPr dirty="0" sz="2000" spc="16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produces</a:t>
            </a:r>
            <a:r>
              <a:rPr dirty="0" sz="2000" spc="15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</a:t>
            </a:r>
            <a:r>
              <a:rPr dirty="0" sz="2000" spc="15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fertilized</a:t>
            </a:r>
            <a:r>
              <a:rPr dirty="0" sz="2000" spc="14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egg</a:t>
            </a:r>
            <a:r>
              <a:rPr dirty="0" sz="2000" spc="14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called</a:t>
            </a:r>
            <a:r>
              <a:rPr dirty="0" sz="2000" spc="15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</a:t>
            </a:r>
            <a:r>
              <a:rPr dirty="0" sz="2000" spc="175">
                <a:latin typeface="Arial"/>
                <a:cs typeface="Arial"/>
              </a:rPr>
              <a:t> </a:t>
            </a:r>
            <a:r>
              <a:rPr dirty="0" sz="2000">
                <a:latin typeface="Arial Black"/>
                <a:cs typeface="Arial Black"/>
              </a:rPr>
              <a:t>zygote</a:t>
            </a:r>
            <a:r>
              <a:rPr dirty="0" sz="2000">
                <a:latin typeface="Arial"/>
                <a:cs typeface="Arial"/>
              </a:rPr>
              <a:t>.</a:t>
            </a:r>
            <a:r>
              <a:rPr dirty="0" sz="2000" spc="13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14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zygote</a:t>
            </a:r>
            <a:r>
              <a:rPr dirty="0" sz="2000" spc="14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undergoes</a:t>
            </a:r>
            <a:r>
              <a:rPr dirty="0" sz="2000" spc="15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</a:t>
            </a:r>
            <a:r>
              <a:rPr dirty="0" sz="2000" spc="14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process</a:t>
            </a:r>
            <a:r>
              <a:rPr dirty="0" sz="2000" spc="155">
                <a:latin typeface="Arial"/>
                <a:cs typeface="Arial"/>
              </a:rPr>
              <a:t> </a:t>
            </a:r>
            <a:r>
              <a:rPr dirty="0" sz="2000" spc="-25">
                <a:latin typeface="Arial"/>
                <a:cs typeface="Arial"/>
              </a:rPr>
              <a:t>and </a:t>
            </a:r>
            <a:r>
              <a:rPr dirty="0" sz="2000">
                <a:latin typeface="Arial"/>
                <a:cs typeface="Arial"/>
              </a:rPr>
              <a:t>grows</a:t>
            </a:r>
            <a:r>
              <a:rPr dirty="0" sz="2000" spc="16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into</a:t>
            </a:r>
            <a:r>
              <a:rPr dirty="0" sz="2000" spc="16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</a:t>
            </a:r>
            <a:r>
              <a:rPr dirty="0" sz="2000" spc="17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new</a:t>
            </a:r>
            <a:r>
              <a:rPr dirty="0" sz="2000" spc="17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animal.</a:t>
            </a:r>
            <a:r>
              <a:rPr dirty="0" sz="2000" spc="16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As</a:t>
            </a:r>
            <a:r>
              <a:rPr dirty="0" sz="2000" spc="16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16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fertilized</a:t>
            </a:r>
            <a:r>
              <a:rPr dirty="0" sz="2000" spc="16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egg</a:t>
            </a:r>
            <a:r>
              <a:rPr dirty="0" sz="2000" spc="17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grows,</a:t>
            </a:r>
            <a:r>
              <a:rPr dirty="0" sz="2000" spc="16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it</a:t>
            </a:r>
            <a:r>
              <a:rPr dirty="0" sz="2000" spc="16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is</a:t>
            </a:r>
            <a:r>
              <a:rPr dirty="0" sz="2000" spc="17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called</a:t>
            </a:r>
            <a:r>
              <a:rPr dirty="0" sz="2000" spc="17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an</a:t>
            </a:r>
            <a:r>
              <a:rPr dirty="0" sz="2000" spc="220">
                <a:latin typeface="Arial"/>
                <a:cs typeface="Arial"/>
              </a:rPr>
              <a:t> </a:t>
            </a:r>
            <a:r>
              <a:rPr dirty="0" sz="2000">
                <a:latin typeface="Arial Black"/>
                <a:cs typeface="Arial Black"/>
              </a:rPr>
              <a:t>embryo</a:t>
            </a:r>
            <a:r>
              <a:rPr dirty="0" sz="2000">
                <a:latin typeface="Arial"/>
                <a:cs typeface="Arial"/>
              </a:rPr>
              <a:t>.</a:t>
            </a:r>
            <a:r>
              <a:rPr dirty="0" sz="2000" spc="16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An</a:t>
            </a:r>
            <a:r>
              <a:rPr dirty="0" sz="2000" spc="17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embryo</a:t>
            </a:r>
            <a:r>
              <a:rPr dirty="0" sz="2000" spc="175">
                <a:latin typeface="Arial"/>
                <a:cs typeface="Arial"/>
              </a:rPr>
              <a:t> </a:t>
            </a:r>
            <a:r>
              <a:rPr dirty="0" sz="2000" spc="-25">
                <a:latin typeface="Arial"/>
                <a:cs typeface="Arial"/>
              </a:rPr>
              <a:t>has </a:t>
            </a:r>
            <a:r>
              <a:rPr dirty="0" sz="2000">
                <a:latin typeface="Arial"/>
                <a:cs typeface="Arial"/>
              </a:rPr>
              <a:t>traits</a:t>
            </a:r>
            <a:r>
              <a:rPr dirty="0" sz="2000" spc="-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from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both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its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parents.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It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is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not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identical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to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either</a:t>
            </a:r>
            <a:r>
              <a:rPr dirty="0" sz="2000" spc="-10">
                <a:latin typeface="Arial"/>
                <a:cs typeface="Arial"/>
              </a:rPr>
              <a:t> parent.</a:t>
            </a:r>
            <a:endParaRPr sz="2000">
              <a:latin typeface="Arial"/>
              <a:cs typeface="Arial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9530181" y="6405791"/>
            <a:ext cx="2171065" cy="28130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90"/>
              </a:lnSpc>
            </a:pPr>
            <a:r>
              <a:rPr dirty="0" sz="1800" spc="-10">
                <a:solidFill>
                  <a:srgbClr val="FFFFFF"/>
                </a:solidFill>
                <a:latin typeface="Arial"/>
                <a:cs typeface="Arial"/>
                <a:hlinkClick r:id="rId2"/>
              </a:rPr>
              <a:t>WWW.REX.COM.PH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5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90"/>
              </a:lnSpc>
            </a:pPr>
            <a:r>
              <a:rPr dirty="0"/>
              <a:t>Rex</a:t>
            </a:r>
            <a:r>
              <a:rPr dirty="0" spc="-40"/>
              <a:t> </a:t>
            </a:r>
            <a:r>
              <a:rPr dirty="0"/>
              <a:t>Curriculum</a:t>
            </a:r>
            <a:r>
              <a:rPr dirty="0" spc="-35"/>
              <a:t> </a:t>
            </a:r>
            <a:r>
              <a:rPr dirty="0" spc="-10"/>
              <a:t>Resource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Sexual</a:t>
            </a:r>
            <a:r>
              <a:rPr dirty="0" spc="-5"/>
              <a:t> </a:t>
            </a:r>
            <a:r>
              <a:rPr dirty="0" spc="-10"/>
              <a:t>Reproduction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Sexual</a:t>
            </a:r>
            <a:r>
              <a:rPr dirty="0" spc="-5"/>
              <a:t> </a:t>
            </a:r>
            <a:r>
              <a:rPr dirty="0" spc="-10"/>
              <a:t>Reproduction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797661" y="1112291"/>
            <a:ext cx="9063355" cy="3308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>
                <a:latin typeface="Arial Black"/>
                <a:cs typeface="Arial Black"/>
              </a:rPr>
              <a:t>Examples</a:t>
            </a:r>
            <a:r>
              <a:rPr dirty="0" sz="2000" spc="-20">
                <a:latin typeface="Arial Black"/>
                <a:cs typeface="Arial Black"/>
              </a:rPr>
              <a:t> </a:t>
            </a:r>
            <a:r>
              <a:rPr dirty="0" sz="2000">
                <a:latin typeface="Arial Black"/>
                <a:cs typeface="Arial Black"/>
              </a:rPr>
              <a:t>of</a:t>
            </a:r>
            <a:r>
              <a:rPr dirty="0" sz="2000" spc="-15">
                <a:latin typeface="Arial Black"/>
                <a:cs typeface="Arial Black"/>
              </a:rPr>
              <a:t> </a:t>
            </a:r>
            <a:r>
              <a:rPr dirty="0" sz="2000">
                <a:latin typeface="Arial Black"/>
                <a:cs typeface="Arial Black"/>
              </a:rPr>
              <a:t>animals</a:t>
            </a:r>
            <a:r>
              <a:rPr dirty="0" sz="2000" spc="-15">
                <a:latin typeface="Arial Black"/>
                <a:cs typeface="Arial Black"/>
              </a:rPr>
              <a:t> </a:t>
            </a:r>
            <a:r>
              <a:rPr dirty="0" sz="2000">
                <a:latin typeface="Arial Black"/>
                <a:cs typeface="Arial Black"/>
              </a:rPr>
              <a:t>that</a:t>
            </a:r>
            <a:r>
              <a:rPr dirty="0" sz="2000" spc="-15">
                <a:latin typeface="Arial Black"/>
                <a:cs typeface="Arial Black"/>
              </a:rPr>
              <a:t> </a:t>
            </a:r>
            <a:r>
              <a:rPr dirty="0" sz="2000">
                <a:latin typeface="Arial Black"/>
                <a:cs typeface="Arial Black"/>
              </a:rPr>
              <a:t>reproduce</a:t>
            </a:r>
            <a:r>
              <a:rPr dirty="0" sz="2000" spc="-5">
                <a:latin typeface="Arial Black"/>
                <a:cs typeface="Arial Black"/>
              </a:rPr>
              <a:t> </a:t>
            </a:r>
            <a:r>
              <a:rPr dirty="0" sz="2000">
                <a:latin typeface="Arial Black"/>
                <a:cs typeface="Arial Black"/>
              </a:rPr>
              <a:t>sexually</a:t>
            </a:r>
            <a:r>
              <a:rPr dirty="0" sz="2000" spc="-10">
                <a:latin typeface="Arial Black"/>
                <a:cs typeface="Arial Black"/>
              </a:rPr>
              <a:t> </a:t>
            </a:r>
            <a:r>
              <a:rPr dirty="0" sz="2000">
                <a:latin typeface="Arial Black"/>
                <a:cs typeface="Arial Black"/>
              </a:rPr>
              <a:t>and</a:t>
            </a:r>
            <a:r>
              <a:rPr dirty="0" sz="2000" spc="-5">
                <a:latin typeface="Arial Black"/>
                <a:cs typeface="Arial Black"/>
              </a:rPr>
              <a:t> </a:t>
            </a:r>
            <a:r>
              <a:rPr dirty="0" sz="2000">
                <a:latin typeface="Arial Black"/>
                <a:cs typeface="Arial Black"/>
              </a:rPr>
              <a:t>their</a:t>
            </a:r>
            <a:r>
              <a:rPr dirty="0" sz="2000" spc="-15">
                <a:latin typeface="Arial Black"/>
                <a:cs typeface="Arial Black"/>
              </a:rPr>
              <a:t> </a:t>
            </a:r>
            <a:r>
              <a:rPr dirty="0" sz="2000">
                <a:latin typeface="Arial Black"/>
                <a:cs typeface="Arial Black"/>
              </a:rPr>
              <a:t>life</a:t>
            </a:r>
            <a:r>
              <a:rPr dirty="0" sz="2000" spc="-5">
                <a:latin typeface="Arial Black"/>
                <a:cs typeface="Arial Black"/>
              </a:rPr>
              <a:t> </a:t>
            </a:r>
            <a:r>
              <a:rPr dirty="0" sz="2000" spc="-10">
                <a:latin typeface="Arial Black"/>
                <a:cs typeface="Arial Black"/>
              </a:rPr>
              <a:t>cycle.</a:t>
            </a:r>
            <a:endParaRPr sz="2000">
              <a:latin typeface="Arial Black"/>
              <a:cs typeface="Arial Black"/>
            </a:endParaRPr>
          </a:p>
        </p:txBody>
      </p:sp>
      <p:pic>
        <p:nvPicPr>
          <p:cNvPr id="4" name="object 4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16461" y="2162886"/>
            <a:ext cx="7686700" cy="2803677"/>
          </a:xfrm>
          <a:prstGeom prst="rect">
            <a:avLst/>
          </a:prstGeom>
        </p:spPr>
      </p:pic>
      <p:sp>
        <p:nvSpPr>
          <p:cNvPr id="5" name="object 5" descr=""/>
          <p:cNvSpPr txBox="1"/>
          <p:nvPr/>
        </p:nvSpPr>
        <p:spPr>
          <a:xfrm>
            <a:off x="9530181" y="6405791"/>
            <a:ext cx="2171065" cy="28130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90"/>
              </a:lnSpc>
            </a:pPr>
            <a:r>
              <a:rPr dirty="0" sz="1800" spc="-10">
                <a:solidFill>
                  <a:srgbClr val="FFFFFF"/>
                </a:solidFill>
                <a:latin typeface="Arial"/>
                <a:cs typeface="Arial"/>
                <a:hlinkClick r:id="rId3"/>
              </a:rPr>
              <a:t>WWW.REX.COM.PH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90"/>
              </a:lnSpc>
            </a:pPr>
            <a:r>
              <a:rPr dirty="0"/>
              <a:t>Rex</a:t>
            </a:r>
            <a:r>
              <a:rPr dirty="0" spc="-40"/>
              <a:t> </a:t>
            </a:r>
            <a:r>
              <a:rPr dirty="0"/>
              <a:t>Curriculum</a:t>
            </a:r>
            <a:r>
              <a:rPr dirty="0" spc="-35"/>
              <a:t> </a:t>
            </a:r>
            <a:r>
              <a:rPr dirty="0" spc="-10"/>
              <a:t>Resource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Sexual</a:t>
            </a:r>
            <a:r>
              <a:rPr dirty="0" spc="-5"/>
              <a:t> </a:t>
            </a:r>
            <a:r>
              <a:rPr dirty="0" spc="-10"/>
              <a:t>Reproduction</a:t>
            </a:r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39542" y="2094082"/>
            <a:ext cx="7440890" cy="2822965"/>
          </a:xfrm>
          <a:prstGeom prst="rect">
            <a:avLst/>
          </a:prstGeom>
        </p:spPr>
      </p:pic>
      <p:sp>
        <p:nvSpPr>
          <p:cNvPr id="4" name="object 4" descr=""/>
          <p:cNvSpPr txBox="1"/>
          <p:nvPr/>
        </p:nvSpPr>
        <p:spPr>
          <a:xfrm>
            <a:off x="9530181" y="6405791"/>
            <a:ext cx="2171065" cy="28130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90"/>
              </a:lnSpc>
            </a:pPr>
            <a:r>
              <a:rPr dirty="0" sz="1800" spc="-10">
                <a:solidFill>
                  <a:srgbClr val="FFFFFF"/>
                </a:solidFill>
                <a:latin typeface="Arial"/>
                <a:cs typeface="Arial"/>
                <a:hlinkClick r:id="rId3"/>
              </a:rPr>
              <a:t>WWW.REX.COM.PH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5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90"/>
              </a:lnSpc>
            </a:pPr>
            <a:r>
              <a:rPr dirty="0"/>
              <a:t>Rex</a:t>
            </a:r>
            <a:r>
              <a:rPr dirty="0" spc="-40"/>
              <a:t> </a:t>
            </a:r>
            <a:r>
              <a:rPr dirty="0"/>
              <a:t>Curriculum</a:t>
            </a:r>
            <a:r>
              <a:rPr dirty="0" spc="-35"/>
              <a:t> </a:t>
            </a:r>
            <a:r>
              <a:rPr dirty="0" spc="-10"/>
              <a:t>Resource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Sexual</a:t>
            </a:r>
            <a:r>
              <a:rPr dirty="0" spc="-5"/>
              <a:t> </a:t>
            </a:r>
            <a:r>
              <a:rPr dirty="0" spc="-10"/>
              <a:t>Reproduction</a:t>
            </a:r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72431" y="1426908"/>
            <a:ext cx="3762703" cy="3302172"/>
          </a:xfrm>
          <a:prstGeom prst="rect">
            <a:avLst/>
          </a:prstGeom>
        </p:spPr>
      </p:pic>
      <p:pic>
        <p:nvPicPr>
          <p:cNvPr id="4" name="object 4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229272" y="1767453"/>
            <a:ext cx="3059552" cy="2731826"/>
          </a:xfrm>
          <a:prstGeom prst="rect">
            <a:avLst/>
          </a:prstGeom>
        </p:spPr>
      </p:pic>
      <p:sp>
        <p:nvSpPr>
          <p:cNvPr id="5" name="object 5" descr=""/>
          <p:cNvSpPr txBox="1"/>
          <p:nvPr/>
        </p:nvSpPr>
        <p:spPr>
          <a:xfrm>
            <a:off x="797661" y="5072291"/>
            <a:ext cx="10544175" cy="635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 indent="449580">
              <a:lnSpc>
                <a:spcPct val="100000"/>
              </a:lnSpc>
              <a:spcBef>
                <a:spcPts val="100"/>
              </a:spcBef>
            </a:pPr>
            <a:r>
              <a:rPr dirty="0" sz="2000">
                <a:latin typeface="Arial Black"/>
                <a:cs typeface="Arial Black"/>
              </a:rPr>
              <a:t>Metamorphosis</a:t>
            </a:r>
            <a:r>
              <a:rPr dirty="0" sz="2000" spc="-125">
                <a:latin typeface="Arial Black"/>
                <a:cs typeface="Arial Black"/>
              </a:rPr>
              <a:t> </a:t>
            </a:r>
            <a:r>
              <a:rPr dirty="0" sz="2000">
                <a:latin typeface="Arial"/>
                <a:cs typeface="Arial"/>
              </a:rPr>
              <a:t>refers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to a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change that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an animal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goes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through as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it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grows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older.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 spc="-25">
                <a:latin typeface="Arial"/>
                <a:cs typeface="Arial"/>
              </a:rPr>
              <a:t>The </a:t>
            </a:r>
            <a:r>
              <a:rPr dirty="0" sz="2000">
                <a:latin typeface="Arial"/>
                <a:cs typeface="Arial"/>
              </a:rPr>
              <a:t>change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must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be significant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or</a:t>
            </a:r>
            <a:r>
              <a:rPr dirty="0" sz="2000" spc="5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big—</a:t>
            </a:r>
            <a:r>
              <a:rPr dirty="0" sz="2000">
                <a:latin typeface="Arial"/>
                <a:cs typeface="Arial"/>
              </a:rPr>
              <a:t>the animal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changes</a:t>
            </a:r>
            <a:r>
              <a:rPr dirty="0" sz="2000" spc="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from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one form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to a very different</a:t>
            </a:r>
            <a:r>
              <a:rPr dirty="0" sz="2000" spc="-10">
                <a:latin typeface="Arial"/>
                <a:cs typeface="Arial"/>
              </a:rPr>
              <a:t> form.</a:t>
            </a:r>
            <a:endParaRPr sz="2000">
              <a:latin typeface="Arial"/>
              <a:cs typeface="Arial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9530181" y="6405791"/>
            <a:ext cx="2171065" cy="28130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90"/>
              </a:lnSpc>
            </a:pPr>
            <a:r>
              <a:rPr dirty="0" sz="1800" spc="-10">
                <a:solidFill>
                  <a:srgbClr val="FFFFFF"/>
                </a:solidFill>
                <a:latin typeface="Arial"/>
                <a:cs typeface="Arial"/>
                <a:hlinkClick r:id="rId4"/>
              </a:rPr>
              <a:t>WWW.REX.COM.PH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7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90"/>
              </a:lnSpc>
            </a:pPr>
            <a:r>
              <a:rPr dirty="0"/>
              <a:t>Rex</a:t>
            </a:r>
            <a:r>
              <a:rPr dirty="0" spc="-40"/>
              <a:t> </a:t>
            </a:r>
            <a:r>
              <a:rPr dirty="0"/>
              <a:t>Curriculum</a:t>
            </a:r>
            <a:r>
              <a:rPr dirty="0" spc="-35"/>
              <a:t> </a:t>
            </a:r>
            <a:r>
              <a:rPr dirty="0" spc="-10"/>
              <a:t>Resource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Sexual</a:t>
            </a:r>
            <a:r>
              <a:rPr dirty="0" spc="-5"/>
              <a:t> </a:t>
            </a:r>
            <a:r>
              <a:rPr dirty="0" spc="-10"/>
              <a:t>Reproduction</a:t>
            </a:r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25869" y="2131413"/>
            <a:ext cx="3237882" cy="2807852"/>
          </a:xfrm>
          <a:prstGeom prst="rect">
            <a:avLst/>
          </a:prstGeom>
        </p:spPr>
      </p:pic>
      <p:pic>
        <p:nvPicPr>
          <p:cNvPr id="4" name="object 4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694100" y="1618021"/>
            <a:ext cx="2831768" cy="3913374"/>
          </a:xfrm>
          <a:prstGeom prst="rect">
            <a:avLst/>
          </a:prstGeom>
        </p:spPr>
      </p:pic>
      <p:sp>
        <p:nvSpPr>
          <p:cNvPr id="5" name="object 5" descr=""/>
          <p:cNvSpPr txBox="1"/>
          <p:nvPr/>
        </p:nvSpPr>
        <p:spPr>
          <a:xfrm>
            <a:off x="9530181" y="6405791"/>
            <a:ext cx="2171065" cy="28130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90"/>
              </a:lnSpc>
            </a:pPr>
            <a:r>
              <a:rPr dirty="0" sz="1800" spc="-10">
                <a:solidFill>
                  <a:srgbClr val="FFFFFF"/>
                </a:solidFill>
                <a:latin typeface="Arial"/>
                <a:cs typeface="Arial"/>
                <a:hlinkClick r:id="rId4"/>
              </a:rPr>
              <a:t>WWW.REX.COM.PH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90"/>
              </a:lnSpc>
            </a:pPr>
            <a:r>
              <a:rPr dirty="0"/>
              <a:t>Rex</a:t>
            </a:r>
            <a:r>
              <a:rPr dirty="0" spc="-40"/>
              <a:t> </a:t>
            </a:r>
            <a:r>
              <a:rPr dirty="0"/>
              <a:t>Curriculum</a:t>
            </a:r>
            <a:r>
              <a:rPr dirty="0" spc="-35"/>
              <a:t> </a:t>
            </a:r>
            <a:r>
              <a:rPr dirty="0" spc="-10"/>
              <a:t>Resource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Sexual</a:t>
            </a:r>
            <a:r>
              <a:rPr dirty="0" spc="-5"/>
              <a:t> </a:t>
            </a:r>
            <a:r>
              <a:rPr dirty="0" spc="-10"/>
              <a:t>Reproduction</a:t>
            </a:r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55011" y="1456168"/>
            <a:ext cx="3231257" cy="3481064"/>
          </a:xfrm>
          <a:prstGeom prst="rect">
            <a:avLst/>
          </a:prstGeom>
        </p:spPr>
      </p:pic>
      <p:pic>
        <p:nvPicPr>
          <p:cNvPr id="4" name="object 4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112078" y="1259636"/>
            <a:ext cx="2764923" cy="3835142"/>
          </a:xfrm>
          <a:prstGeom prst="rect">
            <a:avLst/>
          </a:prstGeom>
        </p:spPr>
      </p:pic>
      <p:sp>
        <p:nvSpPr>
          <p:cNvPr id="5" name="object 5" descr=""/>
          <p:cNvSpPr txBox="1"/>
          <p:nvPr/>
        </p:nvSpPr>
        <p:spPr>
          <a:xfrm>
            <a:off x="617296" y="5201894"/>
            <a:ext cx="11149330" cy="635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2000">
                <a:latin typeface="Arial"/>
                <a:cs typeface="Arial"/>
              </a:rPr>
              <a:t>These</a:t>
            </a:r>
            <a:r>
              <a:rPr dirty="0" sz="2000" spc="-25">
                <a:latin typeface="Arial"/>
                <a:cs typeface="Arial"/>
              </a:rPr>
              <a:t> </a:t>
            </a:r>
            <a:r>
              <a:rPr dirty="0" sz="2000">
                <a:latin typeface="Arial Black"/>
                <a:cs typeface="Arial Black"/>
              </a:rPr>
              <a:t>reproductive</a:t>
            </a:r>
            <a:r>
              <a:rPr dirty="0" sz="2000" spc="-10">
                <a:latin typeface="Arial Black"/>
                <a:cs typeface="Arial Black"/>
              </a:rPr>
              <a:t> </a:t>
            </a:r>
            <a:r>
              <a:rPr dirty="0" sz="2000">
                <a:latin typeface="Arial Black"/>
                <a:cs typeface="Arial Black"/>
              </a:rPr>
              <a:t>organs</a:t>
            </a:r>
            <a:r>
              <a:rPr dirty="0" sz="2000" spc="-125">
                <a:latin typeface="Arial Black"/>
                <a:cs typeface="Arial Black"/>
              </a:rPr>
              <a:t> </a:t>
            </a:r>
            <a:r>
              <a:rPr dirty="0" sz="2000">
                <a:latin typeface="Arial"/>
                <a:cs typeface="Arial"/>
              </a:rPr>
              <a:t>work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together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to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allow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fertilization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and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produce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offspring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to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provide </a:t>
            </a:r>
            <a:r>
              <a:rPr dirty="0" sz="2000">
                <a:latin typeface="Arial"/>
                <a:cs typeface="Arial"/>
              </a:rPr>
              <a:t>for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continuity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of</a:t>
            </a:r>
            <a:r>
              <a:rPr dirty="0" sz="2000" spc="-2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animal</a:t>
            </a:r>
            <a:r>
              <a:rPr dirty="0" sz="2000" spc="-10">
                <a:latin typeface="Arial"/>
                <a:cs typeface="Arial"/>
              </a:rPr>
              <a:t> existence.</a:t>
            </a:r>
            <a:endParaRPr sz="2000">
              <a:latin typeface="Arial"/>
              <a:cs typeface="Arial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9530181" y="6405791"/>
            <a:ext cx="2171065" cy="28130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90"/>
              </a:lnSpc>
            </a:pPr>
            <a:r>
              <a:rPr dirty="0" sz="1800" spc="-10">
                <a:solidFill>
                  <a:srgbClr val="FFFFFF"/>
                </a:solidFill>
                <a:latin typeface="Arial"/>
                <a:cs typeface="Arial"/>
                <a:hlinkClick r:id="rId4"/>
              </a:rPr>
              <a:t>WWW.REX.COM.PH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7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90"/>
              </a:lnSpc>
            </a:pPr>
            <a:r>
              <a:rPr dirty="0"/>
              <a:t>Rex</a:t>
            </a:r>
            <a:r>
              <a:rPr dirty="0" spc="-40"/>
              <a:t> </a:t>
            </a:r>
            <a:r>
              <a:rPr dirty="0"/>
              <a:t>Curriculum</a:t>
            </a:r>
            <a:r>
              <a:rPr dirty="0" spc="-35"/>
              <a:t> </a:t>
            </a:r>
            <a:r>
              <a:rPr dirty="0" spc="-10"/>
              <a:t>Resource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Sexual</a:t>
            </a:r>
            <a:r>
              <a:rPr dirty="0" spc="-5"/>
              <a:t> </a:t>
            </a:r>
            <a:r>
              <a:rPr dirty="0" spc="-10"/>
              <a:t>Reproduction</a:t>
            </a:r>
          </a:p>
        </p:txBody>
      </p:sp>
      <p:sp>
        <p:nvSpPr>
          <p:cNvPr id="5" name="object 5" descr=""/>
          <p:cNvSpPr txBox="1"/>
          <p:nvPr/>
        </p:nvSpPr>
        <p:spPr>
          <a:xfrm>
            <a:off x="9530181" y="6405791"/>
            <a:ext cx="2171065" cy="28130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90"/>
              </a:lnSpc>
            </a:pPr>
            <a:r>
              <a:rPr dirty="0" sz="1800" spc="-10">
                <a:solidFill>
                  <a:srgbClr val="FFFFFF"/>
                </a:solidFill>
                <a:latin typeface="Arial"/>
                <a:cs typeface="Arial"/>
                <a:hlinkClick r:id="rId2"/>
              </a:rPr>
              <a:t>WWW.REX.COM.PH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90"/>
              </a:lnSpc>
            </a:pPr>
            <a:r>
              <a:rPr dirty="0"/>
              <a:t>Rex</a:t>
            </a:r>
            <a:r>
              <a:rPr dirty="0" spc="-40"/>
              <a:t> </a:t>
            </a:r>
            <a:r>
              <a:rPr dirty="0"/>
              <a:t>Curriculum</a:t>
            </a:r>
            <a:r>
              <a:rPr dirty="0" spc="-35"/>
              <a:t> </a:t>
            </a:r>
            <a:r>
              <a:rPr dirty="0" spc="-10"/>
              <a:t>Resource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797661" y="1112291"/>
            <a:ext cx="10462895" cy="166052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>
                <a:latin typeface="Arial Black"/>
                <a:cs typeface="Arial Black"/>
              </a:rPr>
              <a:t>Two</a:t>
            </a:r>
            <a:r>
              <a:rPr dirty="0" sz="2000" spc="-5">
                <a:latin typeface="Arial Black"/>
                <a:cs typeface="Arial Black"/>
              </a:rPr>
              <a:t> </a:t>
            </a:r>
            <a:r>
              <a:rPr dirty="0" sz="2000">
                <a:latin typeface="Arial Black"/>
                <a:cs typeface="Arial Black"/>
              </a:rPr>
              <a:t>types of</a:t>
            </a:r>
            <a:r>
              <a:rPr dirty="0" sz="2000" spc="-5">
                <a:latin typeface="Arial Black"/>
                <a:cs typeface="Arial Black"/>
              </a:rPr>
              <a:t> </a:t>
            </a:r>
            <a:r>
              <a:rPr dirty="0" sz="2000" spc="-10">
                <a:latin typeface="Arial Black"/>
                <a:cs typeface="Arial Black"/>
              </a:rPr>
              <a:t>fertilization</a:t>
            </a:r>
            <a:endParaRPr sz="200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300">
              <a:latin typeface="Arial Black"/>
              <a:cs typeface="Arial Black"/>
            </a:endParaRPr>
          </a:p>
          <a:p>
            <a:pPr marL="42545" marR="5080">
              <a:lnSpc>
                <a:spcPct val="100000"/>
              </a:lnSpc>
            </a:pPr>
            <a:r>
              <a:rPr dirty="0" sz="2000">
                <a:latin typeface="Arial Black"/>
                <a:cs typeface="Arial Black"/>
              </a:rPr>
              <a:t>Internal</a:t>
            </a:r>
            <a:r>
              <a:rPr dirty="0" sz="2000" spc="-20">
                <a:latin typeface="Arial Black"/>
                <a:cs typeface="Arial Black"/>
              </a:rPr>
              <a:t> </a:t>
            </a:r>
            <a:r>
              <a:rPr dirty="0" sz="2000">
                <a:latin typeface="Arial Black"/>
                <a:cs typeface="Arial Black"/>
              </a:rPr>
              <a:t>fertilization</a:t>
            </a:r>
            <a:r>
              <a:rPr dirty="0" sz="2000" spc="5">
                <a:latin typeface="Arial Black"/>
                <a:cs typeface="Arial Black"/>
              </a:rPr>
              <a:t> </a:t>
            </a:r>
            <a:r>
              <a:rPr dirty="0" sz="2000">
                <a:latin typeface="Arial"/>
                <a:cs typeface="Arial"/>
              </a:rPr>
              <a:t>occurs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inside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female’s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body,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with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male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delivering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sperm </a:t>
            </a:r>
            <a:r>
              <a:rPr dirty="0" sz="2000">
                <a:latin typeface="Arial"/>
                <a:cs typeface="Arial"/>
              </a:rPr>
              <a:t>into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female.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Animals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like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pigs,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dogs,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cows,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and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birds undergo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internal</a:t>
            </a:r>
            <a:r>
              <a:rPr dirty="0" sz="2000" spc="-10">
                <a:latin typeface="Arial"/>
                <a:cs typeface="Arial"/>
              </a:rPr>
              <a:t> fertilization.</a:t>
            </a:r>
            <a:endParaRPr sz="2000">
              <a:latin typeface="Arial"/>
              <a:cs typeface="Arial"/>
            </a:endParaRPr>
          </a:p>
          <a:p>
            <a:pPr marL="42545">
              <a:lnSpc>
                <a:spcPct val="100000"/>
              </a:lnSpc>
              <a:spcBef>
                <a:spcPts val="5"/>
              </a:spcBef>
            </a:pPr>
            <a:r>
              <a:rPr dirty="0" sz="2000">
                <a:latin typeface="Arial"/>
                <a:cs typeface="Arial"/>
              </a:rPr>
              <a:t>However,</a:t>
            </a:r>
            <a:r>
              <a:rPr dirty="0" sz="2000" spc="-3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 female animal,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at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some point,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must</a:t>
            </a:r>
            <a:r>
              <a:rPr dirty="0" sz="2000" spc="-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expel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 growing</a:t>
            </a:r>
            <a:r>
              <a:rPr dirty="0" sz="2000" spc="-10">
                <a:latin typeface="Arial"/>
                <a:cs typeface="Arial"/>
              </a:rPr>
              <a:t> young.</a:t>
            </a:r>
            <a:endParaRPr sz="2000">
              <a:latin typeface="Arial"/>
              <a:cs typeface="Arial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796213" y="3631933"/>
            <a:ext cx="10618470" cy="155130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2000">
                <a:latin typeface="Arial Black"/>
                <a:cs typeface="Arial Black"/>
              </a:rPr>
              <a:t>External</a:t>
            </a:r>
            <a:r>
              <a:rPr dirty="0" sz="2000" spc="-10">
                <a:latin typeface="Arial Black"/>
                <a:cs typeface="Arial Black"/>
              </a:rPr>
              <a:t> </a:t>
            </a:r>
            <a:r>
              <a:rPr dirty="0" sz="2000">
                <a:latin typeface="Arial Black"/>
                <a:cs typeface="Arial Black"/>
              </a:rPr>
              <a:t>fertilization</a:t>
            </a:r>
            <a:r>
              <a:rPr dirty="0" sz="2000" spc="-105">
                <a:latin typeface="Arial Black"/>
                <a:cs typeface="Arial Black"/>
              </a:rPr>
              <a:t> </a:t>
            </a:r>
            <a:r>
              <a:rPr dirty="0" sz="2000">
                <a:latin typeface="Arial"/>
                <a:cs typeface="Arial"/>
              </a:rPr>
              <a:t>takes place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outside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female’s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body.</a:t>
            </a:r>
            <a:r>
              <a:rPr dirty="0" sz="2000" spc="-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eggs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from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-10">
                <a:latin typeface="Arial"/>
                <a:cs typeface="Arial"/>
              </a:rPr>
              <a:t> female </a:t>
            </a:r>
            <a:r>
              <a:rPr dirty="0" sz="2000">
                <a:latin typeface="Arial"/>
                <a:cs typeface="Arial"/>
              </a:rPr>
              <a:t>animal</a:t>
            </a:r>
            <a:r>
              <a:rPr dirty="0" sz="2000" spc="-2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and the sperm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from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 male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animal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are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released into watery environments.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Then, </a:t>
            </a:r>
            <a:r>
              <a:rPr dirty="0" sz="2000">
                <a:latin typeface="Arial"/>
                <a:cs typeface="Arial"/>
              </a:rPr>
              <a:t>fertilization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takes place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there.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Most</a:t>
            </a:r>
            <a:r>
              <a:rPr dirty="0" sz="2000" spc="-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aquatic animals,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such as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fish and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frogs,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reproduce </a:t>
            </a:r>
            <a:r>
              <a:rPr dirty="0" sz="2000" spc="-10">
                <a:latin typeface="Arial"/>
                <a:cs typeface="Arial"/>
              </a:rPr>
              <a:t>through </a:t>
            </a:r>
            <a:r>
              <a:rPr dirty="0" sz="2000">
                <a:latin typeface="Arial"/>
                <a:cs typeface="Arial"/>
              </a:rPr>
              <a:t>external</a:t>
            </a:r>
            <a:r>
              <a:rPr dirty="0" sz="2000" spc="-2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fertilization.</a:t>
            </a:r>
            <a:r>
              <a:rPr dirty="0" sz="2000" spc="-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For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animals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with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external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fertilization,</a:t>
            </a:r>
            <a:r>
              <a:rPr dirty="0" sz="2000" spc="-2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at</a:t>
            </a:r>
            <a:r>
              <a:rPr dirty="0" sz="2000" spc="-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an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appropriate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developmental </a:t>
            </a:r>
            <a:r>
              <a:rPr dirty="0" sz="2000">
                <a:latin typeface="Arial"/>
                <a:cs typeface="Arial"/>
              </a:rPr>
              <a:t>stage,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 eggs hatch,</a:t>
            </a:r>
            <a:r>
              <a:rPr dirty="0" sz="2000" spc="-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and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 new young simply swim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away.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Sexual</a:t>
            </a:r>
            <a:r>
              <a:rPr dirty="0" spc="-5"/>
              <a:t> </a:t>
            </a:r>
            <a:r>
              <a:rPr dirty="0" spc="-10"/>
              <a:t>Reproduction</a:t>
            </a:r>
          </a:p>
        </p:txBody>
      </p:sp>
      <p:sp>
        <p:nvSpPr>
          <p:cNvPr id="4" name="object 4" descr=""/>
          <p:cNvSpPr txBox="1"/>
          <p:nvPr/>
        </p:nvSpPr>
        <p:spPr>
          <a:xfrm>
            <a:off x="9530181" y="6405791"/>
            <a:ext cx="2171065" cy="28130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90"/>
              </a:lnSpc>
            </a:pPr>
            <a:r>
              <a:rPr dirty="0" sz="1800" spc="-10">
                <a:solidFill>
                  <a:srgbClr val="FFFFFF"/>
                </a:solidFill>
                <a:latin typeface="Arial"/>
                <a:cs typeface="Arial"/>
                <a:hlinkClick r:id="rId2"/>
              </a:rPr>
              <a:t>WWW.REX.COM.PH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5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90"/>
              </a:lnSpc>
            </a:pPr>
            <a:r>
              <a:rPr dirty="0"/>
              <a:t>Rex</a:t>
            </a:r>
            <a:r>
              <a:rPr dirty="0" spc="-40"/>
              <a:t> </a:t>
            </a:r>
            <a:r>
              <a:rPr dirty="0"/>
              <a:t>Curriculum</a:t>
            </a:r>
            <a:r>
              <a:rPr dirty="0" spc="-35"/>
              <a:t> </a:t>
            </a:r>
            <a:r>
              <a:rPr dirty="0" spc="-10"/>
              <a:t>Resource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617296" y="1112291"/>
            <a:ext cx="10819765" cy="33648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>
                <a:latin typeface="Arial Black"/>
                <a:cs typeface="Arial Black"/>
              </a:rPr>
              <a:t>Examples</a:t>
            </a:r>
            <a:r>
              <a:rPr dirty="0" sz="2000" spc="-20">
                <a:latin typeface="Arial Black"/>
                <a:cs typeface="Arial Black"/>
              </a:rPr>
              <a:t> </a:t>
            </a:r>
            <a:r>
              <a:rPr dirty="0" sz="2000">
                <a:latin typeface="Arial Black"/>
                <a:cs typeface="Arial Black"/>
              </a:rPr>
              <a:t>of</a:t>
            </a:r>
            <a:r>
              <a:rPr dirty="0" sz="2000" spc="-15">
                <a:latin typeface="Arial Black"/>
                <a:cs typeface="Arial Black"/>
              </a:rPr>
              <a:t> </a:t>
            </a:r>
            <a:r>
              <a:rPr dirty="0" sz="2000">
                <a:latin typeface="Arial Black"/>
                <a:cs typeface="Arial Black"/>
              </a:rPr>
              <a:t>the</a:t>
            </a:r>
            <a:r>
              <a:rPr dirty="0" sz="2000" spc="-10">
                <a:latin typeface="Arial Black"/>
                <a:cs typeface="Arial Black"/>
              </a:rPr>
              <a:t> </a:t>
            </a:r>
            <a:r>
              <a:rPr dirty="0" sz="2000">
                <a:latin typeface="Arial Black"/>
                <a:cs typeface="Arial Black"/>
              </a:rPr>
              <a:t>modes</a:t>
            </a:r>
            <a:r>
              <a:rPr dirty="0" sz="2000" spc="-10">
                <a:latin typeface="Arial Black"/>
                <a:cs typeface="Arial Black"/>
              </a:rPr>
              <a:t> </a:t>
            </a:r>
            <a:r>
              <a:rPr dirty="0" sz="2000">
                <a:latin typeface="Arial Black"/>
                <a:cs typeface="Arial Black"/>
              </a:rPr>
              <a:t>of development</a:t>
            </a:r>
            <a:r>
              <a:rPr dirty="0" sz="2000" spc="-15">
                <a:latin typeface="Arial Black"/>
                <a:cs typeface="Arial Black"/>
              </a:rPr>
              <a:t> </a:t>
            </a:r>
            <a:r>
              <a:rPr dirty="0" sz="2000">
                <a:latin typeface="Arial Black"/>
                <a:cs typeface="Arial Black"/>
              </a:rPr>
              <a:t>after</a:t>
            </a:r>
            <a:r>
              <a:rPr dirty="0" sz="2000" spc="-15">
                <a:latin typeface="Arial Black"/>
                <a:cs typeface="Arial Black"/>
              </a:rPr>
              <a:t> </a:t>
            </a:r>
            <a:r>
              <a:rPr dirty="0" sz="2000">
                <a:latin typeface="Arial Black"/>
                <a:cs typeface="Arial Black"/>
              </a:rPr>
              <a:t>fertilization</a:t>
            </a:r>
            <a:r>
              <a:rPr dirty="0" sz="2000" spc="-20">
                <a:latin typeface="Arial Black"/>
                <a:cs typeface="Arial Black"/>
              </a:rPr>
              <a:t> </a:t>
            </a:r>
            <a:r>
              <a:rPr dirty="0" sz="2000">
                <a:latin typeface="Arial Black"/>
                <a:cs typeface="Arial Black"/>
              </a:rPr>
              <a:t>among</a:t>
            </a:r>
            <a:r>
              <a:rPr dirty="0" sz="2000" spc="-5">
                <a:latin typeface="Arial Black"/>
                <a:cs typeface="Arial Black"/>
              </a:rPr>
              <a:t> </a:t>
            </a:r>
            <a:r>
              <a:rPr dirty="0" sz="2000" spc="-10">
                <a:latin typeface="Arial Black"/>
                <a:cs typeface="Arial Black"/>
              </a:rPr>
              <a:t>animals</a:t>
            </a:r>
            <a:endParaRPr sz="200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3300">
              <a:latin typeface="Arial Black"/>
              <a:cs typeface="Arial Black"/>
            </a:endParaRPr>
          </a:p>
          <a:p>
            <a:pPr marL="250825">
              <a:lnSpc>
                <a:spcPct val="100000"/>
              </a:lnSpc>
            </a:pPr>
            <a:r>
              <a:rPr dirty="0" sz="2000" spc="-10">
                <a:latin typeface="Arial Black"/>
                <a:cs typeface="Arial Black"/>
              </a:rPr>
              <a:t>Viviparity</a:t>
            </a:r>
            <a:endParaRPr sz="2000">
              <a:latin typeface="Arial Black"/>
              <a:cs typeface="Arial Black"/>
            </a:endParaRPr>
          </a:p>
          <a:p>
            <a:pPr algn="just" marL="250825" marR="5080" indent="449580">
              <a:lnSpc>
                <a:spcPct val="100000"/>
              </a:lnSpc>
              <a:spcBef>
                <a:spcPts val="2415"/>
              </a:spcBef>
            </a:pPr>
            <a:r>
              <a:rPr dirty="0" sz="2000">
                <a:latin typeface="Arial"/>
                <a:cs typeface="Arial"/>
              </a:rPr>
              <a:t>This</a:t>
            </a:r>
            <a:r>
              <a:rPr dirty="0" sz="2000" spc="2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could</a:t>
            </a:r>
            <a:r>
              <a:rPr dirty="0" sz="2000" spc="2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be</a:t>
            </a:r>
            <a:r>
              <a:rPr dirty="0" sz="2000" spc="2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observed</a:t>
            </a:r>
            <a:r>
              <a:rPr dirty="0" sz="2000" spc="2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in</a:t>
            </a:r>
            <a:r>
              <a:rPr dirty="0" sz="2000" spc="22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most</a:t>
            </a:r>
            <a:r>
              <a:rPr dirty="0" sz="2000" spc="2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mammals</a:t>
            </a:r>
            <a:r>
              <a:rPr dirty="0" sz="2000" spc="229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(animals</a:t>
            </a:r>
            <a:r>
              <a:rPr dirty="0" sz="2000" spc="229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with</a:t>
            </a:r>
            <a:r>
              <a:rPr dirty="0" sz="2000" spc="2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backbones</a:t>
            </a:r>
            <a:r>
              <a:rPr dirty="0" sz="2000" spc="2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and</a:t>
            </a:r>
            <a:r>
              <a:rPr dirty="0" sz="2000" spc="22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hair</a:t>
            </a:r>
            <a:r>
              <a:rPr dirty="0" sz="2000" spc="2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or</a:t>
            </a:r>
            <a:r>
              <a:rPr dirty="0" sz="2000" spc="2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fur</a:t>
            </a:r>
            <a:r>
              <a:rPr dirty="0" sz="2000" spc="215">
                <a:latin typeface="Arial"/>
                <a:cs typeface="Arial"/>
              </a:rPr>
              <a:t> </a:t>
            </a:r>
            <a:r>
              <a:rPr dirty="0" sz="2000" spc="-25">
                <a:latin typeface="Arial"/>
                <a:cs typeface="Arial"/>
              </a:rPr>
              <a:t>and </a:t>
            </a:r>
            <a:r>
              <a:rPr dirty="0" sz="2000">
                <a:latin typeface="Arial"/>
                <a:cs typeface="Arial"/>
              </a:rPr>
              <a:t>produce</a:t>
            </a:r>
            <a:r>
              <a:rPr dirty="0" sz="2000" spc="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milk),</a:t>
            </a:r>
            <a:r>
              <a:rPr dirty="0" sz="2000" spc="2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such</a:t>
            </a:r>
            <a:r>
              <a:rPr dirty="0" sz="2000" spc="2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as</a:t>
            </a:r>
            <a:r>
              <a:rPr dirty="0" sz="2000" spc="2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cats,</a:t>
            </a:r>
            <a:r>
              <a:rPr dirty="0" sz="2000" spc="2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dogs,</a:t>
            </a:r>
            <a:r>
              <a:rPr dirty="0" sz="2000" spc="2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goats,</a:t>
            </a:r>
            <a:r>
              <a:rPr dirty="0" sz="2000" spc="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and</a:t>
            </a:r>
            <a:r>
              <a:rPr dirty="0" sz="2000" spc="3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native</a:t>
            </a:r>
            <a:r>
              <a:rPr dirty="0" sz="2000" spc="3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animals</a:t>
            </a:r>
            <a:r>
              <a:rPr dirty="0" sz="2000" spc="3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like</a:t>
            </a:r>
            <a:r>
              <a:rPr dirty="0" sz="2000" spc="2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3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tarsier</a:t>
            </a:r>
            <a:r>
              <a:rPr dirty="0" sz="2000" spc="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and</a:t>
            </a:r>
            <a:r>
              <a:rPr dirty="0" sz="2000" spc="2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25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tamaraw. </a:t>
            </a:r>
            <a:r>
              <a:rPr dirty="0" sz="2000">
                <a:latin typeface="Arial"/>
                <a:cs typeface="Arial"/>
              </a:rPr>
              <a:t>This</a:t>
            </a:r>
            <a:r>
              <a:rPr dirty="0" sz="2000" spc="-5">
                <a:latin typeface="Arial"/>
                <a:cs typeface="Arial"/>
              </a:rPr>
              <a:t>  </a:t>
            </a:r>
            <a:r>
              <a:rPr dirty="0" sz="2000">
                <a:latin typeface="Arial"/>
                <a:cs typeface="Arial"/>
              </a:rPr>
              <a:t>type</a:t>
            </a:r>
            <a:r>
              <a:rPr dirty="0" sz="2000" spc="-10">
                <a:latin typeface="Arial"/>
                <a:cs typeface="Arial"/>
              </a:rPr>
              <a:t>  </a:t>
            </a:r>
            <a:r>
              <a:rPr dirty="0" sz="2000">
                <a:latin typeface="Arial"/>
                <a:cs typeface="Arial"/>
              </a:rPr>
              <a:t>of</a:t>
            </a:r>
            <a:r>
              <a:rPr dirty="0" sz="2000" spc="-10">
                <a:latin typeface="Arial"/>
                <a:cs typeface="Arial"/>
              </a:rPr>
              <a:t>  </a:t>
            </a:r>
            <a:r>
              <a:rPr dirty="0" sz="2000">
                <a:latin typeface="Arial"/>
                <a:cs typeface="Arial"/>
              </a:rPr>
              <a:t>development</a:t>
            </a:r>
            <a:r>
              <a:rPr dirty="0" sz="2000" spc="-10">
                <a:latin typeface="Arial"/>
                <a:cs typeface="Arial"/>
              </a:rPr>
              <a:t>  </a:t>
            </a:r>
            <a:r>
              <a:rPr dirty="0" sz="2000">
                <a:latin typeface="Arial"/>
                <a:cs typeface="Arial"/>
              </a:rPr>
              <a:t>occurs</a:t>
            </a:r>
            <a:r>
              <a:rPr dirty="0" sz="2000" spc="-10">
                <a:latin typeface="Arial"/>
                <a:cs typeface="Arial"/>
              </a:rPr>
              <a:t>  </a:t>
            </a:r>
            <a:r>
              <a:rPr dirty="0" sz="2000">
                <a:latin typeface="Arial"/>
                <a:cs typeface="Arial"/>
              </a:rPr>
              <a:t>inside</a:t>
            </a:r>
            <a:r>
              <a:rPr dirty="0" sz="2000" spc="-5">
                <a:latin typeface="Arial"/>
                <a:cs typeface="Arial"/>
              </a:rPr>
              <a:t> 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-10">
                <a:latin typeface="Arial"/>
                <a:cs typeface="Arial"/>
              </a:rPr>
              <a:t>  </a:t>
            </a:r>
            <a:r>
              <a:rPr dirty="0" sz="2000">
                <a:latin typeface="Arial"/>
                <a:cs typeface="Arial"/>
              </a:rPr>
              <a:t>mother’s</a:t>
            </a:r>
            <a:r>
              <a:rPr dirty="0" sz="2000" spc="-5">
                <a:latin typeface="Arial"/>
                <a:cs typeface="Arial"/>
              </a:rPr>
              <a:t>  </a:t>
            </a:r>
            <a:r>
              <a:rPr dirty="0" sz="2000">
                <a:latin typeface="Arial"/>
                <a:cs typeface="Arial"/>
              </a:rPr>
              <a:t>body.</a:t>
            </a:r>
            <a:r>
              <a:rPr dirty="0" sz="2000" spc="-15">
                <a:latin typeface="Arial"/>
                <a:cs typeface="Arial"/>
              </a:rPr>
              <a:t> 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-15">
                <a:latin typeface="Arial"/>
                <a:cs typeface="Arial"/>
              </a:rPr>
              <a:t>  </a:t>
            </a:r>
            <a:r>
              <a:rPr dirty="0" sz="2000">
                <a:latin typeface="Arial"/>
                <a:cs typeface="Arial"/>
              </a:rPr>
              <a:t>nutrients</a:t>
            </a:r>
            <a:r>
              <a:rPr dirty="0" sz="2000" spc="-5">
                <a:latin typeface="Arial"/>
                <a:cs typeface="Arial"/>
              </a:rPr>
              <a:t>  </a:t>
            </a:r>
            <a:r>
              <a:rPr dirty="0" sz="2000">
                <a:latin typeface="Arial"/>
                <a:cs typeface="Arial"/>
              </a:rPr>
              <a:t>carried</a:t>
            </a:r>
            <a:r>
              <a:rPr dirty="0" sz="2000" spc="-10">
                <a:latin typeface="Arial"/>
                <a:cs typeface="Arial"/>
              </a:rPr>
              <a:t>  </a:t>
            </a:r>
            <a:r>
              <a:rPr dirty="0" sz="2000">
                <a:latin typeface="Arial"/>
                <a:cs typeface="Arial"/>
              </a:rPr>
              <a:t>in</a:t>
            </a:r>
            <a:r>
              <a:rPr dirty="0" sz="2000" spc="-10">
                <a:latin typeface="Arial"/>
                <a:cs typeface="Arial"/>
              </a:rPr>
              <a:t>  </a:t>
            </a:r>
            <a:r>
              <a:rPr dirty="0" sz="2000" spc="-25">
                <a:latin typeface="Arial"/>
                <a:cs typeface="Arial"/>
              </a:rPr>
              <a:t>the </a:t>
            </a:r>
            <a:r>
              <a:rPr dirty="0" sz="2000">
                <a:latin typeface="Arial"/>
                <a:cs typeface="Arial"/>
              </a:rPr>
              <a:t>mother’s</a:t>
            </a:r>
            <a:r>
              <a:rPr dirty="0" sz="2000" spc="16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blood</a:t>
            </a:r>
            <a:r>
              <a:rPr dirty="0" sz="2000" spc="14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nourish</a:t>
            </a:r>
            <a:r>
              <a:rPr dirty="0" sz="2000" spc="15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14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young,</a:t>
            </a:r>
            <a:r>
              <a:rPr dirty="0" sz="2000" spc="13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and</a:t>
            </a:r>
            <a:r>
              <a:rPr dirty="0" sz="2000" spc="15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14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young</a:t>
            </a:r>
            <a:r>
              <a:rPr dirty="0" sz="2000" spc="14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are</a:t>
            </a:r>
            <a:r>
              <a:rPr dirty="0" sz="2000" spc="15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born</a:t>
            </a:r>
            <a:r>
              <a:rPr dirty="0" sz="2000" spc="14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alive.</a:t>
            </a:r>
            <a:r>
              <a:rPr dirty="0" sz="2000" spc="13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15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newborns</a:t>
            </a:r>
            <a:r>
              <a:rPr dirty="0" sz="2000" spc="15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usually</a:t>
            </a:r>
            <a:r>
              <a:rPr dirty="0" sz="2000" spc="155">
                <a:latin typeface="Arial"/>
                <a:cs typeface="Arial"/>
              </a:rPr>
              <a:t> </a:t>
            </a:r>
            <a:r>
              <a:rPr dirty="0" sz="2000" spc="-20">
                <a:latin typeface="Arial"/>
                <a:cs typeface="Arial"/>
              </a:rPr>
              <a:t>look </a:t>
            </a:r>
            <a:r>
              <a:rPr dirty="0" sz="2000">
                <a:latin typeface="Arial"/>
                <a:cs typeface="Arial"/>
              </a:rPr>
              <a:t>like</a:t>
            </a:r>
            <a:r>
              <a:rPr dirty="0" sz="2000" spc="42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their</a:t>
            </a:r>
            <a:r>
              <a:rPr dirty="0" sz="2000" spc="45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parents.</a:t>
            </a:r>
            <a:r>
              <a:rPr dirty="0" sz="2000" spc="44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Some</a:t>
            </a:r>
            <a:r>
              <a:rPr dirty="0" sz="2000" spc="44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young</a:t>
            </a:r>
            <a:r>
              <a:rPr dirty="0" sz="2000" spc="45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animals</a:t>
            </a:r>
            <a:r>
              <a:rPr dirty="0" sz="2000" spc="45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can</a:t>
            </a:r>
            <a:r>
              <a:rPr dirty="0" sz="2000" spc="434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live</a:t>
            </a:r>
            <a:r>
              <a:rPr dirty="0" sz="2000" spc="434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independently,</a:t>
            </a:r>
            <a:r>
              <a:rPr dirty="0" sz="2000" spc="434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while</a:t>
            </a:r>
            <a:r>
              <a:rPr dirty="0" sz="2000" spc="44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some</a:t>
            </a:r>
            <a:r>
              <a:rPr dirty="0" sz="2000" spc="44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animals</a:t>
            </a:r>
            <a:r>
              <a:rPr dirty="0" sz="2000" spc="450">
                <a:latin typeface="Arial"/>
                <a:cs typeface="Arial"/>
              </a:rPr>
              <a:t> </a:t>
            </a:r>
            <a:r>
              <a:rPr dirty="0" sz="2000" spc="-20">
                <a:latin typeface="Arial"/>
                <a:cs typeface="Arial"/>
              </a:rPr>
              <a:t>give </a:t>
            </a:r>
            <a:r>
              <a:rPr dirty="0" sz="2000">
                <a:latin typeface="Arial"/>
                <a:cs typeface="Arial"/>
              </a:rPr>
              <a:t>parental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care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to their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babies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after </a:t>
            </a:r>
            <a:r>
              <a:rPr dirty="0" sz="2000" spc="-10">
                <a:latin typeface="Arial"/>
                <a:cs typeface="Arial"/>
              </a:rPr>
              <a:t>birth.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Microsoft Office User</dc:creator>
  <dc:title>PowerPoint Presentation</dc:title>
  <dcterms:created xsi:type="dcterms:W3CDTF">2023-07-11T07:16:40Z</dcterms:created>
  <dcterms:modified xsi:type="dcterms:W3CDTF">2023-07-11T07:16:40Z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2023-03-11T00:00:00Z</vt:filetime>
  </property>
  <property fmtid="{D5CDD505-2E9C-101B-9397-08002B2CF9AE}" pid="3" name="Creator">
    <vt:lpwstr>Impress</vt:lpwstr>
  </property>
  <property fmtid="{D5CDD505-2E9C-101B-9397-08002B2CF9AE}" pid="4" name="Producer">
    <vt:lpwstr>LibreOffice 7.2</vt:lpwstr>
  </property>
  <property fmtid="{D5CDD505-2E9C-101B-9397-08002B2CF9AE}" pid="5" name="LastSaved">
    <vt:filetime>2023-03-11T00:00:00Z</vt:filetime>
  </property>
</Properties>
</file>