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10.png" ContentType="image/png"/>
  <Override PartName="/ppt/media/image11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0.xml.rels" ContentType="application/vnd.openxmlformats-package.relationship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683EE8F-A57B-47AC-A70C-809E7EDEC95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B064C97-3E2E-4AD0-814B-7C686F90DE1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A298183-E6EB-4D46-8769-863C88DAD2FA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B048BF2-4444-4CAD-8967-EE2C15A29489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84F90162-CB6C-4A28-AAC5-C835C776236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32542908-3F4B-4E09-ADD4-27F8EDE661E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AA374347-A126-4FA8-9192-827CC9E71FF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B0DBA8F9-5EBA-4276-B078-EF15FAB677E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C155E600-6FC6-432A-BF2E-5C250AC4F30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0227EB1F-3C1E-490E-98F6-459694AB5A3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11E5E45-E386-4FD7-95B3-D0543EEF5D7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05B976E-D8B7-4A46-AA75-C215CC724AA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B7DBF5FF-6009-4C93-AC77-1C17D4BCB08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C0C33042-3DC7-4E70-A77D-EA7529A6277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81BA0462-5E29-48A6-80C6-A8E820BD7AE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C6221E1-54EC-4961-A3FA-EBE4638AFEEE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BAA56403-632C-4AEE-9136-101D00574470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782C5683-3231-418B-855D-61EBE5EB0A1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55CD819F-7EFF-4858-A887-427F4EAA96C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12072934-150D-45DF-9D23-73BD41FCF59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399DACCC-FF36-4445-A630-B3695860DF8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82F357CE-A137-48F6-9DB0-D8F50F0C70D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56F9AF9-D08B-4F91-95A0-A22B4F1D4C8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B51728F0-CCA4-4A63-B47F-6834CEBD0FD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A6406AE6-66B4-4A28-BDCE-0CEBE3EE4BA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B3782AD8-83AF-4FB8-AF9A-ECE64F68F00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C0C3E02D-E661-4B36-B00D-5F2E4BD3692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E6B0B8C6-1391-487F-8B00-96D5DAC41BC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4C074DF5-408A-4ADA-9D8F-2E8402FAF67C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314C4464-AB27-49D1-A165-81B1342EE404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40368C7-517E-47E2-AD6D-DFDBC666D44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9282B6D-D242-415E-BC92-070CB428570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55F0D99-43F9-43C6-AF8E-8E322C1A222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4CB36F8-FDEF-4889-B4C2-6C61C391E0A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FCCBF85-D973-4432-8C86-5323F0AAA7F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8CD8B04-65BD-4510-841A-16347C25C18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83120" cy="684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c00000"/>
              </a:solidFill>
              <a:latin typeface="Calibri"/>
              <a:ea typeface="DejaVu Sans"/>
            </a:endParaRPr>
          </a:p>
        </p:txBody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90000" cy="279000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95440" cy="385344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3" name="Rectangle 8"/>
          <p:cNvSpPr/>
          <p:nvPr/>
        </p:nvSpPr>
        <p:spPr>
          <a:xfrm>
            <a:off x="3487320" y="5337720"/>
            <a:ext cx="8695440" cy="37512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c00000"/>
              </a:solidFill>
              <a:latin typeface="Calibri"/>
              <a:ea typeface="DejaVu Sans"/>
            </a:endParaRPr>
          </a:p>
        </p:txBody>
      </p:sp>
      <p:sp>
        <p:nvSpPr>
          <p:cNvPr id="4" name="PlaceHolder 1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05800" cy="356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PH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PH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PH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34200" cy="356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US" sz="18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B6ED723E-45B7-4306-966F-B2F6B26B8B74}" type="slidenum">
              <a:rPr b="0" lang="en-US" sz="1800" spc="-1" strike="noStrike">
                <a:solidFill>
                  <a:srgbClr val="000000"/>
                </a:solidFill>
                <a:latin typeface="Calibri"/>
              </a:rPr>
              <a:t>&lt;number&gt;</a:t>
            </a:fld>
            <a:endParaRPr b="0" lang="en-PH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34200" cy="356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buNone/>
              <a:defRPr b="0" lang="en-PH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PH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PH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PH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PH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PH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83120" cy="626040"/>
          </a:xfrm>
          <a:prstGeom prst="rect">
            <a:avLst/>
          </a:prstGeom>
          <a:ln w="0">
            <a:noFill/>
          </a:ln>
        </p:spPr>
      </p:pic>
      <p:sp>
        <p:nvSpPr>
          <p:cNvPr id="46" name="Rectangle 7"/>
          <p:cNvSpPr/>
          <p:nvPr/>
        </p:nvSpPr>
        <p:spPr>
          <a:xfrm>
            <a:off x="10868760" y="0"/>
            <a:ext cx="961560" cy="96156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pic>
        <p:nvPicPr>
          <p:cNvPr id="47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25640" cy="1025640"/>
          </a:xfrm>
          <a:prstGeom prst="rect">
            <a:avLst/>
          </a:prstGeom>
          <a:ln w="0">
            <a:noFill/>
          </a:ln>
        </p:spPr>
      </p:pic>
      <p:sp>
        <p:nvSpPr>
          <p:cNvPr id="48" name="TextBox 9"/>
          <p:cNvSpPr/>
          <p:nvPr/>
        </p:nvSpPr>
        <p:spPr>
          <a:xfrm>
            <a:off x="185400" y="6362280"/>
            <a:ext cx="46828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TextBox 11"/>
          <p:cNvSpPr/>
          <p:nvPr/>
        </p:nvSpPr>
        <p:spPr>
          <a:xfrm>
            <a:off x="9452520" y="6352200"/>
            <a:ext cx="26143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1"/>
          <p:cNvSpPr>
            <a:spLocks noGrp="1"/>
          </p:cNvSpPr>
          <p:nvPr>
            <p:ph type="ftr" idx="4"/>
          </p:nvPr>
        </p:nvSpPr>
        <p:spPr>
          <a:xfrm>
            <a:off x="4038480" y="6356520"/>
            <a:ext cx="4105800" cy="356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PH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PH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PH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ldNum" idx="5"/>
          </p:nvPr>
        </p:nvSpPr>
        <p:spPr>
          <a:xfrm>
            <a:off x="8610480" y="6356520"/>
            <a:ext cx="2734200" cy="356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9961253-9BD3-490E-AC6A-B9233EBCCE87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PH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dt" idx="6"/>
          </p:nvPr>
        </p:nvSpPr>
        <p:spPr>
          <a:xfrm>
            <a:off x="838080" y="6356520"/>
            <a:ext cx="2734200" cy="356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PH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PH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PH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PH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PH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PH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607440" cy="3375720"/>
          </a:xfrm>
          <a:prstGeom prst="rect">
            <a:avLst/>
          </a:prstGeom>
          <a:ln w="12700">
            <a:noFill/>
          </a:ln>
        </p:spPr>
      </p:pic>
      <p:sp>
        <p:nvSpPr>
          <p:cNvPr id="92" name="PlaceHolder 1"/>
          <p:cNvSpPr>
            <a:spLocks noGrp="1"/>
          </p:cNvSpPr>
          <p:nvPr>
            <p:ph type="ftr" idx="7"/>
          </p:nvPr>
        </p:nvSpPr>
        <p:spPr>
          <a:xfrm>
            <a:off x="4038480" y="6356520"/>
            <a:ext cx="4105800" cy="356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PH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PH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PH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sldNum" idx="8"/>
          </p:nvPr>
        </p:nvSpPr>
        <p:spPr>
          <a:xfrm>
            <a:off x="8610480" y="6356520"/>
            <a:ext cx="2734200" cy="356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US" sz="18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D2DDE55A-72C6-4346-9A80-F6046E542592}" type="slidenum">
              <a:rPr b="0" lang="en-US" sz="1800" spc="-1" strike="noStrike">
                <a:solidFill>
                  <a:srgbClr val="000000"/>
                </a:solidFill>
                <a:latin typeface="Calibri"/>
              </a:rPr>
              <a:t>&lt;number&gt;</a:t>
            </a:fld>
            <a:endParaRPr b="0" lang="en-PH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dt" idx="9"/>
          </p:nvPr>
        </p:nvSpPr>
        <p:spPr>
          <a:xfrm>
            <a:off x="838080" y="6356520"/>
            <a:ext cx="2734200" cy="356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buNone/>
              <a:defRPr b="0" lang="en-PH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PH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PH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PH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PH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PH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"/>
          <p:cNvSpPr/>
          <p:nvPr/>
        </p:nvSpPr>
        <p:spPr>
          <a:xfrm>
            <a:off x="4540680" y="2772000"/>
            <a:ext cx="6831360" cy="2129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en-PH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Ang Klima ng Pilipinas Kaugnay ng Heograpiya</a:t>
            </a:r>
            <a:endParaRPr b="0" lang="en-PH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tangle 17"/>
          <p:cNvSpPr/>
          <p:nvPr/>
        </p:nvSpPr>
        <p:spPr>
          <a:xfrm>
            <a:off x="-113040" y="516240"/>
            <a:ext cx="4972320" cy="707040"/>
          </a:xfrm>
          <a:prstGeom prst="rect">
            <a:avLst/>
          </a:prstGeom>
          <a:gradFill rotWithShape="0">
            <a:gsLst>
              <a:gs pos="0">
                <a:srgbClr val="a7074b"/>
              </a:gs>
              <a:gs pos="100000">
                <a:srgbClr val="2a6099"/>
              </a:gs>
            </a:gsLst>
            <a:lin ang="16200000"/>
          </a:gradFill>
          <a:ln>
            <a:solidFill>
              <a:srgbClr val="ffffff"/>
            </a:solidFill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35" name=""/>
          <p:cNvSpPr/>
          <p:nvPr/>
        </p:nvSpPr>
        <p:spPr>
          <a:xfrm>
            <a:off x="426960" y="527760"/>
            <a:ext cx="10251360" cy="110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</a:pPr>
            <a:r>
              <a:rPr b="1" lang="en-PH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Klima at Panahon</a:t>
            </a:r>
            <a:endParaRPr b="0" lang="en-PH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1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"/>
          <p:cNvSpPr/>
          <p:nvPr/>
        </p:nvSpPr>
        <p:spPr>
          <a:xfrm>
            <a:off x="1080000" y="2520000"/>
            <a:ext cx="10138320" cy="136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37" name=""/>
          <p:cNvSpPr/>
          <p:nvPr/>
        </p:nvSpPr>
        <p:spPr>
          <a:xfrm>
            <a:off x="540000" y="1379880"/>
            <a:ext cx="10798560" cy="250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216000" algn="just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Klima –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kondisyon ng atmospera sa isang lugar sa loob ng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mahabang panahon.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 algn="just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Symbol" charset="2"/>
              <a:buChar char="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Ang Pilipinas ay nakararanas ng klimang tropikal dahil ito ay matatagpuan sa pagitan ng Tropiko ng Kanser at ekwador kaya nakararanas ng mainit na klima.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 algn="just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Symbol" charset="2"/>
              <a:buChar char="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maritimo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ay tumutukoy sa mga lugar na malapit sa dagat tulad ng mga isla ng Pilipinas.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Panahon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– kondisyon ng atmospera sa isang lugar.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 algn="just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Symbol" charset="2"/>
              <a:buChar char="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Ang Pilipinas ay nakararanas ng dalawang klase ng panahon lamang, ito ang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tagtuyot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at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tag-ulan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 algn="just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Symbol" charset="2"/>
              <a:buChar char="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Ang tagtuyot na panahon o tag-araw ay nararanasan sa mga buwan ng Disyembre hanggang Mayo.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 algn="just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Symbol" charset="2"/>
              <a:buChar char="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Ang tag-ulan naman ay nararanasan mula sa buwan ng Hunyo hanggang Nobyembre.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 7"/>
          <p:cNvSpPr/>
          <p:nvPr/>
        </p:nvSpPr>
        <p:spPr>
          <a:xfrm>
            <a:off x="-113040" y="516240"/>
            <a:ext cx="5663520" cy="707040"/>
          </a:xfrm>
          <a:prstGeom prst="rect">
            <a:avLst/>
          </a:prstGeom>
          <a:gradFill rotWithShape="0">
            <a:gsLst>
              <a:gs pos="0">
                <a:srgbClr val="a7074b"/>
              </a:gs>
              <a:gs pos="100000">
                <a:srgbClr val="2a6099"/>
              </a:gs>
            </a:gsLst>
            <a:lin ang="16200000"/>
          </a:gradFill>
          <a:ln>
            <a:solidFill>
              <a:srgbClr val="ffffff"/>
            </a:solidFill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39" name=""/>
          <p:cNvSpPr/>
          <p:nvPr/>
        </p:nvSpPr>
        <p:spPr>
          <a:xfrm>
            <a:off x="426960" y="527760"/>
            <a:ext cx="10251360" cy="110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</a:pPr>
            <a:r>
              <a:rPr b="1" lang="en-PH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Malamig ba o Mainit?</a:t>
            </a:r>
            <a:endParaRPr b="0" lang="en-PH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1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"/>
          <p:cNvSpPr/>
          <p:nvPr/>
        </p:nvSpPr>
        <p:spPr>
          <a:xfrm>
            <a:off x="1080000" y="2520000"/>
            <a:ext cx="10138320" cy="136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141" name="" descr=""/>
          <p:cNvPicPr/>
          <p:nvPr/>
        </p:nvPicPr>
        <p:blipFill>
          <a:blip r:embed="rId1"/>
          <a:stretch/>
        </p:blipFill>
        <p:spPr>
          <a:xfrm>
            <a:off x="6480360" y="1503000"/>
            <a:ext cx="5218560" cy="3247920"/>
          </a:xfrm>
          <a:prstGeom prst="rect">
            <a:avLst/>
          </a:prstGeom>
          <a:ln w="0">
            <a:noFill/>
          </a:ln>
        </p:spPr>
      </p:pic>
      <p:sp>
        <p:nvSpPr>
          <p:cNvPr id="142" name=""/>
          <p:cNvSpPr/>
          <p:nvPr/>
        </p:nvSpPr>
        <p:spPr>
          <a:xfrm>
            <a:off x="597600" y="1731600"/>
            <a:ext cx="5520960" cy="310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Ang mga bansang matatagpuan sa pagitan ng ekwador at 23.5º pahilaga o patimog ay nasa Tropiko ng Kanser at Tropiko ng Kaprikorn ay sakop ng mababang latitud.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Direktang nasisikatan ng araw ang mga lugar na tinatawag ding </a:t>
            </a:r>
            <a:r>
              <a:rPr b="1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tropical zone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Ang Pilipinas ay bansang tropikal na may tagtuyot at tag-ulan na panahon.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 8"/>
          <p:cNvSpPr/>
          <p:nvPr/>
        </p:nvSpPr>
        <p:spPr>
          <a:xfrm>
            <a:off x="-113040" y="516240"/>
            <a:ext cx="5663520" cy="707040"/>
          </a:xfrm>
          <a:prstGeom prst="rect">
            <a:avLst/>
          </a:prstGeom>
          <a:gradFill rotWithShape="0">
            <a:gsLst>
              <a:gs pos="0">
                <a:srgbClr val="a7074b"/>
              </a:gs>
              <a:gs pos="100000">
                <a:srgbClr val="2a6099"/>
              </a:gs>
            </a:gsLst>
            <a:lin ang="16200000"/>
          </a:gradFill>
          <a:ln>
            <a:solidFill>
              <a:srgbClr val="ffffff"/>
            </a:solidFill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44" name=""/>
          <p:cNvSpPr/>
          <p:nvPr/>
        </p:nvSpPr>
        <p:spPr>
          <a:xfrm>
            <a:off x="426960" y="527760"/>
            <a:ext cx="10251360" cy="110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</a:pPr>
            <a:r>
              <a:rPr b="1" lang="en-PH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Malamig ba o Mainit?</a:t>
            </a:r>
            <a:endParaRPr b="0" lang="en-PH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1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"/>
          <p:cNvSpPr/>
          <p:nvPr/>
        </p:nvSpPr>
        <p:spPr>
          <a:xfrm>
            <a:off x="1080000" y="2520000"/>
            <a:ext cx="10138320" cy="136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146" name="" descr=""/>
          <p:cNvPicPr/>
          <p:nvPr/>
        </p:nvPicPr>
        <p:blipFill>
          <a:blip r:embed="rId1"/>
          <a:stretch/>
        </p:blipFill>
        <p:spPr>
          <a:xfrm>
            <a:off x="6480360" y="1503000"/>
            <a:ext cx="5218560" cy="3247920"/>
          </a:xfrm>
          <a:prstGeom prst="rect">
            <a:avLst/>
          </a:prstGeom>
          <a:ln w="0">
            <a:noFill/>
          </a:ln>
        </p:spPr>
      </p:pic>
      <p:sp>
        <p:nvSpPr>
          <p:cNvPr id="147" name=""/>
          <p:cNvSpPr/>
          <p:nvPr/>
        </p:nvSpPr>
        <p:spPr>
          <a:xfrm>
            <a:off x="597600" y="1767600"/>
            <a:ext cx="5520960" cy="2622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Ang mga bansang nasa pagitan ng 23.5º at 66.5º latitud pahilaga at patimog ay pahilis na nasisikatan ng araw.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May apat na uri ng panahon dito (tag-araw, taglagas, taglamig, at tagsibol). </a:t>
            </a:r>
            <a:r>
              <a:rPr b="1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Temperate zone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ang tawag sa sonang ito.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1"/>
          <p:cNvSpPr/>
          <p:nvPr/>
        </p:nvSpPr>
        <p:spPr>
          <a:xfrm>
            <a:off x="-113040" y="516240"/>
            <a:ext cx="5663520" cy="707040"/>
          </a:xfrm>
          <a:prstGeom prst="rect">
            <a:avLst/>
          </a:prstGeom>
          <a:gradFill rotWithShape="0">
            <a:gsLst>
              <a:gs pos="0">
                <a:srgbClr val="a7074b"/>
              </a:gs>
              <a:gs pos="100000">
                <a:srgbClr val="2a6099"/>
              </a:gs>
            </a:gsLst>
            <a:lin ang="16200000"/>
          </a:gradFill>
          <a:ln>
            <a:solidFill>
              <a:srgbClr val="ffffff"/>
            </a:solidFill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49" name=""/>
          <p:cNvSpPr/>
          <p:nvPr/>
        </p:nvSpPr>
        <p:spPr>
          <a:xfrm>
            <a:off x="426960" y="527760"/>
            <a:ext cx="10251360" cy="110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</a:pPr>
            <a:r>
              <a:rPr b="1" lang="en-PH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Malamig ba o Mainit?</a:t>
            </a:r>
            <a:endParaRPr b="0" lang="en-PH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1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"/>
          <p:cNvSpPr/>
          <p:nvPr/>
        </p:nvSpPr>
        <p:spPr>
          <a:xfrm>
            <a:off x="1080000" y="2520000"/>
            <a:ext cx="10138320" cy="136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151" name="" descr=""/>
          <p:cNvPicPr/>
          <p:nvPr/>
        </p:nvPicPr>
        <p:blipFill>
          <a:blip r:embed="rId1"/>
          <a:stretch/>
        </p:blipFill>
        <p:spPr>
          <a:xfrm>
            <a:off x="6480360" y="1503000"/>
            <a:ext cx="5218560" cy="3247920"/>
          </a:xfrm>
          <a:prstGeom prst="rect">
            <a:avLst/>
          </a:prstGeom>
          <a:ln w="0">
            <a:noFill/>
          </a:ln>
        </p:spPr>
      </p:pic>
      <p:sp>
        <p:nvSpPr>
          <p:cNvPr id="152" name=""/>
          <p:cNvSpPr/>
          <p:nvPr/>
        </p:nvSpPr>
        <p:spPr>
          <a:xfrm>
            <a:off x="597600" y="1767600"/>
            <a:ext cx="5520960" cy="345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Nasa mataas na latitud naman matatagpuan ang mga lugar na halos hindi nasisikatan ng araw. Ang mga lugar na ito ay nasa pagitan ng 66.5º–90º.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Ganito rin ang nararanasan ng mga lugar na nasa katulad ng sonang ito sa dakong timog. </a:t>
            </a:r>
            <a:r>
              <a:rPr b="1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Frigid zone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ang tawag sa sonang ito. 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Ang mga naninirahan sa mga polong hilaga at polong timog ay nasa frigid zone. Malamig sa buong taon dito.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Rectangle 2"/>
          <p:cNvSpPr/>
          <p:nvPr/>
        </p:nvSpPr>
        <p:spPr>
          <a:xfrm>
            <a:off x="-113040" y="516240"/>
            <a:ext cx="3284640" cy="707040"/>
          </a:xfrm>
          <a:prstGeom prst="rect">
            <a:avLst/>
          </a:prstGeom>
          <a:gradFill rotWithShape="0">
            <a:gsLst>
              <a:gs pos="0">
                <a:srgbClr val="a7074b"/>
              </a:gs>
              <a:gs pos="100000">
                <a:srgbClr val="2a6099"/>
              </a:gs>
            </a:gsLst>
            <a:lin ang="16200000"/>
          </a:gradFill>
          <a:ln>
            <a:solidFill>
              <a:srgbClr val="ffffff"/>
            </a:solidFill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54" name=""/>
          <p:cNvSpPr/>
          <p:nvPr/>
        </p:nvSpPr>
        <p:spPr>
          <a:xfrm>
            <a:off x="426960" y="527760"/>
            <a:ext cx="2583720" cy="69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</a:pPr>
            <a:r>
              <a:rPr b="1" lang="en-PH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Ang Klima</a:t>
            </a:r>
            <a:endParaRPr b="0" lang="en-PH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1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"/>
          <p:cNvSpPr/>
          <p:nvPr/>
        </p:nvSpPr>
        <p:spPr>
          <a:xfrm>
            <a:off x="1080000" y="2520000"/>
            <a:ext cx="10138320" cy="136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56" name=""/>
          <p:cNvSpPr/>
          <p:nvPr/>
        </p:nvSpPr>
        <p:spPr>
          <a:xfrm>
            <a:off x="540000" y="1496160"/>
            <a:ext cx="10798560" cy="192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klima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ay ang pangkalahatang uri ng panahon sa isang lugar sa loob ng mahabang panahon. Bukod sa lokasyon, may iba pang nakaaapekto sa klima ng isang lugar: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"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Hangin at tubig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– Ang hanging umiihip sa Pilipinas ay maaaring hanging habagat, hanging amihan, o hanging hilaga. Ang manaka-nakang ihip na ito ay tinatawag na </a:t>
            </a:r>
            <a:r>
              <a:rPr b="1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monsoon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"/>
          <p:cNvSpPr/>
          <p:nvPr/>
        </p:nvSpPr>
        <p:spPr>
          <a:xfrm>
            <a:off x="1080000" y="2985120"/>
            <a:ext cx="10258560" cy="259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SzPct val="45000"/>
              <a:buFont typeface="Symbol" charset="2"/>
              <a:buChar char=""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Hanging habagat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(southwest monsoon)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nagmumula sa timog-kanluran ay nakaaapekto sa bansa mula Mayo hanggang Oktubre. Malakas ang ulang dala nito. 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SzPct val="45000"/>
              <a:buFont typeface="Symbol" charset="2"/>
              <a:buChar char=""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Hanging amihan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(northeast monsoon)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nagmula sa hilagang silangan ang nagpapalamig sa bansa mula Nobyembre hanggang Pebrero. Nakararating din sa bansa ang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hanging hilaga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(north wind)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kasabay ng hanging amihan.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"/>
          <p:cNvSpPr/>
          <p:nvPr/>
        </p:nvSpPr>
        <p:spPr>
          <a:xfrm>
            <a:off x="540000" y="4913280"/>
            <a:ext cx="11158560" cy="12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Topograpiya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– Ang mga lugar na bulubundukin ay may malamig na klima kaysa mga lugar sa kapatagan.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Dami ng ulan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– Ang mga lugar sa Pilipinas ay tumatanggap ng magkakaibang dami ng ulan.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Rectangle 3"/>
          <p:cNvSpPr/>
          <p:nvPr/>
        </p:nvSpPr>
        <p:spPr>
          <a:xfrm>
            <a:off x="-113040" y="516240"/>
            <a:ext cx="3284640" cy="707040"/>
          </a:xfrm>
          <a:prstGeom prst="rect">
            <a:avLst/>
          </a:prstGeom>
          <a:gradFill rotWithShape="0">
            <a:gsLst>
              <a:gs pos="0">
                <a:srgbClr val="a7074b"/>
              </a:gs>
              <a:gs pos="100000">
                <a:srgbClr val="2a6099"/>
              </a:gs>
            </a:gsLst>
            <a:lin ang="16200000"/>
          </a:gradFill>
          <a:ln>
            <a:solidFill>
              <a:srgbClr val="ffffff"/>
            </a:solidFill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60" name=""/>
          <p:cNvSpPr/>
          <p:nvPr/>
        </p:nvSpPr>
        <p:spPr>
          <a:xfrm>
            <a:off x="426960" y="527760"/>
            <a:ext cx="2583720" cy="69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</a:pPr>
            <a:r>
              <a:rPr b="1" lang="en-PH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Ang Klima</a:t>
            </a:r>
            <a:endParaRPr b="0" lang="en-PH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1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"/>
          <p:cNvSpPr/>
          <p:nvPr/>
        </p:nvSpPr>
        <p:spPr>
          <a:xfrm>
            <a:off x="1080000" y="2520000"/>
            <a:ext cx="10138320" cy="136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62" name=""/>
          <p:cNvSpPr/>
          <p:nvPr/>
        </p:nvSpPr>
        <p:spPr>
          <a:xfrm>
            <a:off x="540000" y="1440000"/>
            <a:ext cx="6838560" cy="504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Ang Pilipinas ay daanan ng mga bagyong nanggagaling sa Pacific Ocean. 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Regular na ibinabalita 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Philippine Atmospheric, Geophysical and Astronomical Services Administration (PAGASA)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ang lagay ng panahon. Nagmumula ang pagtayang ito sa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radar stations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na nakatalaga sa mga estratehikong lugar sa bansa.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radar station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ay tumutukoy sa lugar kung saan nakalagay ang mga makabagong aparato sa pagkuha ng mga impormasyon tungkol sa panahon. 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n-PH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3" name="" descr=""/>
          <p:cNvPicPr/>
          <p:nvPr/>
        </p:nvPicPr>
        <p:blipFill>
          <a:blip r:embed="rId1"/>
          <a:stretch/>
        </p:blipFill>
        <p:spPr>
          <a:xfrm>
            <a:off x="7513200" y="360720"/>
            <a:ext cx="3286080" cy="5038560"/>
          </a:xfrm>
          <a:prstGeom prst="rect">
            <a:avLst/>
          </a:prstGeom>
          <a:ln w="0">
            <a:noFill/>
          </a:ln>
        </p:spPr>
      </p:pic>
      <p:sp>
        <p:nvSpPr>
          <p:cNvPr id="164" name=""/>
          <p:cNvSpPr/>
          <p:nvPr/>
        </p:nvSpPr>
        <p:spPr>
          <a:xfrm>
            <a:off x="7200000" y="5580000"/>
            <a:ext cx="4318560" cy="538560"/>
          </a:xfrm>
          <a:prstGeom prst="rect">
            <a:avLst/>
          </a:prstGeom>
          <a:solidFill>
            <a:srgbClr val="ffffff"/>
          </a:solidFill>
          <a:ln w="0">
            <a:solidFill>
              <a:srgbClr val="ffff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i="1" lang="en-PH" sz="1400" spc="-1" strike="noStrike">
                <a:solidFill>
                  <a:srgbClr val="000000"/>
                </a:solidFill>
                <a:latin typeface="Lato"/>
                <a:ea typeface="DejaVu Sans"/>
              </a:rPr>
              <a:t>Ipinakikita rito ang distribusyon ng pag-ulan sa bawat lugar.</a:t>
            </a:r>
            <a:endParaRPr b="0" lang="en-P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tangle 15"/>
          <p:cNvSpPr/>
          <p:nvPr/>
        </p:nvSpPr>
        <p:spPr>
          <a:xfrm>
            <a:off x="-113040" y="572400"/>
            <a:ext cx="3889800" cy="652320"/>
          </a:xfrm>
          <a:prstGeom prst="rect">
            <a:avLst/>
          </a:prstGeom>
          <a:gradFill rotWithShape="0">
            <a:gsLst>
              <a:gs pos="0">
                <a:srgbClr val="e8a202"/>
              </a:gs>
              <a:gs pos="100000">
                <a:srgbClr val="ffe994"/>
              </a:gs>
            </a:gsLst>
            <a:lin ang="16200000"/>
          </a:gradFill>
          <a:ln>
            <a:solidFill>
              <a:srgbClr val="ffffff"/>
            </a:solidFill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66" name=""/>
          <p:cNvSpPr/>
          <p:nvPr/>
        </p:nvSpPr>
        <p:spPr>
          <a:xfrm>
            <a:off x="426960" y="527760"/>
            <a:ext cx="10251360" cy="110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67" name=""/>
          <p:cNvSpPr/>
          <p:nvPr/>
        </p:nvSpPr>
        <p:spPr>
          <a:xfrm>
            <a:off x="540000" y="231480"/>
            <a:ext cx="10138320" cy="120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PH" sz="3600" spc="-1" strike="noStrike">
                <a:solidFill>
                  <a:srgbClr val="ffffff"/>
                </a:solidFill>
                <a:latin typeface="Montserrat Medium"/>
                <a:ea typeface="Arial;Arial"/>
              </a:rPr>
              <a:t>Pagsasanay</a:t>
            </a:r>
            <a:endParaRPr b="0" lang="en-PH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"/>
          <p:cNvSpPr/>
          <p:nvPr/>
        </p:nvSpPr>
        <p:spPr>
          <a:xfrm>
            <a:off x="720000" y="1060560"/>
            <a:ext cx="9958320" cy="69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"/>
          <p:cNvSpPr/>
          <p:nvPr/>
        </p:nvSpPr>
        <p:spPr>
          <a:xfrm>
            <a:off x="720000" y="1496160"/>
            <a:ext cx="10976400" cy="69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70" name=""/>
          <p:cNvSpPr/>
          <p:nvPr/>
        </p:nvSpPr>
        <p:spPr>
          <a:xfrm>
            <a:off x="674280" y="1577880"/>
            <a:ext cx="10122840" cy="223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I. Panuto: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Tukuyin kung anong uri panahon ang nasa larawan.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1.                                                       3.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5.  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2.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 4.    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1" name="" descr=""/>
          <p:cNvPicPr/>
          <p:nvPr/>
        </p:nvPicPr>
        <p:blipFill>
          <a:blip r:embed="rId1"/>
          <a:stretch/>
        </p:blipFill>
        <p:spPr>
          <a:xfrm>
            <a:off x="1260000" y="1967400"/>
            <a:ext cx="2315880" cy="1482480"/>
          </a:xfrm>
          <a:prstGeom prst="rect">
            <a:avLst/>
          </a:prstGeom>
          <a:ln w="0">
            <a:noFill/>
          </a:ln>
        </p:spPr>
      </p:pic>
      <p:pic>
        <p:nvPicPr>
          <p:cNvPr id="172" name="" descr=""/>
          <p:cNvPicPr/>
          <p:nvPr/>
        </p:nvPicPr>
        <p:blipFill>
          <a:blip r:embed="rId2"/>
          <a:stretch/>
        </p:blipFill>
        <p:spPr>
          <a:xfrm>
            <a:off x="1440000" y="3812760"/>
            <a:ext cx="2338560" cy="1801800"/>
          </a:xfrm>
          <a:prstGeom prst="rect">
            <a:avLst/>
          </a:prstGeom>
          <a:ln w="0">
            <a:noFill/>
          </a:ln>
        </p:spPr>
      </p:pic>
      <p:pic>
        <p:nvPicPr>
          <p:cNvPr id="173" name="" descr=""/>
          <p:cNvPicPr/>
          <p:nvPr/>
        </p:nvPicPr>
        <p:blipFill>
          <a:blip r:embed="rId3"/>
          <a:stretch/>
        </p:blipFill>
        <p:spPr>
          <a:xfrm>
            <a:off x="4860000" y="1908000"/>
            <a:ext cx="2698560" cy="1541880"/>
          </a:xfrm>
          <a:prstGeom prst="rect">
            <a:avLst/>
          </a:prstGeom>
          <a:ln w="0">
            <a:noFill/>
          </a:ln>
        </p:spPr>
      </p:pic>
      <p:pic>
        <p:nvPicPr>
          <p:cNvPr id="174" name="" descr=""/>
          <p:cNvPicPr/>
          <p:nvPr/>
        </p:nvPicPr>
        <p:blipFill>
          <a:blip r:embed="rId4"/>
          <a:stretch/>
        </p:blipFill>
        <p:spPr>
          <a:xfrm>
            <a:off x="4896000" y="4140000"/>
            <a:ext cx="2518560" cy="1154520"/>
          </a:xfrm>
          <a:prstGeom prst="rect">
            <a:avLst/>
          </a:prstGeom>
          <a:ln w="0">
            <a:noFill/>
          </a:ln>
        </p:spPr>
      </p:pic>
      <p:pic>
        <p:nvPicPr>
          <p:cNvPr id="175" name="" descr=""/>
          <p:cNvPicPr/>
          <p:nvPr/>
        </p:nvPicPr>
        <p:blipFill>
          <a:blip r:embed="rId5"/>
          <a:stretch/>
        </p:blipFill>
        <p:spPr>
          <a:xfrm>
            <a:off x="9269640" y="2340000"/>
            <a:ext cx="2248920" cy="1092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Rectangle 6"/>
          <p:cNvSpPr/>
          <p:nvPr/>
        </p:nvSpPr>
        <p:spPr>
          <a:xfrm>
            <a:off x="-113040" y="572400"/>
            <a:ext cx="5692320" cy="652320"/>
          </a:xfrm>
          <a:prstGeom prst="rect">
            <a:avLst/>
          </a:prstGeom>
          <a:gradFill rotWithShape="0">
            <a:gsLst>
              <a:gs pos="0">
                <a:srgbClr val="e8a202"/>
              </a:gs>
              <a:gs pos="100000">
                <a:srgbClr val="ffe994"/>
              </a:gs>
            </a:gsLst>
            <a:lin ang="16200000"/>
          </a:gradFill>
          <a:ln>
            <a:solidFill>
              <a:srgbClr val="ffffff"/>
            </a:solidFill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77" name=""/>
          <p:cNvSpPr/>
          <p:nvPr/>
        </p:nvSpPr>
        <p:spPr>
          <a:xfrm>
            <a:off x="426960" y="527760"/>
            <a:ext cx="10251360" cy="110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78" name=""/>
          <p:cNvSpPr/>
          <p:nvPr/>
        </p:nvSpPr>
        <p:spPr>
          <a:xfrm>
            <a:off x="2340000" y="1980000"/>
            <a:ext cx="8811360" cy="370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79" name=""/>
          <p:cNvSpPr/>
          <p:nvPr/>
        </p:nvSpPr>
        <p:spPr>
          <a:xfrm>
            <a:off x="540000" y="231480"/>
            <a:ext cx="10138320" cy="120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PH" sz="3600" spc="-1" strike="noStrike">
                <a:solidFill>
                  <a:srgbClr val="ffffff"/>
                </a:solidFill>
                <a:latin typeface="Montserrat Medium"/>
                <a:ea typeface="Arial;Arial"/>
              </a:rPr>
              <a:t>Susi sa Pagwawasto:</a:t>
            </a:r>
            <a:endParaRPr b="0" lang="en-PH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"/>
          <p:cNvSpPr/>
          <p:nvPr/>
        </p:nvSpPr>
        <p:spPr>
          <a:xfrm>
            <a:off x="720000" y="1638360"/>
            <a:ext cx="9897840" cy="69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1. Mataas ang sikat ng araw.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2. Maaaring umulan o umambon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3. Sisikat ang araw.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4. Malakas ang ulan.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5. Paglubog ng araw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1090</TotalTime>
  <Application>LibreOffice/7.4.2.3$MacOSX_X86_64 LibreOffice_project/382eef1f22670f7f4118c8c2dd222ec7ad009daf</Application>
  <AppVersion>15.0000</AppVersion>
  <Words>71</Words>
  <Paragraphs>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dcterms:modified xsi:type="dcterms:W3CDTF">2023-07-10T11:32:48Z</dcterms:modified>
  <cp:revision>61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7</vt:i4>
  </property>
</Properties>
</file>