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Heterogeneous  Mixtures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26" name=""/>
          <p:cNvSpPr/>
          <p:nvPr/>
        </p:nvSpPr>
        <p:spPr>
          <a:xfrm>
            <a:off x="769320" y="1440000"/>
            <a:ext cx="408996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Heterogeneous mixture</a:t>
            </a:r>
            <a:endParaRPr b="0" lang="en-PH" sz="2000" spc="-1" strike="noStrike">
              <a:latin typeface="Arial"/>
            </a:endParaRPr>
          </a:p>
        </p:txBody>
      </p:sp>
      <p:sp>
        <p:nvSpPr>
          <p:cNvPr id="127" name=""/>
          <p:cNvSpPr/>
          <p:nvPr/>
        </p:nvSpPr>
        <p:spPr>
          <a:xfrm>
            <a:off x="1260000" y="1980000"/>
            <a:ext cx="8819280" cy="1008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DejaVu Sans"/>
              </a:rPr>
              <a:t>mixture in which you can identify the different components</a:t>
            </a:r>
            <a:endParaRPr b="0" lang="en-PH" sz="1800" spc="-1" strike="noStrike">
              <a:latin typeface="Arial"/>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DejaVu Sans"/>
              </a:rPr>
              <a:t>exhibits two or more phases</a:t>
            </a:r>
            <a:endParaRPr b="0" lang="en-PH" sz="1800" spc="-1" strike="noStrike">
              <a:latin typeface="Arial"/>
            </a:endParaRPr>
          </a:p>
        </p:txBody>
      </p:sp>
      <p:pic>
        <p:nvPicPr>
          <p:cNvPr id="128" name="" descr=""/>
          <p:cNvPicPr/>
          <p:nvPr/>
        </p:nvPicPr>
        <p:blipFill>
          <a:blip r:embed="rId1"/>
          <a:stretch/>
        </p:blipFill>
        <p:spPr>
          <a:xfrm>
            <a:off x="1260000" y="3600000"/>
            <a:ext cx="1872720" cy="1343520"/>
          </a:xfrm>
          <a:prstGeom prst="rect">
            <a:avLst/>
          </a:prstGeom>
          <a:ln w="0">
            <a:noFill/>
          </a:ln>
        </p:spPr>
      </p:pic>
      <p:pic>
        <p:nvPicPr>
          <p:cNvPr id="129" name="" descr=""/>
          <p:cNvPicPr/>
          <p:nvPr/>
        </p:nvPicPr>
        <p:blipFill>
          <a:blip r:embed="rId2"/>
          <a:stretch/>
        </p:blipFill>
        <p:spPr>
          <a:xfrm>
            <a:off x="3133440" y="3600000"/>
            <a:ext cx="1263240" cy="2039760"/>
          </a:xfrm>
          <a:prstGeom prst="rect">
            <a:avLst/>
          </a:prstGeom>
          <a:ln w="0">
            <a:noFill/>
          </a:ln>
        </p:spPr>
      </p:pic>
      <p:pic>
        <p:nvPicPr>
          <p:cNvPr id="130" name="" descr=""/>
          <p:cNvPicPr/>
          <p:nvPr/>
        </p:nvPicPr>
        <p:blipFill>
          <a:blip r:embed="rId3"/>
          <a:stretch/>
        </p:blipFill>
        <p:spPr>
          <a:xfrm>
            <a:off x="1260000" y="4944240"/>
            <a:ext cx="1872720" cy="719280"/>
          </a:xfrm>
          <a:prstGeom prst="rect">
            <a:avLst/>
          </a:prstGeom>
          <a:ln w="0">
            <a:noFill/>
          </a:ln>
        </p:spPr>
      </p:pic>
      <p:pic>
        <p:nvPicPr>
          <p:cNvPr id="131" name="" descr=""/>
          <p:cNvPicPr/>
          <p:nvPr/>
        </p:nvPicPr>
        <p:blipFill>
          <a:blip r:embed="rId4"/>
          <a:stretch/>
        </p:blipFill>
        <p:spPr>
          <a:xfrm>
            <a:off x="5040000" y="3600000"/>
            <a:ext cx="1751400" cy="1079280"/>
          </a:xfrm>
          <a:prstGeom prst="rect">
            <a:avLst/>
          </a:prstGeom>
          <a:ln w="0">
            <a:noFill/>
          </a:ln>
        </p:spPr>
      </p:pic>
      <p:pic>
        <p:nvPicPr>
          <p:cNvPr id="132" name="" descr=""/>
          <p:cNvPicPr/>
          <p:nvPr/>
        </p:nvPicPr>
        <p:blipFill>
          <a:blip r:embed="rId5"/>
          <a:stretch/>
        </p:blipFill>
        <p:spPr>
          <a:xfrm>
            <a:off x="6792120" y="3600000"/>
            <a:ext cx="1143000" cy="1619280"/>
          </a:xfrm>
          <a:prstGeom prst="rect">
            <a:avLst/>
          </a:prstGeom>
          <a:ln w="0">
            <a:noFill/>
          </a:ln>
        </p:spPr>
      </p:pic>
      <p:pic>
        <p:nvPicPr>
          <p:cNvPr id="133" name="" descr=""/>
          <p:cNvPicPr/>
          <p:nvPr/>
        </p:nvPicPr>
        <p:blipFill>
          <a:blip r:embed="rId6"/>
          <a:stretch/>
        </p:blipFill>
        <p:spPr>
          <a:xfrm>
            <a:off x="5040000" y="4680000"/>
            <a:ext cx="1774440" cy="899280"/>
          </a:xfrm>
          <a:prstGeom prst="rect">
            <a:avLst/>
          </a:prstGeom>
          <a:ln w="0">
            <a:noFill/>
          </a:ln>
        </p:spPr>
      </p:pic>
      <p:pic>
        <p:nvPicPr>
          <p:cNvPr id="134" name="" descr=""/>
          <p:cNvPicPr/>
          <p:nvPr/>
        </p:nvPicPr>
        <p:blipFill>
          <a:blip r:embed="rId7"/>
          <a:stretch/>
        </p:blipFill>
        <p:spPr>
          <a:xfrm>
            <a:off x="6792120" y="5148000"/>
            <a:ext cx="1127160" cy="431280"/>
          </a:xfrm>
          <a:prstGeom prst="rect">
            <a:avLst/>
          </a:prstGeom>
          <a:ln w="0">
            <a:noFill/>
          </a:ln>
        </p:spPr>
      </p:pic>
      <p:pic>
        <p:nvPicPr>
          <p:cNvPr id="135" name="" descr=""/>
          <p:cNvPicPr/>
          <p:nvPr/>
        </p:nvPicPr>
        <p:blipFill>
          <a:blip r:embed="rId8"/>
          <a:stretch/>
        </p:blipFill>
        <p:spPr>
          <a:xfrm>
            <a:off x="8640000" y="3600000"/>
            <a:ext cx="1160280" cy="1253520"/>
          </a:xfrm>
          <a:prstGeom prst="rect">
            <a:avLst/>
          </a:prstGeom>
          <a:ln w="0">
            <a:noFill/>
          </a:ln>
        </p:spPr>
      </p:pic>
      <p:pic>
        <p:nvPicPr>
          <p:cNvPr id="136" name="" descr=""/>
          <p:cNvPicPr/>
          <p:nvPr/>
        </p:nvPicPr>
        <p:blipFill>
          <a:blip r:embed="rId9"/>
          <a:stretch/>
        </p:blipFill>
        <p:spPr>
          <a:xfrm>
            <a:off x="9801000" y="3605760"/>
            <a:ext cx="1109520" cy="1253520"/>
          </a:xfrm>
          <a:prstGeom prst="rect">
            <a:avLst/>
          </a:prstGeom>
          <a:ln w="0">
            <a:noFill/>
          </a:ln>
        </p:spPr>
      </p:pic>
      <p:pic>
        <p:nvPicPr>
          <p:cNvPr id="137" name="" descr=""/>
          <p:cNvPicPr/>
          <p:nvPr/>
        </p:nvPicPr>
        <p:blipFill>
          <a:blip r:embed="rId10"/>
          <a:stretch/>
        </p:blipFill>
        <p:spPr>
          <a:xfrm>
            <a:off x="10911240" y="3589920"/>
            <a:ext cx="559800" cy="1809360"/>
          </a:xfrm>
          <a:prstGeom prst="rect">
            <a:avLst/>
          </a:prstGeom>
          <a:ln w="0">
            <a:noFill/>
          </a:ln>
        </p:spPr>
      </p:pic>
      <p:pic>
        <p:nvPicPr>
          <p:cNvPr id="138" name="" descr=""/>
          <p:cNvPicPr/>
          <p:nvPr/>
        </p:nvPicPr>
        <p:blipFill>
          <a:blip r:embed="rId11"/>
          <a:stretch/>
        </p:blipFill>
        <p:spPr>
          <a:xfrm>
            <a:off x="8640000" y="4854240"/>
            <a:ext cx="2270520" cy="543240"/>
          </a:xfrm>
          <a:prstGeom prst="rect">
            <a:avLst/>
          </a:prstGeom>
          <a:ln w="0">
            <a:noFill/>
          </a:ln>
        </p:spPr>
      </p:pic>
      <p:sp>
        <p:nvSpPr>
          <p:cNvPr id="139" name=""/>
          <p:cNvSpPr/>
          <p:nvPr/>
        </p:nvSpPr>
        <p:spPr>
          <a:xfrm>
            <a:off x="1080000" y="5760000"/>
            <a:ext cx="354996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cereals with milk</a:t>
            </a:r>
            <a:endParaRPr b="0" lang="en-PH" sz="2000" spc="-1" strike="noStrike">
              <a:latin typeface="Arial"/>
            </a:endParaRPr>
          </a:p>
        </p:txBody>
      </p:sp>
      <p:sp>
        <p:nvSpPr>
          <p:cNvPr id="140" name=""/>
          <p:cNvSpPr/>
          <p:nvPr/>
        </p:nvSpPr>
        <p:spPr>
          <a:xfrm>
            <a:off x="5089320" y="5760000"/>
            <a:ext cx="282996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soda with ice</a:t>
            </a:r>
            <a:endParaRPr b="0" lang="en-PH" sz="2000" spc="-1" strike="noStrike">
              <a:latin typeface="Arial"/>
            </a:endParaRPr>
          </a:p>
        </p:txBody>
      </p:sp>
      <p:sp>
        <p:nvSpPr>
          <p:cNvPr id="141" name=""/>
          <p:cNvSpPr/>
          <p:nvPr/>
        </p:nvSpPr>
        <p:spPr>
          <a:xfrm>
            <a:off x="8640000" y="5760000"/>
            <a:ext cx="300996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tossed salad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5"/>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43" name=""/>
          <p:cNvSpPr/>
          <p:nvPr/>
        </p:nvSpPr>
        <p:spPr>
          <a:xfrm>
            <a:off x="720000" y="1262160"/>
            <a:ext cx="5759280" cy="143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Types of Heterogeneous Mixtures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sp>
        <p:nvSpPr>
          <p:cNvPr id="144" name=""/>
          <p:cNvSpPr/>
          <p:nvPr/>
        </p:nvSpPr>
        <p:spPr>
          <a:xfrm>
            <a:off x="720000" y="2120400"/>
            <a:ext cx="10898640" cy="381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Suspension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suspension is a type of heterogeneous mixture that has large particles. These particles are big enough to be seen. As time passes by, you will see these particles settle at the bottom of the container. You can also separate these particles through filtration.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Colloid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colloid is a type of heterogeneous mixture whose particle size is intermediate. This means that the particle size of colloids is in between the particle size of solutions (small particle size) and that of suspensions (large particle size). These particles are dispersed throughout the mixture.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 mayonnaise, milk, and whipped cream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6"/>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46" name=""/>
          <p:cNvSpPr/>
          <p:nvPr/>
        </p:nvSpPr>
        <p:spPr>
          <a:xfrm>
            <a:off x="540000" y="900000"/>
            <a:ext cx="4679280" cy="5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Ways of Separating Mixtures</a:t>
            </a:r>
            <a:endParaRPr b="0" lang="en-PH" sz="1800" spc="-1" strike="noStrike">
              <a:latin typeface="Arial"/>
            </a:endParaRPr>
          </a:p>
        </p:txBody>
      </p:sp>
      <p:sp>
        <p:nvSpPr>
          <p:cNvPr id="147" name=""/>
          <p:cNvSpPr/>
          <p:nvPr/>
        </p:nvSpPr>
        <p:spPr>
          <a:xfrm>
            <a:off x="540000" y="1440000"/>
            <a:ext cx="848484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Magnetic Separation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possible way of separating components of a mixture is through the use of magnets. In this method, the metallic substances will be attracted to the magnet, leaving the nonmetallic substances.</a:t>
            </a:r>
            <a:endParaRPr b="0" lang="en-PH" sz="1800" spc="-1" strike="noStrike">
              <a:latin typeface="Arial"/>
            </a:endParaRPr>
          </a:p>
        </p:txBody>
      </p:sp>
      <p:sp>
        <p:nvSpPr>
          <p:cNvPr id="148" name=""/>
          <p:cNvSpPr/>
          <p:nvPr/>
        </p:nvSpPr>
        <p:spPr>
          <a:xfrm>
            <a:off x="540000" y="2880000"/>
            <a:ext cx="8639280" cy="378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Decantation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Mixtures can also be formed with two immiscible liquids. </a:t>
            </a:r>
            <a:r>
              <a:rPr b="1" lang="en-PH" sz="1800" spc="-1" strike="noStrike">
                <a:solidFill>
                  <a:srgbClr val="000000"/>
                </a:solidFill>
                <a:latin typeface="Lato"/>
                <a:ea typeface="DejaVu Sans"/>
              </a:rPr>
              <a:t>Immiscible liquids</a:t>
            </a:r>
            <a:r>
              <a:rPr b="0" lang="en-PH" sz="1800" spc="-1" strike="noStrike">
                <a:solidFill>
                  <a:srgbClr val="000000"/>
                </a:solidFill>
                <a:latin typeface="Lato"/>
                <a:ea typeface="DejaVu Sans"/>
              </a:rPr>
              <a:t> are insoluble liquids. In this type of mixture, decantation is the easiest way to separate the components. Decantation is the process wherein one component of the mixture is poured off. To decant means “to pour off.” For immiscible liquids, after their separation based on their density, you can transfer or pour off the liquid or the less dense liquid on top to another container. Aside from two liquids, a mixture of solid and liquid can also undergo decantation. You employ this when you are washing rice grains. You remove the excess water from the rice grains by decanting them.</a:t>
            </a:r>
            <a:endParaRPr b="0" lang="en-PH" sz="1800" spc="-1" strike="noStrike">
              <a:latin typeface="Arial"/>
            </a:endParaRPr>
          </a:p>
        </p:txBody>
      </p:sp>
      <p:pic>
        <p:nvPicPr>
          <p:cNvPr id="149" name="" descr=""/>
          <p:cNvPicPr/>
          <p:nvPr/>
        </p:nvPicPr>
        <p:blipFill>
          <a:blip r:embed="rId1"/>
          <a:stretch/>
        </p:blipFill>
        <p:spPr>
          <a:xfrm>
            <a:off x="9180000" y="1260000"/>
            <a:ext cx="2775600" cy="1799280"/>
          </a:xfrm>
          <a:prstGeom prst="rect">
            <a:avLst/>
          </a:prstGeom>
          <a:ln w="0">
            <a:noFill/>
          </a:ln>
        </p:spPr>
      </p:pic>
      <p:pic>
        <p:nvPicPr>
          <p:cNvPr id="150" name="" descr=""/>
          <p:cNvPicPr/>
          <p:nvPr/>
        </p:nvPicPr>
        <p:blipFill>
          <a:blip r:embed="rId2"/>
          <a:stretch/>
        </p:blipFill>
        <p:spPr>
          <a:xfrm>
            <a:off x="9360000" y="3420000"/>
            <a:ext cx="2339280" cy="2519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Box 9"/>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52" name=""/>
          <p:cNvSpPr/>
          <p:nvPr/>
        </p:nvSpPr>
        <p:spPr>
          <a:xfrm>
            <a:off x="749880" y="1440000"/>
            <a:ext cx="770940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Evaporation</a:t>
            </a:r>
            <a:endParaRPr b="0" lang="en-PH" sz="20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you put salt water in an open container under the Sun, the water evaporates, leaving the salt behind. The process is called </a:t>
            </a:r>
            <a:r>
              <a:rPr b="1" lang="en-PH" sz="1800" spc="-1" strike="noStrike">
                <a:solidFill>
                  <a:srgbClr val="000000"/>
                </a:solidFill>
                <a:latin typeface="Lato"/>
                <a:ea typeface="DejaVu Sans"/>
              </a:rPr>
              <a:t>evaporation</a:t>
            </a:r>
            <a:r>
              <a:rPr b="0" lang="en-PH" sz="1800" spc="-1" strike="noStrike">
                <a:solidFill>
                  <a:srgbClr val="000000"/>
                </a:solidFill>
                <a:latin typeface="Lato"/>
                <a:ea typeface="DejaVu Sans"/>
              </a:rPr>
              <a:t>. This method is applied if only one component of the mixture is to be recovered and the other component can be discarded.</a:t>
            </a:r>
            <a:endParaRPr b="0" lang="en-PH" sz="1800" spc="-1" strike="noStrike">
              <a:latin typeface="Arial"/>
            </a:endParaRPr>
          </a:p>
        </p:txBody>
      </p:sp>
      <p:pic>
        <p:nvPicPr>
          <p:cNvPr id="153" name="" descr=""/>
          <p:cNvPicPr/>
          <p:nvPr/>
        </p:nvPicPr>
        <p:blipFill>
          <a:blip r:embed="rId1"/>
          <a:stretch/>
        </p:blipFill>
        <p:spPr>
          <a:xfrm>
            <a:off x="8640000" y="1440000"/>
            <a:ext cx="2879280" cy="1826280"/>
          </a:xfrm>
          <a:prstGeom prst="rect">
            <a:avLst/>
          </a:prstGeom>
          <a:ln w="0">
            <a:noFill/>
          </a:ln>
        </p:spPr>
      </p:pic>
      <p:sp>
        <p:nvSpPr>
          <p:cNvPr id="154" name=""/>
          <p:cNvSpPr/>
          <p:nvPr/>
        </p:nvSpPr>
        <p:spPr>
          <a:xfrm>
            <a:off x="749880" y="3420000"/>
            <a:ext cx="7889400" cy="255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Filtration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you have a mixture consisting of a solid solute that is insoluble in the liquid solvent, you can use filtration to separate these components. This method is particularly useful if the insoluble solids are small particles and do not tend to settle upon standing.</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i="1" lang="en-PH" sz="1800" spc="-1" strike="noStrike">
                <a:solidFill>
                  <a:srgbClr val="000000"/>
                </a:solidFill>
                <a:latin typeface="Lato"/>
                <a:ea typeface="DejaVu Sans"/>
              </a:rPr>
              <a:t>Filtration</a:t>
            </a:r>
            <a:r>
              <a:rPr b="0" lang="en-PH" sz="1800" spc="-1" strike="noStrike">
                <a:solidFill>
                  <a:srgbClr val="000000"/>
                </a:solidFill>
                <a:latin typeface="Lato"/>
                <a:ea typeface="DejaVu Sans"/>
              </a:rPr>
              <a:t> is a process used to separate solids from liquids or gases using a medium, known as a filter, that allows fluid to pass through but not the solid components.</a:t>
            </a:r>
            <a:endParaRPr b="0" lang="en-PH" sz="1800" spc="-1" strike="noStrike">
              <a:latin typeface="Arial"/>
            </a:endParaRPr>
          </a:p>
        </p:txBody>
      </p:sp>
      <p:pic>
        <p:nvPicPr>
          <p:cNvPr id="155" name="" descr=""/>
          <p:cNvPicPr/>
          <p:nvPr/>
        </p:nvPicPr>
        <p:blipFill>
          <a:blip r:embed="rId2"/>
          <a:stretch/>
        </p:blipFill>
        <p:spPr>
          <a:xfrm>
            <a:off x="9180000" y="3600000"/>
            <a:ext cx="1799280" cy="2307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Box 10"/>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57" name=""/>
          <p:cNvSpPr/>
          <p:nvPr/>
        </p:nvSpPr>
        <p:spPr>
          <a:xfrm>
            <a:off x="450360" y="1440000"/>
            <a:ext cx="10528920" cy="1958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Distillation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distillation, a mixture of liquid is heated in a flask. This process involves the boiling points of two or more liquids. Boiling point is the temperature at which a liquid boils and turns into vapor.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pic>
        <p:nvPicPr>
          <p:cNvPr id="158" name="" descr=""/>
          <p:cNvPicPr/>
          <p:nvPr/>
        </p:nvPicPr>
        <p:blipFill>
          <a:blip r:embed="rId1"/>
          <a:stretch/>
        </p:blipFill>
        <p:spPr>
          <a:xfrm>
            <a:off x="6800400" y="2880000"/>
            <a:ext cx="4615200" cy="3239280"/>
          </a:xfrm>
          <a:prstGeom prst="rect">
            <a:avLst/>
          </a:prstGeom>
          <a:ln w="0">
            <a:noFill/>
          </a:ln>
        </p:spPr>
      </p:pic>
      <p:sp>
        <p:nvSpPr>
          <p:cNvPr id="159" name=""/>
          <p:cNvSpPr/>
          <p:nvPr/>
        </p:nvSpPr>
        <p:spPr>
          <a:xfrm>
            <a:off x="540000" y="3182760"/>
            <a:ext cx="611604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Ðéûîþ"/>
              </a:rPr>
              <a:t>The liquid with the lower boiling point evaporates first. </a:t>
            </a:r>
            <a:endParaRPr b="0" lang="en-PH" sz="1800" spc="-1" strike="noStrike">
              <a:latin typeface="Arial"/>
            </a:endParaRPr>
          </a:p>
          <a:p>
            <a:pPr algn="just">
              <a:lnSpc>
                <a:spcPct val="100000"/>
              </a:lnSpc>
              <a:buNone/>
            </a:pPr>
            <a:r>
              <a:rPr b="0" lang="en-PH" sz="1800" spc="-1" strike="noStrike">
                <a:solidFill>
                  <a:srgbClr val="000000"/>
                </a:solidFill>
                <a:latin typeface="Lato"/>
                <a:ea typeface="Ðéûîþ"/>
              </a:rPr>
              <a:t>Then, it condenses, and it will be collected.  </a:t>
            </a:r>
            <a:r>
              <a:rPr b="1" lang="en-PH" sz="1800" spc="-1" strike="noStrike">
                <a:solidFill>
                  <a:srgbClr val="000000"/>
                </a:solidFill>
                <a:latin typeface="Lato"/>
                <a:ea typeface="Ðéûîþ"/>
              </a:rPr>
              <a:t>Evaporation</a:t>
            </a:r>
            <a:r>
              <a:rPr b="0" lang="en-PH" sz="1800" spc="-1" strike="noStrike">
                <a:solidFill>
                  <a:srgbClr val="000000"/>
                </a:solidFill>
                <a:latin typeface="Lato"/>
                <a:ea typeface="Ðéûîþ"/>
              </a:rPr>
              <a:t> is the process wherein a liquid turns into gas.  Meanwhile, </a:t>
            </a:r>
            <a:r>
              <a:rPr b="1" lang="en-PH" sz="1800" spc="-1" strike="noStrike">
                <a:solidFill>
                  <a:srgbClr val="000000"/>
                </a:solidFill>
                <a:latin typeface="Lato"/>
                <a:ea typeface="Ðéûîþ"/>
              </a:rPr>
              <a:t>condensation</a:t>
            </a:r>
            <a:r>
              <a:rPr b="0" lang="en-PH" sz="1800" spc="-1" strike="noStrike">
                <a:solidFill>
                  <a:srgbClr val="000000"/>
                </a:solidFill>
                <a:latin typeface="Lato"/>
                <a:ea typeface="Ðéûîþ"/>
              </a:rPr>
              <a:t> is the process when gas turns into liquid. The liquid with a higher boiling point and any  solid particles are left behind. Distillation is used in the purification of water and  the separation of the components of crude oil.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Box 11"/>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61" name=""/>
          <p:cNvSpPr/>
          <p:nvPr/>
        </p:nvSpPr>
        <p:spPr>
          <a:xfrm>
            <a:off x="720000" y="1620000"/>
            <a:ext cx="575928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Chromatography</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Chromatography is a process that scientists use to separate many liquid mixtures. During this process, a solution dissolves quickly and travels up toward a solid material. The separated substances form bands of color called </a:t>
            </a:r>
            <a:r>
              <a:rPr b="1" i="1" lang="en-PH" sz="1800" spc="-1" strike="noStrike">
                <a:solidFill>
                  <a:srgbClr val="000000"/>
                </a:solidFill>
                <a:latin typeface="Lato"/>
                <a:ea typeface="DejaVu Sans"/>
              </a:rPr>
              <a:t>chromatograms</a:t>
            </a:r>
            <a:r>
              <a:rPr b="0" lang="en-PH" sz="1800" spc="-1" strike="noStrike">
                <a:solidFill>
                  <a:srgbClr val="000000"/>
                </a:solidFill>
                <a:latin typeface="Lato"/>
                <a:ea typeface="DejaVu Sans"/>
              </a:rPr>
              <a:t>. Colors separate in chromatography because of the different sizes of each molecule. Food scientists study chromatograms to discover what coloring a food contains.</a:t>
            </a:r>
            <a:endParaRPr b="0" lang="en-PH" sz="1800" spc="-1" strike="noStrike">
              <a:latin typeface="Arial"/>
            </a:endParaRPr>
          </a:p>
        </p:txBody>
      </p:sp>
      <p:pic>
        <p:nvPicPr>
          <p:cNvPr id="162" name="" descr=""/>
          <p:cNvPicPr/>
          <p:nvPr/>
        </p:nvPicPr>
        <p:blipFill>
          <a:blip r:embed="rId1"/>
          <a:stretch/>
        </p:blipFill>
        <p:spPr>
          <a:xfrm>
            <a:off x="6589800" y="1980000"/>
            <a:ext cx="4749480" cy="2753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Box 12"/>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64" name=""/>
          <p:cNvSpPr/>
          <p:nvPr/>
        </p:nvSpPr>
        <p:spPr>
          <a:xfrm>
            <a:off x="540000" y="1621800"/>
            <a:ext cx="1115928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Write the missing word to complete each statement. Write your answer in the space provided. </a:t>
            </a:r>
            <a:endParaRPr b="0" lang="en-PH" sz="1800" spc="-1" strike="noStrike">
              <a:latin typeface="Arial"/>
            </a:endParaRPr>
          </a:p>
        </p:txBody>
      </p:sp>
      <p:sp>
        <p:nvSpPr>
          <p:cNvPr id="165" name=""/>
          <p:cNvSpPr/>
          <p:nvPr/>
        </p:nvSpPr>
        <p:spPr>
          <a:xfrm>
            <a:off x="861840" y="2153520"/>
            <a:ext cx="10657440" cy="3606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1. The bands of colors found during the process of chromatography are known as _____________.</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2. The process of separating mixtures using a medium, known as a filter, is known as ____________.</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3. In decantation, the ____________ liquid will move below the less dense liquid.</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4. ____________ substances are attracted to a magnet, while the nonmetallic substances remain in the container during magnetic separation.</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5. In ________, mixtures are heated up so that the liquid will evaporate and the solid particles remain.</a:t>
            </a:r>
            <a:endParaRPr b="0" lang="en-PH" sz="1800" spc="-1" strike="noStrike">
              <a:latin typeface="Arial"/>
            </a:endParaRPr>
          </a:p>
        </p:txBody>
      </p:sp>
      <p:sp>
        <p:nvSpPr>
          <p:cNvPr id="166" name=""/>
          <p:cNvSpPr/>
          <p:nvPr/>
        </p:nvSpPr>
        <p:spPr>
          <a:xfrm>
            <a:off x="630360" y="1027440"/>
            <a:ext cx="1529280" cy="48780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2000" spc="-1" strike="noStrike">
                <a:latin typeface="Lato"/>
              </a:rPr>
              <a:t>Activity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13"/>
          <p:cNvSpPr/>
          <p:nvPr/>
        </p:nvSpPr>
        <p:spPr>
          <a:xfrm>
            <a:off x="0" y="0"/>
            <a:ext cx="1097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Heterogeneous  </a:t>
            </a:r>
            <a:r>
              <a:rPr b="1" lang="en-US" sz="3400" spc="-1" strike="noStrike">
                <a:solidFill>
                  <a:srgbClr val="000000"/>
                </a:solidFill>
                <a:latin typeface="Lato"/>
                <a:ea typeface="DejaVu Sans"/>
              </a:rPr>
              <a:t>Mixtures</a:t>
            </a:r>
            <a:endParaRPr b="0" lang="en-PH" sz="3400" spc="-1" strike="noStrike">
              <a:latin typeface="Arial"/>
            </a:endParaRPr>
          </a:p>
        </p:txBody>
      </p:sp>
      <p:sp>
        <p:nvSpPr>
          <p:cNvPr id="168" name=""/>
          <p:cNvSpPr/>
          <p:nvPr/>
        </p:nvSpPr>
        <p:spPr>
          <a:xfrm>
            <a:off x="2340000" y="1980000"/>
            <a:ext cx="3239280" cy="41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spcBef>
                <a:spcPts val="1134"/>
              </a:spcBef>
              <a:spcAft>
                <a:spcPts val="1134"/>
              </a:spcAft>
              <a:buNone/>
            </a:pPr>
            <a:r>
              <a:rPr b="0" lang="en-PH" sz="2000" spc="-1" strike="noStrike">
                <a:solidFill>
                  <a:srgbClr val="000000"/>
                </a:solidFill>
                <a:latin typeface="Lato"/>
                <a:ea typeface="DejaVu Sans"/>
              </a:rPr>
              <a:t>1. chromatograms</a:t>
            </a:r>
            <a:endParaRPr b="0" lang="en-PH" sz="2000" spc="-1" strike="noStrike">
              <a:latin typeface="Arial"/>
            </a:endParaRPr>
          </a:p>
          <a:p>
            <a:pPr>
              <a:lnSpc>
                <a:spcPct val="100000"/>
              </a:lnSpc>
              <a:spcBef>
                <a:spcPts val="1134"/>
              </a:spcBef>
              <a:spcAft>
                <a:spcPts val="1134"/>
              </a:spcAft>
              <a:buNone/>
            </a:pPr>
            <a:r>
              <a:rPr b="0" lang="en-PH" sz="2000" spc="-1" strike="noStrike">
                <a:solidFill>
                  <a:srgbClr val="000000"/>
                </a:solidFill>
                <a:latin typeface="Lato"/>
                <a:ea typeface="DejaVu Sans"/>
              </a:rPr>
              <a:t>2. filtration</a:t>
            </a:r>
            <a:endParaRPr b="0" lang="en-PH" sz="2000" spc="-1" strike="noStrike">
              <a:latin typeface="Arial"/>
            </a:endParaRPr>
          </a:p>
          <a:p>
            <a:pPr>
              <a:lnSpc>
                <a:spcPct val="100000"/>
              </a:lnSpc>
              <a:spcBef>
                <a:spcPts val="1134"/>
              </a:spcBef>
              <a:spcAft>
                <a:spcPts val="1134"/>
              </a:spcAft>
              <a:buNone/>
            </a:pPr>
            <a:r>
              <a:rPr b="0" lang="en-PH" sz="2000" spc="-1" strike="noStrike">
                <a:solidFill>
                  <a:srgbClr val="000000"/>
                </a:solidFill>
                <a:latin typeface="Lato"/>
                <a:ea typeface="DejaVu Sans"/>
              </a:rPr>
              <a:t>3. denser</a:t>
            </a:r>
            <a:endParaRPr b="0" lang="en-PH" sz="2000" spc="-1" strike="noStrike">
              <a:latin typeface="Arial"/>
            </a:endParaRPr>
          </a:p>
          <a:p>
            <a:pPr>
              <a:lnSpc>
                <a:spcPct val="100000"/>
              </a:lnSpc>
              <a:spcBef>
                <a:spcPts val="1134"/>
              </a:spcBef>
              <a:spcAft>
                <a:spcPts val="1134"/>
              </a:spcAft>
              <a:buNone/>
            </a:pPr>
            <a:r>
              <a:rPr b="0" lang="en-PH" sz="2000" spc="-1" strike="noStrike">
                <a:solidFill>
                  <a:srgbClr val="000000"/>
                </a:solidFill>
                <a:latin typeface="Lato"/>
                <a:ea typeface="DejaVu Sans"/>
              </a:rPr>
              <a:t>4. Metallic</a:t>
            </a:r>
            <a:endParaRPr b="0" lang="en-PH" sz="2000" spc="-1" strike="noStrike">
              <a:latin typeface="Arial"/>
            </a:endParaRPr>
          </a:p>
          <a:p>
            <a:pPr>
              <a:lnSpc>
                <a:spcPct val="100000"/>
              </a:lnSpc>
              <a:spcBef>
                <a:spcPts val="1134"/>
              </a:spcBef>
              <a:spcAft>
                <a:spcPts val="1134"/>
              </a:spcAft>
              <a:buNone/>
            </a:pPr>
            <a:r>
              <a:rPr b="0" lang="en-PH" sz="2000" spc="-1" strike="noStrike">
                <a:solidFill>
                  <a:srgbClr val="000000"/>
                </a:solidFill>
                <a:latin typeface="Lato"/>
                <a:ea typeface="DejaVu Sans"/>
              </a:rPr>
              <a:t>5. evaporation</a:t>
            </a:r>
            <a:endParaRPr b="0" lang="en-PH" sz="2000" spc="-1" strike="noStrike">
              <a:latin typeface="Arial"/>
            </a:endParaRPr>
          </a:p>
        </p:txBody>
      </p:sp>
      <p:sp>
        <p:nvSpPr>
          <p:cNvPr id="169" name=""/>
          <p:cNvSpPr/>
          <p:nvPr/>
        </p:nvSpPr>
        <p:spPr>
          <a:xfrm>
            <a:off x="900000" y="1387440"/>
            <a:ext cx="2788920" cy="59220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687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2023-07-10T15:43:23Z</dcterms:modified>
  <cp:revision>118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