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000" cy="682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5880" cy="2765880"/>
          </a:xfrm>
          <a:prstGeom prst="rect">
            <a:avLst/>
          </a:prstGeom>
          <a:ln w="0">
            <a:noFill/>
          </a:ln>
        </p:spPr>
      </p:pic>
      <p:sp>
        <p:nvSpPr>
          <p:cNvPr id="2" name="Rectangle 5"/>
          <p:cNvSpPr/>
          <p:nvPr/>
        </p:nvSpPr>
        <p:spPr>
          <a:xfrm>
            <a:off x="3487320" y="1475280"/>
            <a:ext cx="8671320" cy="3829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320" cy="351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000" cy="601920"/>
          </a:xfrm>
          <a:prstGeom prst="rect">
            <a:avLst/>
          </a:prstGeom>
          <a:ln w="0">
            <a:noFill/>
          </a:ln>
        </p:spPr>
      </p:pic>
      <p:sp>
        <p:nvSpPr>
          <p:cNvPr id="43"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520" cy="1001520"/>
          </a:xfrm>
          <a:prstGeom prst="rect">
            <a:avLst/>
          </a:prstGeom>
          <a:ln w="0">
            <a:noFill/>
          </a:ln>
        </p:spPr>
      </p:pic>
      <p:sp>
        <p:nvSpPr>
          <p:cNvPr id="45"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3320" cy="33516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163040" y="3240000"/>
            <a:ext cx="771624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 Black;Arial Black"/>
              </a:rPr>
              <a:t>Pagsasalaysay ng Balita </a:t>
            </a:r>
            <a:endParaRPr b="0" lang="en-PH" sz="3600" spc="-1" strike="noStrike">
              <a:latin typeface="Montserrat Medium"/>
            </a:endParaRPr>
          </a:p>
          <a:p>
            <a:pPr algn="ctr">
              <a:lnSpc>
                <a:spcPct val="100000"/>
              </a:lnSpc>
              <a:buNone/>
            </a:pPr>
            <a:r>
              <a:rPr b="0" lang="en-US" sz="3600" spc="-1" strike="noStrike">
                <a:solidFill>
                  <a:srgbClr val="ffffff"/>
                </a:solidFill>
                <a:latin typeface="Montserrat Medium"/>
                <a:ea typeface="Arial Black;Arial Black"/>
              </a:rPr>
              <a:t>Gamit ang Iba’t Ibang</a:t>
            </a:r>
            <a:endParaRPr b="0" lang="en-PH" sz="3600" spc="-1" strike="noStrike">
              <a:latin typeface="Montserrat Medium"/>
            </a:endParaRPr>
          </a:p>
          <a:p>
            <a:pPr algn="ctr">
              <a:lnSpc>
                <a:spcPct val="100000"/>
              </a:lnSpc>
              <a:buNone/>
            </a:pPr>
            <a:r>
              <a:rPr b="0" lang="en-US" sz="3600" spc="-1" strike="noStrike">
                <a:solidFill>
                  <a:srgbClr val="ffffff"/>
                </a:solidFill>
                <a:latin typeface="Montserrat Medium"/>
                <a:ea typeface="Arial Black;Arial Black"/>
              </a:rPr>
              <a:t>Uri ng Pangungusap</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60000" y="1260000"/>
            <a:ext cx="11339280" cy="3726720"/>
          </a:xfrm>
          <a:prstGeom prst="rect">
            <a:avLst/>
          </a:prstGeom>
          <a:solidFill>
            <a:srgbClr val="fbe9e7"/>
          </a:solidFill>
          <a:ln w="76320">
            <a:solidFill>
              <a:srgbClr val="ff1744"/>
            </a:solidFill>
            <a:round/>
          </a:ln>
        </p:spPr>
        <p:style>
          <a:lnRef idx="0"/>
          <a:fillRef idx="0"/>
          <a:effectRef idx="0"/>
          <a:fontRef idx="minor"/>
        </p:style>
        <p:txBody>
          <a:bodyPr lIns="127800" rIns="127800" tIns="82800" bIns="828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Lato"/>
            </a:endParaRPr>
          </a:p>
          <a:p>
            <a:pPr>
              <a:lnSpc>
                <a:spcPct val="100000"/>
              </a:lnSpc>
              <a:buNone/>
            </a:pPr>
            <a:endParaRPr b="0" lang="en-PH" sz="2200" spc="-1" strike="noStrike">
              <a:latin typeface="Lato"/>
            </a:endParaRPr>
          </a:p>
          <a:p>
            <a:pPr>
              <a:lnSpc>
                <a:spcPct val="100000"/>
              </a:lnSpc>
              <a:buNone/>
            </a:pPr>
            <a:r>
              <a:rPr b="0" lang="en-PH" sz="1800" spc="-1" strike="noStrike">
                <a:solidFill>
                  <a:srgbClr val="000000"/>
                </a:solidFill>
                <a:latin typeface="Lato"/>
                <a:ea typeface="DejaVu Sans"/>
              </a:rPr>
              <a:t>1. Ang pangungusap ay may iba’t ibang uri ayon sa gamit: paturol o pasalaysay, patanong, padamdam, pautos, at pakiusap.</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2. Ang pangungusap ay may iba’t ibang uri ayon sa kayarian o pagkakabuo: payak, tambalan, hugnayan, at langkapan .</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540000" y="1235160"/>
            <a:ext cx="11156400" cy="4524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Mahalagang maging mulat ka sa mga nangyayari sa iyong paligid lalo na ngayong may krisis sa buong mundo dahil sa COVID-19. Dapat kang magbasa, makinig, o manood ng mga balita. Ang impormasyong makukuha mo mula rito ay makatutulong upang maging handa ka sa anumang pangyayari.</a:t>
            </a:r>
            <a:endParaRPr b="0" lang="en-PH" sz="1800" spc="-1" strike="noStrike">
              <a:latin typeface="Arial"/>
            </a:endParaRPr>
          </a:p>
          <a:p>
            <a:pPr algn="just">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balita ay impormasyon o ulat tungkol sa mga pangyayaring naganap, nagaganap, o magaganap pa lamang sa loob at labas ng bansa. Layunin nitong magbigay ng tamang impormasyon sa mga mamamayan.</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Maaari itong ibalita sa pamamagitan ng iba’t ibang uri ng midya katulad ng pahayagan, radyo, telebisyon, o </a:t>
            </a:r>
            <a:r>
              <a:rPr b="0" i="1" lang="en-PH" sz="1800" spc="-1" strike="noStrike">
                <a:solidFill>
                  <a:srgbClr val="000000"/>
                </a:solidFill>
                <a:latin typeface="Lato"/>
                <a:ea typeface="DejaVu Sans"/>
              </a:rPr>
              <a:t>Internet</a:t>
            </a:r>
            <a:r>
              <a:rPr b="0" lang="en-PH" sz="1800" spc="-1" strike="noStrike">
                <a:solidFill>
                  <a:srgbClr val="000000"/>
                </a:solidFill>
                <a:latin typeface="Lato"/>
                <a:ea typeface="DejaVu Sans"/>
              </a:rPr>
              <a:t>.</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balita ay kailangang taglay ang katangiang napapanahon, tama o wasto, patas, makatotohanan, maikli, at tuwiran</a:t>
            </a:r>
            <a:r>
              <a:rPr b="0" lang="en-PH" sz="1800" spc="-1" strike="noStrike">
                <a:solidFill>
                  <a:srgbClr val="000000"/>
                </a:solidFill>
                <a:latin typeface="Arial"/>
                <a:ea typeface="DejaVu Sans"/>
              </a:rPr>
              <a:t>.</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8" name=""/>
          <p:cNvSpPr/>
          <p:nvPr/>
        </p:nvSpPr>
        <p:spPr>
          <a:xfrm>
            <a:off x="180000" y="1055160"/>
            <a:ext cx="11336400" cy="4704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Ngayon, babasahin mo ang isang halimbawa ng balita upang mas maunawaan mo ang layunin nito.</a:t>
            </a:r>
            <a:endParaRPr b="0" lang="en-PH" sz="1800" spc="-1" strike="noStrike">
              <a:latin typeface="Arial"/>
            </a:endParaRPr>
          </a:p>
        </p:txBody>
      </p:sp>
      <p:pic>
        <p:nvPicPr>
          <p:cNvPr id="129" name="" descr=""/>
          <p:cNvPicPr/>
          <p:nvPr/>
        </p:nvPicPr>
        <p:blipFill>
          <a:blip r:embed="rId1"/>
          <a:stretch/>
        </p:blipFill>
        <p:spPr>
          <a:xfrm>
            <a:off x="8460000" y="2160000"/>
            <a:ext cx="2880000" cy="3060000"/>
          </a:xfrm>
          <a:prstGeom prst="rect">
            <a:avLst/>
          </a:prstGeom>
          <a:ln w="0">
            <a:noFill/>
          </a:ln>
        </p:spPr>
      </p:pic>
      <p:sp>
        <p:nvSpPr>
          <p:cNvPr id="130" name=""/>
          <p:cNvSpPr/>
          <p:nvPr/>
        </p:nvSpPr>
        <p:spPr>
          <a:xfrm>
            <a:off x="180000" y="1512000"/>
            <a:ext cx="7918200" cy="4426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BALIKAN: Mga Tinalakay sa Pulong tungkol sa Bagong COVID-19 Variant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ABS-CBN News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Disyembre 27, 2020</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Sumentro sa magiging aksiyon ng gobyerno laban sa bagong variant ng</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COVID-19 ang ipinatawag na pulong ni Pangulong Rodrigo Duterte sa Malacañang noong gabi ng Sabado.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Kasunod ito ng mga ulat na mas nakahahawa ang bagong </a:t>
            </a:r>
            <a:r>
              <a:rPr b="0" i="1" lang="en-PH" sz="1800" spc="-1" strike="noStrike">
                <a:solidFill>
                  <a:srgbClr val="000000"/>
                </a:solidFill>
                <a:latin typeface="Lato"/>
                <a:ea typeface="DejaVu Sans"/>
              </a:rPr>
              <a:t>variant</a:t>
            </a:r>
            <a:r>
              <a:rPr b="0" lang="en-PH" sz="1800" spc="-1" strike="noStrike">
                <a:solidFill>
                  <a:srgbClr val="000000"/>
                </a:solidFill>
                <a:latin typeface="Lato"/>
                <a:ea typeface="DejaVu Sans"/>
              </a:rPr>
              <a:t> ng </a:t>
            </a:r>
            <a:r>
              <a:rPr b="0" i="1" lang="en-PH" sz="1800" spc="-1" strike="noStrike">
                <a:solidFill>
                  <a:srgbClr val="000000"/>
                </a:solidFill>
                <a:latin typeface="Lato"/>
                <a:ea typeface="DejaVu Sans"/>
              </a:rPr>
              <a:t>virus</a:t>
            </a:r>
            <a:r>
              <a:rPr b="0" lang="en-PH" sz="1800" spc="-1" strike="noStrike">
                <a:solidFill>
                  <a:srgbClr val="000000"/>
                </a:solidFill>
                <a:latin typeface="Lato"/>
                <a:ea typeface="DejaVu Sans"/>
              </a:rPr>
              <a:t> na nadiskubre sa United Kingdom.</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simula, agad ipinatigil ni Duterte ang nakatakdang dry run para sa </a:t>
            </a:r>
            <a:endParaRPr b="0" lang="en-PH" sz="1800" spc="-1" strike="noStrike">
              <a:latin typeface="Arial"/>
            </a:endParaRPr>
          </a:p>
          <a:p>
            <a:pPr algn="just">
              <a:lnSpc>
                <a:spcPct val="100000"/>
              </a:lnSpc>
              <a:buNone/>
            </a:pPr>
            <a:r>
              <a:rPr b="0" i="1" lang="en-PH" sz="1800" spc="-1" strike="noStrike">
                <a:solidFill>
                  <a:srgbClr val="000000"/>
                </a:solidFill>
                <a:latin typeface="Lato"/>
                <a:ea typeface="DejaVu Sans"/>
              </a:rPr>
              <a:t>face-to face classes</a:t>
            </a:r>
            <a:r>
              <a:rPr b="0" lang="en-PH" sz="1800" spc="-1" strike="noStrike">
                <a:solidFill>
                  <a:srgbClr val="000000"/>
                </a:solidFill>
                <a:latin typeface="Lato"/>
                <a:ea typeface="DejaVu Sans"/>
              </a:rPr>
              <a:t> sa Enero.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2"/>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2" name=""/>
          <p:cNvSpPr/>
          <p:nvPr/>
        </p:nvSpPr>
        <p:spPr>
          <a:xfrm>
            <a:off x="504000" y="1091160"/>
            <a:ext cx="11156400" cy="4704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Kinumpirma ito ng Department of Education at sinabi sa opisyal nilang pahayag na susunod sila sa pangulo.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Nagbabala rin ang pangulo na maaaring magpatupad muli ng lockdown sakaling makapasok ang UK variant ng virus sa bansa pero nilinaw na depende pa rin ito sa situwasyon.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Actually ‘yong lockdown is a possibility. I said we are making some projections. But if the severity in numbers would demand that we take corrective measures immediately, then we’ll just have to go back to lockdown,” ani Duterte.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Para kay Defense Secretary Delfin Lorenzana, dapat munang tukuyin ang threshold bago magpatupad ng lockdown.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Hindi naman ito kailangan, ayon kay Interior and Local Government Secretary Eduardo Año.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4"/>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4" name=""/>
          <p:cNvSpPr/>
          <p:nvPr/>
        </p:nvSpPr>
        <p:spPr>
          <a:xfrm>
            <a:off x="468000" y="1091160"/>
            <a:ext cx="11156400" cy="4884840"/>
          </a:xfrm>
          <a:prstGeom prst="rect">
            <a:avLst/>
          </a:prstGeom>
          <a:solidFill>
            <a:srgbClr val="fbe9e7"/>
          </a:solidFill>
          <a:ln w="57240">
            <a:solidFill>
              <a:srgbClr val="d500f9"/>
            </a:solidFill>
            <a:round/>
          </a:ln>
        </p:spPr>
        <p:style>
          <a:lnRef idx="0"/>
          <a:fillRef idx="0"/>
          <a:effectRef idx="0"/>
          <a:fontRef idx="minor"/>
        </p:style>
        <p:txBody>
          <a:bodyPr lIns="118440" rIns="118440" tIns="73440" bIns="7344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think the IATF (Inter-Agency Task Force) should put a threshold kung ilan araw-araw lumalabas na ano, then we might enforce again tighter lockdown,” ani Lorenzana.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Right now, there is no necessity to call for a lockdown... But we have to close the border if there is a real situation that will occur later on,” sabi naman ni Año.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Disyembre 22 nang inaprubahan ng IATF ang pansamantalang pagsuspende ng flight mula UK, na tatagal mula Disyembre 24 hanggang 31.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Pero noong gabi ng Sabado, inaprubahan ni Duterte na palawigin pa ito nang 2 linggo.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tanong ng pangulo kung dapat bang mag-travel restriction sa mga bansang nakapagtala ng bagong variant ng virus, sagot ni Health Secretary Francisco Duque: “Ikunsidera lamang ang travel ban, Mr. President kung nasa lebel na ng community transmission ang new variant sa naturang bansa.”</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Sang-ayon naman sa kaniya si Año.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6"/>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6" name=""/>
          <p:cNvSpPr/>
          <p:nvPr/>
        </p:nvSpPr>
        <p:spPr>
          <a:xfrm>
            <a:off x="504000" y="1019160"/>
            <a:ext cx="11156400" cy="5100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Bago mo i-consider ang isang bansa na iba-ban natin, kapag talagang mayroon na doong tinatawag nating community transmission. Kapag sila mismo ‘di ma-control ang community transmission,” aniya.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Hindi naman sinang-ayunan ng pangulo ang panukala ni Labor Secretary Silvestre Bello III na isama sa travel ban ang mga overseas Filipino worker.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Para kay Sen. Francis Pangilinan, dapat nang magpatupad ng travel ban.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Wala rin dapat exemption sa travel ban, ayon kay BHW Party-list Rep. Angelica Natasha Co.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Kinontra naman ni Sen. Panfilo Lacson ang pahayag ni Duque.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Hayaan daw munang kumalat sa Pilipinas ang COVID-19 variant mula sa UK bago mag-travel ban. Galit ba sa Pilipino ang taong ito?” ani Lacson.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usapin ng bakuna, sinabi ni vaccine czar Carlito Galvez na sa Mayo ang pinakamaagang maaari itong makarating sa bansa.</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Magkakaroon din ng contract signing sa Pfizer ang gobyerno sa Enero.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7"/>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8" name=""/>
          <p:cNvSpPr/>
          <p:nvPr/>
        </p:nvSpPr>
        <p:spPr>
          <a:xfrm>
            <a:off x="432000" y="1055160"/>
            <a:ext cx="11156400" cy="4884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Maaari namang umabot sa 80 million doses ng bakuna ang makukuha ng bansa sa patuloy na pakikipag-usap sa mga kompanyang gumagawa nito.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Bukod sa travel ban extension sa UK, inaprubahan din ni Duterte ang mahigpit na mandatory 14-day quarantine sa mga nagmumula sa mga bansang may naitalang kaso ng bagong variant ng COVID-19.</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Aprubado rin ang pagpapalakas ng genomic surveillance o pagsusuri ng virus, at mas mahigpit na border control sa pamamagitan ng pagbalangkas ng implementing rules and regulation para sa advanced passenger information system.</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Muling magpapatawag ng IATF meeting ang pangulo sa Disyembre 28.</a:t>
            </a:r>
            <a:endParaRPr b="0" lang="en-PH" sz="1800" spc="-1" strike="noStrike">
              <a:latin typeface="Arial"/>
            </a:endParaRPr>
          </a:p>
          <a:p>
            <a:pPr algn="just">
              <a:lnSpc>
                <a:spcPct val="100000"/>
              </a:lnSpc>
              <a:buNone/>
            </a:pP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Ulat ni Jeffrey Hernaez, ABS-CBN News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8"/>
          <p:cNvSpPr/>
          <p:nvPr/>
        </p:nvSpPr>
        <p:spPr>
          <a:xfrm>
            <a:off x="-4127400" y="-3240000"/>
            <a:ext cx="10776240" cy="9324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40" name=""/>
          <p:cNvSpPr/>
          <p:nvPr/>
        </p:nvSpPr>
        <p:spPr>
          <a:xfrm>
            <a:off x="360000" y="1055160"/>
            <a:ext cx="11520000" cy="5064840"/>
          </a:xfrm>
          <a:prstGeom prst="rect">
            <a:avLst/>
          </a:prstGeom>
          <a:solidFill>
            <a:srgbClr val="fbe9e7"/>
          </a:solidFill>
          <a:ln w="76320">
            <a:solidFill>
              <a:srgbClr val="d500f9"/>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unang bahagi ng isang balita ay dapat na sumagot kaagad sa limang pangunahing tanong. Basahin ang laman ng talahanayan tungkol sa binasang balita.</a:t>
            </a:r>
            <a:endParaRPr b="0" lang="en-PH" sz="1800" spc="-1" strike="noStrike">
              <a:latin typeface="Arial"/>
            </a:endParaRPr>
          </a:p>
        </p:txBody>
      </p:sp>
      <p:graphicFrame>
        <p:nvGraphicFramePr>
          <p:cNvPr id="141" name=""/>
          <p:cNvGraphicFramePr/>
          <p:nvPr/>
        </p:nvGraphicFramePr>
        <p:xfrm>
          <a:off x="1692000" y="1833480"/>
          <a:ext cx="8570880" cy="1945440"/>
        </p:xfrm>
        <a:graphic>
          <a:graphicData uri="http://schemas.openxmlformats.org/drawingml/2006/table">
            <a:tbl>
              <a:tblPr/>
              <a:tblGrid>
                <a:gridCol w="4440240"/>
                <a:gridCol w="4131000"/>
              </a:tblGrid>
              <a:tr h="447840">
                <a:tc>
                  <a:txBody>
                    <a:bodyPr lIns="90000" rIns="90000" anchor="t">
                      <a:noAutofit/>
                    </a:bodyPr>
                    <a:p>
                      <a:pPr>
                        <a:lnSpc>
                          <a:spcPct val="100000"/>
                        </a:lnSpc>
                        <a:buNone/>
                      </a:pPr>
                      <a:r>
                        <a:rPr b="0" lang="en-PH" sz="1800" spc="-1" strike="noStrike">
                          <a:latin typeface="Lato"/>
                        </a:rPr>
                        <a:t>Ano ang nangyari?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c5e1a5"/>
                    </a:solidFill>
                  </a:tcPr>
                </a:tc>
                <a:tc>
                  <a:txBody>
                    <a:bodyPr lIns="90000" rIns="90000" anchor="t">
                      <a:noAutofit/>
                    </a:bodyPr>
                    <a:p>
                      <a:pPr>
                        <a:lnSpc>
                          <a:spcPct val="100000"/>
                        </a:lnSpc>
                        <a:buNone/>
                      </a:pPr>
                      <a:r>
                        <a:rPr b="0" lang="en-PH" sz="1800" spc="-1" strike="noStrike">
                          <a:latin typeface="Lato"/>
                        </a:rPr>
                        <a:t>Nagpatawag ng pulong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c5e1a5"/>
                    </a:solidFill>
                  </a:tcPr>
                </a:tc>
              </a:tr>
              <a:tr h="430560">
                <a:tc>
                  <a:txBody>
                    <a:bodyPr lIns="90000" rIns="90000" anchor="t">
                      <a:noAutofit/>
                    </a:bodyPr>
                    <a:p>
                      <a:pPr>
                        <a:lnSpc>
                          <a:spcPct val="100000"/>
                        </a:lnSpc>
                        <a:buNone/>
                      </a:pPr>
                      <a:r>
                        <a:rPr b="0" lang="en-PH" sz="1800" spc="-1" strike="noStrike">
                          <a:latin typeface="Lato"/>
                        </a:rPr>
                        <a:t>Sino ang pangunahing kasangkot dito?</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ea00"/>
                    </a:solidFill>
                  </a:tcPr>
                </a:tc>
                <a:tc>
                  <a:txBody>
                    <a:bodyPr lIns="90000" rIns="90000" anchor="t">
                      <a:noAutofit/>
                    </a:bodyPr>
                    <a:p>
                      <a:pPr>
                        <a:lnSpc>
                          <a:spcPct val="100000"/>
                        </a:lnSpc>
                        <a:buNone/>
                      </a:pPr>
                      <a:r>
                        <a:rPr b="0" lang="en-PH" sz="1800" spc="-1" strike="noStrike">
                          <a:latin typeface="Lato"/>
                        </a:rPr>
                        <a:t>Pangulong Rodrigo Duterte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ea00"/>
                    </a:solidFill>
                  </a:tcPr>
                </a:tc>
              </a:tr>
              <a:tr h="354960">
                <a:tc>
                  <a:txBody>
                    <a:bodyPr lIns="90000" rIns="90000" anchor="t">
                      <a:noAutofit/>
                    </a:bodyPr>
                    <a:p>
                      <a:pPr>
                        <a:lnSpc>
                          <a:spcPct val="100000"/>
                        </a:lnSpc>
                        <a:buNone/>
                      </a:pPr>
                      <a:r>
                        <a:rPr b="0" lang="en-PH" sz="1800" spc="-1" strike="noStrike">
                          <a:latin typeface="Lato"/>
                        </a:rPr>
                        <a:t>Kailan ito nangyari?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dcedc8"/>
                    </a:solidFill>
                  </a:tcPr>
                </a:tc>
                <a:tc>
                  <a:txBody>
                    <a:bodyPr lIns="90000" rIns="90000" anchor="t">
                      <a:noAutofit/>
                    </a:bodyPr>
                    <a:p>
                      <a:pPr>
                        <a:lnSpc>
                          <a:spcPct val="100000"/>
                        </a:lnSpc>
                        <a:buNone/>
                      </a:pPr>
                      <a:r>
                        <a:rPr b="0" lang="en-PH" sz="1800" spc="-1" strike="noStrike">
                          <a:latin typeface="Lato"/>
                        </a:rPr>
                        <a:t>Sabado ng gabi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dcedc8"/>
                    </a:solidFill>
                  </a:tcPr>
                </a:tc>
              </a:tr>
              <a:tr h="309600">
                <a:tc>
                  <a:txBody>
                    <a:bodyPr lIns="90000" rIns="90000" anchor="t">
                      <a:noAutofit/>
                    </a:bodyPr>
                    <a:p>
                      <a:pPr>
                        <a:lnSpc>
                          <a:spcPct val="100000"/>
                        </a:lnSpc>
                        <a:buNone/>
                      </a:pPr>
                      <a:r>
                        <a:rPr b="0" lang="en-PH" sz="1800" spc="-1" strike="noStrike">
                          <a:latin typeface="Lato"/>
                        </a:rPr>
                        <a:t>Saan ito nangyari?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be9e7"/>
                    </a:solidFill>
                  </a:tcPr>
                </a:tc>
                <a:tc>
                  <a:txBody>
                    <a:bodyPr lIns="90000" rIns="90000" anchor="t">
                      <a:noAutofit/>
                    </a:bodyPr>
                    <a:p>
                      <a:pPr>
                        <a:lnSpc>
                          <a:spcPct val="100000"/>
                        </a:lnSpc>
                        <a:buNone/>
                      </a:pPr>
                      <a:r>
                        <a:rPr b="0" lang="en-PH" sz="1800" spc="-1" strike="noStrike">
                          <a:latin typeface="Lato"/>
                        </a:rPr>
                        <a:t>Malacañang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be9e7"/>
                    </a:solidFill>
                  </a:tcPr>
                </a:tc>
              </a:tr>
              <a:tr h="402840">
                <a:tc>
                  <a:txBody>
                    <a:bodyPr lIns="90000" rIns="90000" anchor="t">
                      <a:noAutofit/>
                    </a:bodyPr>
                    <a:p>
                      <a:pPr>
                        <a:lnSpc>
                          <a:spcPct val="100000"/>
                        </a:lnSpc>
                        <a:buNone/>
                      </a:pPr>
                      <a:r>
                        <a:rPr b="0" lang="en-PH" sz="1800" spc="-1" strike="noStrike">
                          <a:latin typeface="Lato"/>
                        </a:rPr>
                        <a:t>Bakit ito nangyari?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90caf9"/>
                    </a:solidFill>
                  </a:tcPr>
                </a:tc>
                <a:tc>
                  <a:txBody>
                    <a:bodyPr lIns="90000" rIns="90000" anchor="t">
                      <a:noAutofit/>
                    </a:bodyPr>
                    <a:p>
                      <a:pPr>
                        <a:lnSpc>
                          <a:spcPct val="100000"/>
                        </a:lnSpc>
                        <a:buNone/>
                      </a:pPr>
                      <a:r>
                        <a:rPr b="0" lang="en-PH" sz="1800" spc="-1" strike="noStrike">
                          <a:latin typeface="Lato"/>
                        </a:rPr>
                        <a:t>May bagong </a:t>
                      </a:r>
                      <a:r>
                        <a:rPr b="0" i="1" lang="en-PH" sz="1800" spc="-1" strike="noStrike">
                          <a:latin typeface="Lato"/>
                        </a:rPr>
                        <a:t>variant</a:t>
                      </a:r>
                      <a:r>
                        <a:rPr b="0" lang="en-PH" sz="1800" spc="-1" strike="noStrike">
                          <a:latin typeface="Lato"/>
                        </a:rPr>
                        <a:t> ang COVID-19</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90caf9"/>
                    </a:solidFill>
                  </a:tcPr>
                </a:tc>
              </a:tr>
            </a:tbl>
          </a:graphicData>
        </a:graphic>
      </p:graphicFrame>
      <p:sp>
        <p:nvSpPr>
          <p:cNvPr id="142" name=""/>
          <p:cNvSpPr/>
          <p:nvPr/>
        </p:nvSpPr>
        <p:spPr>
          <a:xfrm>
            <a:off x="328320" y="3895920"/>
            <a:ext cx="11549880" cy="2436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Mahalagang taglay ng balita ang limang pangunahing impormasyon, sapagkat ang mga ito ang pinakamahalagang dapat malaman ng mga tao. Sa binasang balita, naipabatid na may bagong variant ang COVID-19 kung kaya agad na nagpatawag ng pulong ang pangulo.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Kapag </a:t>
            </a:r>
            <a:r>
              <a:rPr b="1" lang="en-PH" sz="1800" spc="-1" strike="noStrike">
                <a:solidFill>
                  <a:srgbClr val="000000"/>
                </a:solidFill>
                <a:latin typeface="Lato"/>
                <a:ea typeface="DejaVu Sans"/>
              </a:rPr>
              <a:t>ang balitang ito ay iyong isinalaysay gamit ang iyong sariling pangungusap</a:t>
            </a:r>
            <a:r>
              <a:rPr b="0" lang="en-PH" sz="1800" spc="-1" strike="noStrike">
                <a:solidFill>
                  <a:srgbClr val="000000"/>
                </a:solidFill>
                <a:latin typeface="Lato"/>
                <a:ea typeface="DejaVu Sans"/>
              </a:rPr>
              <a:t> ay tiyak na magagamit mo ang mga uri ng pangungusap na tinalakay, kaya tandaan mo ang nilalaman ng binasang balita dahil babalikan mo ito para sa mga gawaing kaugnay pa rin ng mga uri ng pangungusap ayon sa gamit at kayarian.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96000" y="1980000"/>
            <a:ext cx="11340000" cy="2423880"/>
          </a:xfrm>
          <a:prstGeom prst="rect">
            <a:avLst/>
          </a:prstGeom>
          <a:solidFill>
            <a:srgbClr val="fbe9e7"/>
          </a:solidFill>
          <a:ln w="76320">
            <a:solidFill>
              <a:srgbClr val="f50057"/>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Punan ng tamang sagot ang bawat pangungusap.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Ang pangungusap ay may iba’t ibang uri ayon sa gamit: ____________ o pasalaysay,  ____________ , ____________ ,  ____________ , at  ____________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Ang pangungusap ay may iba’t ibang uri ayon sa kayarian o pagkakabuo: ____________, ____________, ____________, at ____________ .</a:t>
            </a:r>
            <a:endParaRPr b="0" lang="en-PH" sz="1800" spc="-1" strike="noStrike">
              <a:latin typeface="Arial"/>
            </a:endParaRPr>
          </a:p>
          <a:p>
            <a:pPr>
              <a:lnSpc>
                <a:spcPct val="100000"/>
              </a:lnSpc>
              <a:buNone/>
            </a:pPr>
            <a:endParaRPr b="0" lang="en-PH" sz="1800" spc="-1" strike="noStrike">
              <a:latin typeface="Arial"/>
            </a:endParaRPr>
          </a:p>
        </p:txBody>
      </p:sp>
      <p:sp>
        <p:nvSpPr>
          <p:cNvPr id="144" name="PlaceHolder 1"/>
          <p:cNvSpPr>
            <a:spLocks noGrp="1"/>
          </p:cNvSpPr>
          <p:nvPr>
            <p:ph/>
          </p:nvPr>
        </p:nvSpPr>
        <p:spPr>
          <a:xfrm>
            <a:off x="1980000" y="540000"/>
            <a:ext cx="8071200" cy="691200"/>
          </a:xfrm>
          <a:prstGeom prst="rect">
            <a:avLst/>
          </a:prstGeom>
          <a:solidFill>
            <a:srgbClr val="dcedc8"/>
          </a:solidFill>
          <a:ln w="76320">
            <a:solidFill>
              <a:srgbClr val="d500f9"/>
            </a:solidFill>
            <a:round/>
          </a:ln>
        </p:spPr>
        <p:txBody>
          <a:bodyPr lIns="128160" rIns="128160" tIns="83160" bIns="83160" anchor="t">
            <a:noAutofit/>
          </a:bodyPr>
          <a:p>
            <a:pPr algn="ctr">
              <a:lnSpc>
                <a:spcPct val="100000"/>
              </a:lnSpc>
              <a:spcAft>
                <a:spcPts val="601"/>
              </a:spcAft>
              <a:buNone/>
            </a:pPr>
            <a:r>
              <a:rPr b="1" lang="en-US" sz="2400" spc="-1" strike="noStrike">
                <a:solidFill>
                  <a:srgbClr val="000000"/>
                </a:solidFill>
                <a:latin typeface="Lato"/>
                <a:ea typeface="Arial;Arial"/>
              </a:rPr>
              <a:t>Pagsasanay</a:t>
            </a:r>
            <a:endParaRPr b="0" lang="en-PH" sz="24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3680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2023-09-20T11:28:03Z</dcterms:modified>
  <cp:revision>457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