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803040" y="2988000"/>
            <a:ext cx="8076960" cy="1187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KABANATA 30-39 NG EL FILIBUSTERISMO</a:t>
            </a:r>
            <a:endParaRPr b="0" lang="en-PH" sz="3600" spc="-1" strike="noStrike">
              <a:solidFill>
                <a:srgbClr val="000000"/>
              </a:solid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
          <p:cNvSpPr/>
          <p:nvPr/>
        </p:nvSpPr>
        <p:spPr>
          <a:xfrm>
            <a:off x="379440" y="3600360"/>
            <a:ext cx="10780560" cy="2500560"/>
          </a:xfrm>
          <a:prstGeom prst="rect">
            <a:avLst/>
          </a:prstGeom>
          <a:noFill/>
          <a:ln w="0">
            <a:noFill/>
          </a:ln>
        </p:spPr>
        <p:style>
          <a:lnRef idx="0"/>
          <a:fillRef idx="0"/>
          <a:effectRef idx="0"/>
          <a:fontRef idx="minor"/>
        </p:style>
      </p:sp>
      <p:sp>
        <p:nvSpPr>
          <p:cNvPr id="150" name=""/>
          <p:cNvSpPr/>
          <p:nvPr/>
        </p:nvSpPr>
        <p:spPr>
          <a:xfrm>
            <a:off x="540000" y="1750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Sa bahay ng pamilyang Orenda ay may mga panauhin, kabilang na si Isagani at ang platerong si Chichoy na sentro ng pakikinig ng lahat. Ang paksa ng usapan ng matatanda ay ang pagsalakay, pagbangon, at ang supot ng pulbura. Isinalaysay ni Chichoy na nang inalis na ang pinaggamitang kainan noong kinagabihan ay natuklasan niya ang sako-sakong pulbura sa iba’t ibang bahagi ng bahay. Aniya, mabuti at walang nanigarilyo sa mga panauhin nang gabing iyon dahil tiyak na sasabog ang buong bahay. Sa ngayon daw ay pinaghahanap</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na ng mga guwardiya sibil si Simoun.</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Sumunod na isinalaysay ni Chichoy na may isang ilawan na inagaw sa kinakainan ng Heneral ngunit hindi nakita ang mukha ng kumuha ng ilawan. Sinasabing sa pamamagitan ng ilawang iyon ay sasabog ang buong bahay. Biglang napausal si Isagani na sayang ang pagkakataon. Kung hindi raw dahil sa magnanakaw ay patay na sana ang lahat. Muling nagsalita si Isagani at sinabing kailanman ay hindi tama ang pagkuha ng ari-arian ng iba at sabay nagbigay ng mahiwagang ngiti. Kung batid lamang daw ng magnanakaw ang layunin at kung nakapag-isip-isip ito ay malamang hindi niya gagawin iyon. Pagkaraan ng isang oras, nagpaalam na si Isagani dahil uuwi na siya sa kaniyang amain.</a:t>
            </a:r>
            <a:endParaRPr b="0" lang="en-PH" sz="1800" spc="-1" strike="noStrike">
              <a:solidFill>
                <a:srgbClr val="000000"/>
              </a:solidFill>
              <a:latin typeface="Lato"/>
            </a:endParaRPr>
          </a:p>
        </p:txBody>
      </p:sp>
      <p:sp>
        <p:nvSpPr>
          <p:cNvPr id="151"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37 - Kahiwagaan</a:t>
            </a:r>
            <a:endParaRPr b="0" lang="en-PH" sz="3600" spc="-1" strike="noStrike">
              <a:solidFill>
                <a:srgbClr val="000000"/>
              </a:solid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
          <p:cNvSpPr/>
          <p:nvPr/>
        </p:nvSpPr>
        <p:spPr>
          <a:xfrm>
            <a:off x="379440" y="3600360"/>
            <a:ext cx="10780560" cy="2500560"/>
          </a:xfrm>
          <a:prstGeom prst="rect">
            <a:avLst/>
          </a:prstGeom>
          <a:noFill/>
          <a:ln w="0">
            <a:noFill/>
          </a:ln>
        </p:spPr>
        <p:style>
          <a:lnRef idx="0"/>
          <a:fillRef idx="0"/>
          <a:effectRef idx="0"/>
          <a:fontRef idx="minor"/>
        </p:style>
      </p:sp>
      <p:sp>
        <p:nvSpPr>
          <p:cNvPr id="153" name=""/>
          <p:cNvSpPr/>
          <p:nvPr/>
        </p:nvSpPr>
        <p:spPr>
          <a:xfrm>
            <a:off x="540000" y="1750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Nakilala si Matanglawin sa buong Luzon dahil sa paghahasik niya ng lagim. Nilusob niya ang mga bayan, sinira ang mga pananim, at pinatay ang Hukom Pamayapa sa Tiani. Dahil sa mga ganitong kakila-kilabot na pangyayari, naghigpit ang pamahalaan lalo na sa mga mga tagabukid na nakaranas ng pagmamalupit at pagpapahirap. Nagkaroon ng barilan sa pagitan ng mga tulisan at guwardiya sibil. Isang kawal ang nakakita sa isang matandang nag-aagaw-buhay. Binayoneta ito. Nagtataka ang mga kawal nang nakita nila si Carolino na putlang-putla na parang nawawala sa sarili. Si Carolino, na ang tunay na pangalan ay Tano, ay anak ni Kabesang Tales. Nakilala ni Tano na ang matandang namatay ay ang kaniyang nunong si Tandang Selo.</a:t>
            </a:r>
            <a:endParaRPr b="0" lang="en-PH" sz="1800" spc="-1" strike="noStrike">
              <a:solidFill>
                <a:srgbClr val="000000"/>
              </a:solidFill>
              <a:latin typeface="Lato"/>
            </a:endParaRPr>
          </a:p>
        </p:txBody>
      </p:sp>
      <p:sp>
        <p:nvSpPr>
          <p:cNvPr id="154"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38 - Kasawian</a:t>
            </a:r>
            <a:endParaRPr b="0" lang="en-PH" sz="3600" spc="-1" strike="noStrike">
              <a:solidFill>
                <a:srgbClr val="000000"/>
              </a:solid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379440" y="3600360"/>
            <a:ext cx="10780560" cy="2500560"/>
          </a:xfrm>
          <a:prstGeom prst="rect">
            <a:avLst/>
          </a:prstGeom>
          <a:noFill/>
          <a:ln w="0">
            <a:noFill/>
          </a:ln>
        </p:spPr>
        <p:style>
          <a:lnRef idx="0"/>
          <a:fillRef idx="0"/>
          <a:effectRef idx="0"/>
          <a:fontRef idx="minor"/>
        </p:style>
      </p:sp>
      <p:sp>
        <p:nvSpPr>
          <p:cNvPr id="156" name=""/>
          <p:cNvSpPr/>
          <p:nvPr/>
        </p:nvSpPr>
        <p:spPr>
          <a:xfrm>
            <a:off x="540000" y="1750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Naninirahan si Padre Florentino sa kaniyang bahay na nasa tabi ng Dagat Pasipiko. Aliwan niya ang pagtugtog ng kaniyang armonyum. Noong umaga, may natanggap siyang liham na galing sa tenyente ng guwardiya sibil. Narito ang bahagi ng nilalaman nito: “Dakping patay o buhay ang Kastilang nagtatago sa bahay ni Padre Florentino.” Nagkataon na si Don Tiburcio de Espadaña ay doon pala nagtatago sa bahay ni Padre Florentino. Inakala niyang siya ay natunton ng asawa kaya nagdesisyon siyang umalis. Habang tumutugtog ng instrumento si Padre Florentino, nasa isip niya si Simoun, nang sugatang dumating ang magaalahas. Dalawang araw na siyang naglalakbay na pasan-pasan ang baul ng kayamanan. Duguan siya, malungkot, at pagod na pagod. Sa hinuha ni Padre Florentino, ang mag-aalahas ay tinugis ng mga taong nais maghiganti dahil wala na ang Kapitan Heneral.</a:t>
            </a:r>
            <a:endParaRPr b="0" lang="en-PH" sz="2000" spc="-1" strike="noStrike">
              <a:solidFill>
                <a:srgbClr val="000000"/>
              </a:solidFill>
              <a:latin typeface="Lato"/>
            </a:endParaRPr>
          </a:p>
        </p:txBody>
      </p:sp>
      <p:sp>
        <p:nvSpPr>
          <p:cNvPr id="157"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39 – Ang Katapusan</a:t>
            </a:r>
            <a:endParaRPr b="0" lang="en-PH" sz="3600" spc="-1" strike="noStrike">
              <a:solidFill>
                <a:srgbClr val="000000"/>
              </a:solid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
          <p:cNvSpPr/>
          <p:nvPr/>
        </p:nvSpPr>
        <p:spPr>
          <a:xfrm>
            <a:off x="379440" y="3600360"/>
            <a:ext cx="10780560" cy="2500560"/>
          </a:xfrm>
          <a:prstGeom prst="rect">
            <a:avLst/>
          </a:prstGeom>
          <a:noFill/>
          <a:ln w="0">
            <a:noFill/>
          </a:ln>
        </p:spPr>
        <p:style>
          <a:lnRef idx="0"/>
          <a:fillRef idx="0"/>
          <a:effectRef idx="0"/>
          <a:fontRef idx="minor"/>
        </p:style>
      </p:sp>
      <p:sp>
        <p:nvSpPr>
          <p:cNvPr id="159" name=""/>
          <p:cNvSpPr/>
          <p:nvPr/>
        </p:nvSpPr>
        <p:spPr>
          <a:xfrm>
            <a:off x="540000" y="1750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Tumangging magpagamot sa doktor si Simoun. Pinipilit unawain ni Padre Florentino ang kahulugan ng ngiti ni Simoun nang kaniyang sabihin na sa ikawalo ng gabi ay darating ang mga guwardiya sibil upang dakpin siya. Habang nag-iisip ang pari, lumapit ang kaniyang katiwala at sinabing nais siyang makausap ng maysakit. Nahinuha ni Padre Florentino na uminom ng lason si Simoun. Nagmadali si Padre Florentino na hagilapin ang mga bote na maaaring makalunas sa binata, ngunit hirap man sa pagsasalita ay sinabi ni Simoun, “Wala nang saysay! Wala nang lunas! Ano ang inaakala ninyo, na pipiliin ko sa buhay at patay, patay, oo buhay, hindi! Huminahon kayo. Hindi maaaring makuha nila ang aking lihim. Pakinggan ninyo ako, nais kong buksan ang lihim ng aking buhay. Sa huling sandali, nais kong mapawi ang aking mga pag-aalinlangan. Nais kong sabihin ninyo sa akin kung mayroon ngang Diyos.”</a:t>
            </a:r>
            <a:endParaRPr b="0" lang="en-PH" sz="2000" spc="-1" strike="noStrike">
              <a:solidFill>
                <a:srgbClr val="000000"/>
              </a:solidFill>
              <a:latin typeface="Lato"/>
            </a:endParaRPr>
          </a:p>
        </p:txBody>
      </p:sp>
      <p:sp>
        <p:nvSpPr>
          <p:cNvPr id="160"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39 – Ang Katapusan</a:t>
            </a:r>
            <a:endParaRPr b="0" lang="en-PH" sz="3600" spc="-1" strike="noStrike">
              <a:solidFill>
                <a:srgbClr val="000000"/>
              </a:solid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
          <p:cNvSpPr/>
          <p:nvPr/>
        </p:nvSpPr>
        <p:spPr>
          <a:xfrm>
            <a:off x="379440" y="3600360"/>
            <a:ext cx="10780560" cy="2500560"/>
          </a:xfrm>
          <a:prstGeom prst="rect">
            <a:avLst/>
          </a:prstGeom>
          <a:noFill/>
          <a:ln w="0">
            <a:noFill/>
          </a:ln>
        </p:spPr>
        <p:style>
          <a:lnRef idx="0"/>
          <a:fillRef idx="0"/>
          <a:effectRef idx="0"/>
          <a:fontRef idx="minor"/>
        </p:style>
      </p:sp>
      <p:sp>
        <p:nvSpPr>
          <p:cNvPr id="162" name=""/>
          <p:cNvSpPr/>
          <p:nvPr/>
        </p:nvSpPr>
        <p:spPr>
          <a:xfrm>
            <a:off x="540000" y="1750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Nasindak ang pari nang ipinagtapat ni Simoun ang tunay niyang pangalan. Tinakpan ng pari ng panyo ang kaniyang mukha at nakinig sa ipinagtatapat ni Simoun habang ikinukuwento ang kaniyang buhay. Nang mamatay si Simoun, pumunta ang pari sa talampas dala ang baul ng binata. Inihagis niya sa dagat ang baul ng kayamanan ni Simoun. Itinaas ng pari ang kaniyang kamay at sinambit ito, “Nawa’y ingatan ka ng kalikasan sa kaniyang kalaliman kasama ng mga perlas at korales ng walang hanggang karagatan. Kapag kakailanganin ka ng tao para sa isang dakila at banal na layunin, sa karunungan ng Diyos ay ituturo kung paano ka babawiin sa sinapupunan ng mga alon. Samantala, diyan ay wala kang kasamaang mapaggagamitan, hindi mo mababaluktot ang katuwiran, at hindi ka makapag-uudyok ng mga kasamaan.”</a:t>
            </a:r>
            <a:endParaRPr b="0" lang="en-PH" sz="2000" spc="-1" strike="noStrike">
              <a:solidFill>
                <a:srgbClr val="000000"/>
              </a:solidFill>
              <a:latin typeface="Lato"/>
            </a:endParaRPr>
          </a:p>
        </p:txBody>
      </p:sp>
      <p:sp>
        <p:nvSpPr>
          <p:cNvPr id="163"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39 – Ang Katapusan</a:t>
            </a:r>
            <a:endParaRPr b="0" lang="en-PH" sz="3600" spc="-1" strike="noStrike">
              <a:solidFill>
                <a:srgbClr val="000000"/>
              </a:solid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solidFill>
                <a:srgbClr val="000000"/>
              </a:solid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
          <p:cNvSpPr/>
          <p:nvPr/>
        </p:nvSpPr>
        <p:spPr>
          <a:xfrm>
            <a:off x="-360360" y="2879640"/>
            <a:ext cx="12169800" cy="615960"/>
          </a:xfrm>
          <a:prstGeom prst="rect">
            <a:avLst/>
          </a:prstGeom>
          <a:noFill/>
          <a:ln w="0">
            <a:noFill/>
          </a:ln>
        </p:spPr>
        <p:style>
          <a:lnRef idx="0"/>
          <a:fillRef idx="0"/>
          <a:effectRef idx="0"/>
          <a:fontRef idx="minor"/>
        </p:style>
      </p:sp>
      <p:sp>
        <p:nvSpPr>
          <p:cNvPr id="166" name=""/>
          <p:cNvSpPr/>
          <p:nvPr/>
        </p:nvSpPr>
        <p:spPr>
          <a:xfrm>
            <a:off x="539640" y="3240000"/>
            <a:ext cx="10780920" cy="2500560"/>
          </a:xfrm>
          <a:prstGeom prst="rect">
            <a:avLst/>
          </a:prstGeom>
          <a:noFill/>
          <a:ln w="0">
            <a:noFill/>
          </a:ln>
        </p:spPr>
        <p:style>
          <a:lnRef idx="0"/>
          <a:fillRef idx="0"/>
          <a:effectRef idx="0"/>
          <a:fontRef idx="minor"/>
        </p:style>
      </p:sp>
      <p:sp>
        <p:nvSpPr>
          <p:cNvPr id="167" name=""/>
          <p:cNvSpPr/>
          <p:nvPr/>
        </p:nvSpPr>
        <p:spPr>
          <a:xfrm>
            <a:off x="360360" y="180720"/>
            <a:ext cx="11518920" cy="575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2000" spc="-1" strike="noStrike">
                <a:solidFill>
                  <a:srgbClr val="000000"/>
                </a:solidFill>
                <a:latin typeface="Lato"/>
                <a:ea typeface="DejaVu Sans"/>
              </a:rPr>
              <a:t>PANUTO: </a:t>
            </a:r>
            <a:r>
              <a:rPr b="0" lang="en-US" sz="2000" spc="-1" strike="noStrike">
                <a:solidFill>
                  <a:srgbClr val="000000"/>
                </a:solidFill>
                <a:latin typeface="Lato"/>
                <a:ea typeface="DejaVu Sans"/>
              </a:rPr>
              <a:t>Sagutin ang sumusunod na katanungan. Isulat ang iyong sagot sa iyong kuwaderno.</a:t>
            </a:r>
            <a:endParaRPr b="0" lang="en-PH" sz="2000" spc="-1" strike="noStrike">
              <a:solidFill>
                <a:srgbClr val="000000"/>
              </a:solidFill>
              <a:latin typeface="Arial"/>
            </a:endParaRPr>
          </a:p>
          <a:p>
            <a:pPr marL="720000">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600" spc="-1" strike="noStrike">
                <a:solidFill>
                  <a:srgbClr val="000000"/>
                </a:solidFill>
                <a:latin typeface="Lato"/>
                <a:ea typeface="DejaVu Sans"/>
              </a:rPr>
              <a:t> </a:t>
            </a:r>
            <a:endParaRPr b="0" lang="en-PH" sz="6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1. Bakit tanging si Basilio ang naiwan sa bilangguan? Ano ang katibayan laban sa kaniya?</a:t>
            </a: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2. Bakit masasabi na ang may likha ng bintang na pagdirikit ng paskin ay naging matagumpay sa </a:t>
            </a: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                sadyang hangarin? Ipaliwanag ang sagot.</a:t>
            </a: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3. Bakit inaasahan ni Simoun ang pagpunta ni Basilio sa kaniyang bahay?</a:t>
            </a: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4. Ano ang nilalaman ng tarhetang nagpasa-pasa sa kamay ng mga panauhin sa kasal? Bakit si Padre </a:t>
            </a: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     Salvi ay nagkaroon ng reaksiyon na gaya ng panonood sa espinghe at napatunayan na hindi peke </a:t>
            </a: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     ang lagda?</a:t>
            </a: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2000" spc="-1" strike="noStrike">
                <a:solidFill>
                  <a:srgbClr val="000000"/>
                </a:solidFill>
                <a:latin typeface="Lato"/>
                <a:ea typeface="Arial;Arial"/>
              </a:rPr>
              <a:t>	</a:t>
            </a:r>
            <a:r>
              <a:rPr b="0" lang="en-US" sz="2000" spc="-1" strike="noStrike">
                <a:solidFill>
                  <a:srgbClr val="000000"/>
                </a:solidFill>
                <a:latin typeface="Lato"/>
                <a:ea typeface="Arial;Arial"/>
              </a:rPr>
              <a:t>5. Bakit masasabi na nabatid din ni Isagani ang lihim ni Simoun?</a:t>
            </a:r>
            <a:endParaRPr b="0" lang="en-PH" sz="20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2000" spc="-1" strike="noStrike">
              <a:solidFill>
                <a:srgbClr val="000000"/>
              </a:solidFill>
              <a:latin typeface="Arial"/>
            </a:endParaRPr>
          </a:p>
        </p:txBody>
      </p:sp>
      <p:sp>
        <p:nvSpPr>
          <p:cNvPr id="168"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69"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70"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
          <p:cNvSpPr/>
          <p:nvPr/>
        </p:nvSpPr>
        <p:spPr>
          <a:xfrm>
            <a:off x="-360360" y="2879640"/>
            <a:ext cx="12169800" cy="615960"/>
          </a:xfrm>
          <a:prstGeom prst="rect">
            <a:avLst/>
          </a:prstGeom>
          <a:noFill/>
          <a:ln w="0">
            <a:noFill/>
          </a:ln>
        </p:spPr>
        <p:style>
          <a:lnRef idx="0"/>
          <a:fillRef idx="0"/>
          <a:effectRef idx="0"/>
          <a:fontRef idx="minor"/>
        </p:style>
      </p:sp>
      <p:sp>
        <p:nvSpPr>
          <p:cNvPr id="172" name=""/>
          <p:cNvSpPr/>
          <p:nvPr/>
        </p:nvSpPr>
        <p:spPr>
          <a:xfrm>
            <a:off x="539640" y="3240000"/>
            <a:ext cx="10780920" cy="2500560"/>
          </a:xfrm>
          <a:prstGeom prst="rect">
            <a:avLst/>
          </a:prstGeom>
          <a:noFill/>
          <a:ln w="0">
            <a:noFill/>
          </a:ln>
        </p:spPr>
        <p:style>
          <a:lnRef idx="0"/>
          <a:fillRef idx="0"/>
          <a:effectRef idx="0"/>
          <a:fontRef idx="minor"/>
        </p:style>
      </p:sp>
      <p:sp>
        <p:nvSpPr>
          <p:cNvPr id="173" name=""/>
          <p:cNvSpPr/>
          <p:nvPr/>
        </p:nvSpPr>
        <p:spPr>
          <a:xfrm>
            <a:off x="360000" y="720720"/>
            <a:ext cx="11518920" cy="575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PH" sz="1700" spc="-1" strike="noStrike">
                <a:solidFill>
                  <a:srgbClr val="000000"/>
                </a:solidFill>
                <a:latin typeface="Lato"/>
                <a:ea typeface="Arial;Arial"/>
              </a:rPr>
              <a:t>1. Walang padrino si Basilio sapagkat patay na si Kapitan Tiyago. Bagama’t hindi siya kasama ng mga estudyanteng nagtipon sa isang pansiterya, ang isang aklat na ipinadala kay Basilio na may balot pa ay nangangahulugang hindi pa ito nababasa at naging katibayan laban kay Basilio. Isa pa, nakatala ang pangalan ni Basilio sa listahan ng mga estudyanteng sumusuporta sa Akademya ng Wikang Kastila. </a:t>
            </a:r>
            <a:endParaRPr b="0" lang="en-PH" sz="1700" spc="-1" strike="noStrike">
              <a:solidFill>
                <a:srgbClr val="000000"/>
              </a:solidFill>
              <a:latin typeface="Lato"/>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PH" sz="1700" spc="-1" strike="noStrike">
                <a:solidFill>
                  <a:srgbClr val="000000"/>
                </a:solidFill>
                <a:latin typeface="Lato"/>
                <a:ea typeface="Arial;Arial"/>
              </a:rPr>
              <a:t>2. Wala naman talagang paskin ngunit ito ang ipinamalita ng mga prayle upang hadlangan ang hangarin ng mga estudyante na magkaroon ng mga reporma o pagbabago. Ito ay lumikha ng takot kaya hindi na ninais pa ng mga magulang na ipagpatuloy ng mga anak ang pag-aaral. </a:t>
            </a:r>
            <a:endParaRPr b="0" lang="en-PH" sz="1700" spc="-1" strike="noStrike">
              <a:solidFill>
                <a:srgbClr val="000000"/>
              </a:solidFill>
              <a:latin typeface="Lato"/>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PH" sz="1700" spc="-1" strike="noStrike">
                <a:solidFill>
                  <a:srgbClr val="000000"/>
                </a:solidFill>
                <a:latin typeface="Lato"/>
                <a:ea typeface="Arial;Arial"/>
              </a:rPr>
              <a:t>3. Kung ninais ni Simoun na makalaya agad si Basilio, kaya niya iyong gawin. Maiisip na sinadya ni Simoun na magdusa si Basilio sa bilangguan upang gisingin ang mapaghimagsik na damdamin nito. </a:t>
            </a:r>
            <a:endParaRPr b="0" lang="en-PH" sz="1700" spc="-1" strike="noStrike">
              <a:solidFill>
                <a:srgbClr val="000000"/>
              </a:solidFill>
              <a:latin typeface="Lato"/>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PH" sz="1700" spc="-1" strike="noStrike">
                <a:solidFill>
                  <a:srgbClr val="000000"/>
                </a:solidFill>
                <a:latin typeface="Lato"/>
                <a:ea typeface="Arial;Arial"/>
              </a:rPr>
              <a:t>4. Ang tarheta ay naglalaman ng isang babala na hinango sa Bibliya—</a:t>
            </a:r>
            <a:r>
              <a:rPr b="0" i="1" lang="en-PH" sz="1700" spc="-1" strike="noStrike">
                <a:solidFill>
                  <a:srgbClr val="000000"/>
                </a:solidFill>
                <a:latin typeface="Lato"/>
                <a:ea typeface="Arial;Arial"/>
              </a:rPr>
              <a:t>Mane Thacel Phares</a:t>
            </a:r>
            <a:r>
              <a:rPr b="0" lang="en-PH" sz="1700" spc="-1" strike="noStrike">
                <a:solidFill>
                  <a:srgbClr val="000000"/>
                </a:solidFill>
                <a:latin typeface="Lato"/>
                <a:ea typeface="Arial;Arial"/>
              </a:rPr>
              <a:t>. Ayon sa Bibliya, ito ay isinulat sa pader bilang babala ng Diyos kay Haring Nebuchadnezzar ng Babilonya. Ito ay nangangahulugang “tinimbang, sinukat, natagpuan kulang” o nalalapit na pagbagsak ng kaniyang kaharian. Ang tarheta ay may pirma ni Juan Crisostomo Ibarra. Si Padre Salvi ang nakapagpatunay na hindi huwad ang pirma sapagkat alam ni Padre Salvi ang sulat-kamay ni Ibarra. </a:t>
            </a:r>
            <a:endParaRPr b="0" lang="en-PH" sz="1700" spc="-1" strike="noStrike">
              <a:solidFill>
                <a:srgbClr val="000000"/>
              </a:solidFill>
              <a:latin typeface="Lato"/>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PH" sz="1700" spc="-1" strike="noStrike">
                <a:solidFill>
                  <a:srgbClr val="000000"/>
                </a:solidFill>
                <a:latin typeface="Lato"/>
                <a:ea typeface="Arial;Arial"/>
              </a:rPr>
              <a:t>5. Bago naagaw ni Isagani ang lampara, maaaring narinig niya ang usapan sa lagda sa tarheta, at marahil sa pag-iisip na mag-isa, naisip niya ang tinutukoy ni Basilio na “higit pang sawi kaysa kay Isagani” at sa mga usap-usapan ay matalinghagang ipinahayag ni Isagani na, “kailanma’y hindi tama ang pagkuha ng ari-arian ng iba at kung batid lamang daw ng magnanakaw ang layunin at kung nakapag-isip-isip lamang ay malamang na hindi niya gagawin iyon.” </a:t>
            </a:r>
            <a:endParaRPr b="0" lang="en-PH" sz="1700" spc="-1" strike="noStrike">
              <a:solidFill>
                <a:srgbClr val="000000"/>
              </a:solidFill>
              <a:latin typeface="Lato"/>
            </a:endParaRPr>
          </a:p>
        </p:txBody>
      </p:sp>
      <p:sp>
        <p:nvSpPr>
          <p:cNvPr id="174"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75"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76"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
        <p:nvSpPr>
          <p:cNvPr id="177" name=""/>
          <p:cNvSpPr/>
          <p:nvPr/>
        </p:nvSpPr>
        <p:spPr>
          <a:xfrm>
            <a:off x="-360" y="360000"/>
            <a:ext cx="12193560" cy="1187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    </a:t>
            </a:r>
            <a:r>
              <a:rPr b="1" lang="en-PH" sz="3600" spc="-1" strike="noStrike">
                <a:solidFill>
                  <a:srgbClr val="000000"/>
                </a:solidFill>
                <a:latin typeface="Lato"/>
                <a:ea typeface="DejaVu Sans"/>
              </a:rPr>
              <a:t>SUSI SA PAGWAWASTO:</a:t>
            </a:r>
            <a:endParaRPr b="0" lang="en-PH" sz="3600" spc="-1" strike="noStrike">
              <a:solidFill>
                <a:srgbClr val="000000"/>
              </a:solid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540000" y="113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Hinimatay si Huli dahil sa balitang pagkadakip sa kasintahang si Basilio. Wala nang tagatangkilik si Basilio sa pagkamatay ni Kapitan Tiyago. Gaya ng sabi ni Hermana Penchang, tiyak na mabubulok sa bilangguan ang binata at mabibitay. Enero din daw nang bitayin ang tatlong martir sa Cavite. M arami ang nagsasabing naghiganti raw lamang ang mga prayle dahil sa pagkakatubos ni Basilio kay Huli, na anak ng tulisang si Tales na kalaban ng korporasyon ng prayle.</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Naisip ni Huli na tulungan ang kasintahan kung kaya kasama si Hermana Bali ay nagtungo sila sa tribunal upang humingi ng payo at itinuro naman sila sa Hukom Pamayapa. Isang solusyon ang ibinigay ng hukom at ito ay ang pagpunta kay Padre Camorra. Ayaw ni Huli na magtuloy pa sa kumbento dahil kay Padre Camorra. Subalit nang malaman niyang ipatatapon ang kasintahan ay agad siyang nagtungo sa kumbento. Kinagabihan, usapusapan ang pagtalon sa bintana ng kumbento ng isang babae at patay na dinampot sa batong nakabunton sa ibaba. Samantala, isang matandang babae ang patakbong bumaba sa pinto ng kumbento at nilibot ang daan na nagsisisigaw.</a:t>
            </a:r>
            <a:endParaRPr b="0" lang="en-PH" sz="2000" spc="-1" strike="noStrike">
              <a:solidFill>
                <a:srgbClr val="000000"/>
              </a:solidFill>
              <a:latin typeface="Lato"/>
            </a:endParaRPr>
          </a:p>
        </p:txBody>
      </p:sp>
      <p:sp>
        <p:nvSpPr>
          <p:cNvPr id="127" name=""/>
          <p:cNvSpPr/>
          <p:nvPr/>
        </p:nvSpPr>
        <p:spPr>
          <a:xfrm>
            <a:off x="0" y="32472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30 - Si Juli</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540000" y="149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Ang mga pahayagan sa Maynila ay nakatuon sa mga pangyayari sa Europa. Bihira lamang nilang ibalita ang mga nagaganap sa lalawigan kaugnay ng mga gawain ng mga tulisang pinamumunuan ni Matanglawin. Dahil din sa manunulat na si Ben Zayb, higit pang nabigyang-pansin ang magandang imahen ni Padre Camorra.</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Pansamanata namang nakalaya ang mga kabataang si Macaraig at Isagani. Naunang nakalaya si Macaraig samantalang nahuli si Isagani dahil natagalan bago nakapunta sa Maynila si Padre Florentino. Hindi naman nakalaya si Basilio dahil sa pagkakaroon ng mga ipinagbabawal na aklat. Ipinagtanggol ng Mataas na Kawani si Basilio dahil inosente ang binata sa lahat ng akusasyon, subalit ang pagtatanggol na ito ay lalong nakasama dahil may hidwaan sila ng Kapitan Heneral. Ipinaalala ng Mataas na Kawani na mabuti nang mawalang lahat sa Espanya huwag lamang ang karangalan nito. Natawa ang Kapitan Heneral dahil wala siyang pakialam sa bayan, at pagkaraan ng dalawang oras na pagharap sa Mataas na </a:t>
            </a:r>
            <a:r>
              <a:rPr b="0" lang="en-PH" sz="1800" spc="-1" strike="noStrike">
                <a:solidFill>
                  <a:srgbClr val="000000"/>
                </a:solidFill>
                <a:latin typeface="Lato"/>
              </a:rPr>
              <a:t>Kawani ay nagbitiw siya sa katungkulan. Nang buksan ng isang indio ang pinto ng karwaheng </a:t>
            </a:r>
            <a:r>
              <a:rPr b="0" lang="en-PH" sz="1800" spc="-1" strike="noStrike">
                <a:solidFill>
                  <a:srgbClr val="000000"/>
                </a:solidFill>
                <a:latin typeface="Lato"/>
              </a:rPr>
              <a:t>sasakyan ay kaniyang winika, “Balang araw, kapag nakamtan na ninyo ang kalayaan, mayroon din sa Espanya na pusong tumitibok at nakipaglaban sa inyong kalayaan.”</a:t>
            </a:r>
            <a:endParaRPr b="0" lang="en-PH" sz="1800" spc="-1" strike="noStrike">
              <a:solidFill>
                <a:srgbClr val="000000"/>
              </a:solidFill>
              <a:latin typeface="Lato"/>
            </a:endParaRPr>
          </a:p>
        </p:txBody>
      </p:sp>
      <p:sp>
        <p:nvSpPr>
          <p:cNvPr id="130" name=""/>
          <p:cNvSpPr/>
          <p:nvPr/>
        </p:nvSpPr>
        <p:spPr>
          <a:xfrm>
            <a:off x="-360" y="64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31 – Ang Mataas na Kawani</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540000" y="149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Dahil sa pagkakahuli ng ilang mag-aaral, maraming magulang ang nagpatigil sa pag-aaral ng kanilang mga anak at nagsaka na lamang ang mga ito; gayundin ang nangyari sa mga mag-aaral na kumuha ng pagsusulit at bumagsak. Si Isagani, bagama’t pumasa sa pagsusulit, ay nabigo naman sa pag-ibig. Maraming pangyayari ang naging bali-balita sa pahayagan tulad ng pagaling ni Simoun na maglalakbay patungong Madrid kasabay ng pag-alis ng Kapitan Heneral.</a:t>
            </a:r>
            <a:endParaRPr b="0" lang="en-PH" sz="1800" spc="-1" strike="noStrike">
              <a:solidFill>
                <a:srgbClr val="000000"/>
              </a:solidFill>
              <a:latin typeface="Lato"/>
            </a:endParaRPr>
          </a:p>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Napabalita rin ang pagbigay ng bahay ni Kapitan Tiyago kay Ginoong Pelaez nang walang bayad. Napag-alaman ng mga tao na si Don Timoteo Pelaez at Simoun ay magkasosyo na sa pangangalakal. Makaraan ang ilang linggo, kumalat ang balitang pagpapakasal ni Juanito Pelaez kay Paulita Gomez. Ito ay idaraos dalawang araw bago umalis ang Heneral. Napabalita pa na si Simoun ay magsasaboy ng tipak-tipak na brilyante at dakot-dakot na perlas bilang pagbibigay ng karangalan sa anak ng kaniyang kasosyo kasabay ng kaniyang pasasalamat at pamamaalam, dahilan kung bakit nais siyang gawing kaibigan at anyayahan sa pista.</a:t>
            </a:r>
            <a:endParaRPr b="0" lang="en-PH" sz="1800" spc="-1" strike="noStrike">
              <a:solidFill>
                <a:srgbClr val="000000"/>
              </a:solidFill>
              <a:latin typeface="Lato"/>
            </a:endParaRPr>
          </a:p>
        </p:txBody>
      </p:sp>
      <p:sp>
        <p:nvSpPr>
          <p:cNvPr id="133" name=""/>
          <p:cNvSpPr/>
          <p:nvPr/>
        </p:nvSpPr>
        <p:spPr>
          <a:xfrm>
            <a:off x="-360" y="64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32 – Mga Ibinunga ng mga Paskin</a:t>
            </a:r>
            <a:endParaRPr b="0" lang="en-PH" sz="36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79440" y="3600360"/>
            <a:ext cx="10780560" cy="2500560"/>
          </a:xfrm>
          <a:prstGeom prst="rect">
            <a:avLst/>
          </a:prstGeom>
          <a:noFill/>
          <a:ln w="0">
            <a:noFill/>
          </a:ln>
        </p:spPr>
        <p:style>
          <a:lnRef idx="0"/>
          <a:fillRef idx="0"/>
          <a:effectRef idx="0"/>
          <a:fontRef idx="minor"/>
        </p:style>
      </p:sp>
      <p:sp>
        <p:nvSpPr>
          <p:cNvPr id="135" name=""/>
          <p:cNvSpPr/>
          <p:nvPr/>
        </p:nvSpPr>
        <p:spPr>
          <a:xfrm>
            <a:off x="540000" y="149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Inaasahan ni Simoun na darating si Basilio at nang makita niya ito, naawa siya sa hitsura ng binata. Pagkarating ni Basilio ay inilahad niya sa binata ang planong paghihiganti. Ayon kay Simoun, maisasakatuparan lamang ito kung aanib si Basilio sa kaniya. Sinabi ni Simoun na nasa panig niya ang katuwiran at matagal na niyang balak ito subalit nadala siya ng pag-ibig. Dinala ni Simoun si Basilio sa laboratoryo at ipinakita ang kakaibang ilawan. Inilahad niya na sa kapistahan ay gagamitin niya ang ilawan na ito na pipinsala sa mga bisita sa pista.</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	</a:t>
            </a:r>
            <a:r>
              <a:rPr b="0" lang="en-PH" sz="1800" spc="-1" strike="noStrike">
                <a:solidFill>
                  <a:srgbClr val="000000"/>
                </a:solidFill>
                <a:latin typeface="Lato"/>
              </a:rPr>
              <a:t>Ipinaliwanag ni Simoun na ang mga dukha ay sasanib kay Kabesang Tales para lusubin ang lungsod. Pinaniniwalaan naman na ibig ng Heneral na magkaroon ng kunwang paghihimagsikan ang mga militar upang mapatagal ang panunungkulan niya at babarilin niya ang kung sinuman ang magiging hadlang sa planong ito. Pamumunuan ni Basilio ang isang pangkat at kukuha sila ng mga armas sa tindahan ni Quiroga. Sa sandaling magkaroon ng labanan, ang tatangging sumama at humawak ng sandata ay papatayin. Sinabi ni Simoun na</a:t>
            </a:r>
            <a:endParaRPr b="0" lang="en-PH" sz="18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rPr>
              <a:t>magkikita sila sa ikasampu ng gabi sa tapat ng simbahan ng San Sebastian para sa huling tagubilin.</a:t>
            </a:r>
            <a:endParaRPr b="0" lang="en-PH" sz="1800" spc="-1" strike="noStrike">
              <a:solidFill>
                <a:srgbClr val="000000"/>
              </a:solidFill>
              <a:latin typeface="Lato"/>
            </a:endParaRPr>
          </a:p>
        </p:txBody>
      </p:sp>
      <p:sp>
        <p:nvSpPr>
          <p:cNvPr id="136" name=""/>
          <p:cNvSpPr/>
          <p:nvPr/>
        </p:nvSpPr>
        <p:spPr>
          <a:xfrm>
            <a:off x="-360" y="64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33 – Ang Huling Matuwid</a:t>
            </a:r>
            <a:endParaRPr b="0" lang="en-PH" sz="36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379440" y="3600360"/>
            <a:ext cx="10780560" cy="2500560"/>
          </a:xfrm>
          <a:prstGeom prst="rect">
            <a:avLst/>
          </a:prstGeom>
          <a:noFill/>
          <a:ln w="0">
            <a:noFill/>
          </a:ln>
        </p:spPr>
        <p:style>
          <a:lnRef idx="0"/>
          <a:fillRef idx="0"/>
          <a:effectRef idx="0"/>
          <a:fontRef idx="minor"/>
        </p:style>
      </p:sp>
      <p:sp>
        <p:nvSpPr>
          <p:cNvPr id="138" name=""/>
          <p:cNvSpPr/>
          <p:nvPr/>
        </p:nvSpPr>
        <p:spPr>
          <a:xfrm>
            <a:off x="540000" y="221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Ikapito pa lamang ng gabi ay nasa daan na si Basilio. Patuloy na ginugulo ng lampara ang kaniyang isip. Sa pagmamasid sa nagdaraang mga sasakyan ay nakita niya ang karwahe kung saan lulan ang bagong kasal. Naawa si Basilio kay Isagani. Nakita ni Basilio si Simoun na palabas ng bahay bitbit ang lampara. Nakita rin niya si Sinong, ang kutsero ng karwahe.</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Tunay na malaki ang pinagbago ng bahay ni Kapitan Tiyago. Maliwanag ito at maririnig ang masasayang tunog at musikang nililikha ng orkestra, gayundin ang mga tawanan at kuwentuhan ng mga tao sa loob.</a:t>
            </a:r>
            <a:endParaRPr b="0" lang="en-PH" sz="2000" spc="-1" strike="noStrike">
              <a:solidFill>
                <a:srgbClr val="000000"/>
              </a:solidFill>
              <a:latin typeface="Lato"/>
            </a:endParaRPr>
          </a:p>
        </p:txBody>
      </p:sp>
      <p:sp>
        <p:nvSpPr>
          <p:cNvPr id="139" name=""/>
          <p:cNvSpPr/>
          <p:nvPr/>
        </p:nvSpPr>
        <p:spPr>
          <a:xfrm>
            <a:off x="-360" y="144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34 – Ang Kasal</a:t>
            </a:r>
            <a:endParaRPr b="0" lang="en-PH" sz="3600" spc="-1" strike="noStrike">
              <a:solidFill>
                <a:srgbClr val="000000"/>
              </a:solid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79440" y="3600360"/>
            <a:ext cx="10780560" cy="2500560"/>
          </a:xfrm>
          <a:prstGeom prst="rect">
            <a:avLst/>
          </a:prstGeom>
          <a:noFill/>
          <a:ln w="0">
            <a:noFill/>
          </a:ln>
        </p:spPr>
        <p:style>
          <a:lnRef idx="0"/>
          <a:fillRef idx="0"/>
          <a:effectRef idx="0"/>
          <a:fontRef idx="minor"/>
        </p:style>
      </p:sp>
      <p:sp>
        <p:nvSpPr>
          <p:cNvPr id="141" name=""/>
          <p:cNvSpPr/>
          <p:nvPr/>
        </p:nvSpPr>
        <p:spPr>
          <a:xfrm>
            <a:off x="540000" y="149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Dumagsa ang maraming panauhin sa kasalang iyon. Habang nagaganap ang kasiyahan ay nasa labas lamang si Basilio ng tahanan at pinanonood ang mga panauhin. Bakas ang pagkaawa ni Basilio sa tuwing naiisip ang mga inosente, ngunit nabuhay ang kaniyang galit nang makitang muli sina Padre Salvi at Padre Irene. Dumating ang karwaheng sinasakyan ni Simoun. Siya ay bumaba bitbit ang lampara. Dahil sa pagkaawa ni Basilio ay nais niyang pigilan ang masamang plano ni Simoun upang mailigtas ang mga walang sala. Sinubukan niyang pumasok sa loob ngunit hinarang siya ng mga bantay dahil sa kaniyang kasuotan.</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Naunawaan na rin ni Basilio na maliwanag na ang ilawan at mabilis na rin itong lumayo. Nang makita ni Basilio si Isagani na nakatanaw sa bintana dahil sa sawing pagibig ay ibinalita niya ang planong pagpapasabog. Habang nag-uusap sina Basilio at Isagani, pinagkakaabalahan ng mga diyos-diyosan ang isang tarheta at nagpalipat-lipat ito sa kanilang mga kamay.</a:t>
            </a:r>
            <a:endParaRPr b="0" lang="en-PH" sz="2000" spc="-1" strike="noStrike">
              <a:solidFill>
                <a:srgbClr val="000000"/>
              </a:solidFill>
              <a:latin typeface="Lato"/>
            </a:endParaRPr>
          </a:p>
        </p:txBody>
      </p:sp>
      <p:sp>
        <p:nvSpPr>
          <p:cNvPr id="142" name=""/>
          <p:cNvSpPr/>
          <p:nvPr/>
        </p:nvSpPr>
        <p:spPr>
          <a:xfrm>
            <a:off x="-360" y="64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35 – Ang Pista</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379440" y="3600360"/>
            <a:ext cx="10780560" cy="2500560"/>
          </a:xfrm>
          <a:prstGeom prst="rect">
            <a:avLst/>
          </a:prstGeom>
          <a:noFill/>
          <a:ln w="0">
            <a:noFill/>
          </a:ln>
        </p:spPr>
        <p:style>
          <a:lnRef idx="0"/>
          <a:fillRef idx="0"/>
          <a:effectRef idx="0"/>
          <a:fontRef idx="minor"/>
        </p:style>
      </p:sp>
      <p:sp>
        <p:nvSpPr>
          <p:cNvPr id="144" name=""/>
          <p:cNvSpPr/>
          <p:nvPr/>
        </p:nvSpPr>
        <p:spPr>
          <a:xfrm>
            <a:off x="540000" y="149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Nakasulat sa tarheta ang katagang Mane Thecel Phares na nangangahulugang “Bilang na, natimbang na, hati ang inyong kapangyarihan.” Nang nakarating kay Padre Salvi ang tarheta, namutla ito gaya ng nangyayari kapag nanonood ng espinghe. Sa una’y hindi niya maibuka ang kaniyang bibig hanggang sa kaniyang pinatunayan na iyon ang tunay na lagda ni Crisostomo Ibarra.</a:t>
            </a: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2000" spc="-1" strike="noStrike">
              <a:solidFill>
                <a:srgbClr val="000000"/>
              </a:solidFill>
              <a:latin typeface="Lato"/>
            </a:endParaRPr>
          </a:p>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Inutos ng Kapitan Heneral, na inaama ng mga bagong kasal, na magpatuloy sa pagkain ang mga bisita at huwag padala sa isang biro. Ngunit nagdulot ito ng takot na posibleng ang tarheta ay isang babala ng pagpatay sa pamamagitan ng paglason. Maya-maya pa, unti-unting lumamlam ang ilawan. Nang napansin ito ng Heneral ay nakiusap siya kay Padre Irene na itaas ang mitsa, ngunit may biglang pumasok na tila kidlat sa bilis—sinunggaban niya ang ilawan at inihagis ito sa ilog. Nagdilim ang hapag-kainan at narinig ang hiyaw ng isang utusan, “Magnanakaw, magnanakaw!”</a:t>
            </a:r>
            <a:endParaRPr b="0" lang="en-PH" sz="2000" spc="-1" strike="noStrike">
              <a:solidFill>
                <a:srgbClr val="000000"/>
              </a:solidFill>
              <a:latin typeface="Lato"/>
            </a:endParaRPr>
          </a:p>
        </p:txBody>
      </p:sp>
      <p:sp>
        <p:nvSpPr>
          <p:cNvPr id="145" name=""/>
          <p:cNvSpPr/>
          <p:nvPr/>
        </p:nvSpPr>
        <p:spPr>
          <a:xfrm>
            <a:off x="-360" y="64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35 – Ang Pista</a:t>
            </a:r>
            <a:endParaRPr b="0" lang="en-PH" sz="36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379440" y="3600360"/>
            <a:ext cx="10780560" cy="2500560"/>
          </a:xfrm>
          <a:prstGeom prst="rect">
            <a:avLst/>
          </a:prstGeom>
          <a:noFill/>
          <a:ln w="0">
            <a:noFill/>
          </a:ln>
        </p:spPr>
        <p:style>
          <a:lnRef idx="0"/>
          <a:fillRef idx="0"/>
          <a:effectRef idx="0"/>
          <a:fontRef idx="minor"/>
        </p:style>
      </p:sp>
      <p:sp>
        <p:nvSpPr>
          <p:cNvPr id="147" name=""/>
          <p:cNvSpPr/>
          <p:nvPr/>
        </p:nvSpPr>
        <p:spPr>
          <a:xfrm>
            <a:off x="540000" y="1858320"/>
            <a:ext cx="1098000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rPr>
              <a:t>	</a:t>
            </a:r>
            <a:r>
              <a:rPr b="0" lang="en-PH" sz="2000" spc="-1" strike="noStrike">
                <a:solidFill>
                  <a:srgbClr val="000000"/>
                </a:solidFill>
                <a:latin typeface="Lato"/>
              </a:rPr>
              <a:t>Labis na nagdamdam si Ben Zayb nang hindi nailathala ang kaniyang balitang isinulat. Muli ay nabalitaan niya ang nangyaring paglusob sa Ilog Pasig. Ang balitang umalingawngaw ay hinggil sa pagkakahuli sa mga tulisan. Ang isa sa mga tulisan ni Matanglawin ang nagsabing tinipon sila sa Sta. Mesa upang maging bahagi ng planong panloloob sa kumbento. Pangako ring babahaginan sila sa mga masasamsam. Isang putok ang hudyat ng magiging paglusob, ngunit dahil wala silang narinig na putok ay nagsiuwian na lamang sila sa pag-aakalang sila ay nalinlang. Nais paghigantihan ng mga tulisan ang mga Kastila dahil hindi sila marunong tumupad sa usapan. Isinalaysay at inilarawan ng mga tulisan ang hitsura ng lalaking inanyayahan sila sa paglusob. Hindi man pinaniniwalaang bahagi si Simoun ng tulisan ay pinaiigting ang hinala nang mawala siya at natagpuan ang bayong ng pulbura sa kaniyang bahay.</a:t>
            </a:r>
            <a:endParaRPr b="0" lang="en-PH" sz="2000" spc="-1" strike="noStrike">
              <a:solidFill>
                <a:srgbClr val="000000"/>
              </a:solidFill>
              <a:latin typeface="Lato"/>
            </a:endParaRPr>
          </a:p>
        </p:txBody>
      </p:sp>
      <p:sp>
        <p:nvSpPr>
          <p:cNvPr id="148"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36 – Ang Kagipitan ni Ben Zayb</a:t>
            </a:r>
            <a:endParaRPr b="0" lang="en-PH" sz="36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9742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2023-07-11T15:14:24Z</dcterms:modified>
  <cp:revision>444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