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22.png" ContentType="image/png"/>
  <Override PartName="/ppt/media/image7.png" ContentType="image/png"/>
  <Override PartName="/ppt/media/image2.png" ContentType="image/png"/>
  <Override PartName="/ppt/media/image23.png" ContentType="image/png"/>
  <Override PartName="/ppt/media/image8.png" ContentType="image/png"/>
  <Override PartName="/ppt/media/image3.png" ContentType="image/png"/>
  <Override PartName="/ppt/media/image4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17.png" ContentType="image/png"/>
  <Override PartName="/ppt/media/image14.png" ContentType="image/png"/>
  <Override PartName="/ppt/media/image5.png" ContentType="image/png"/>
  <Override PartName="/ppt/media/image20.png" ContentType="image/png"/>
  <Override PartName="/ppt/media/image1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840" cy="10284840"/>
          </a:xfrm>
          <a:prstGeom prst="rect">
            <a:avLst/>
          </a:prstGeom>
          <a:ln w="0">
            <a:noFill/>
          </a:ln>
        </p:spPr>
      </p:pic>
      <p:grpSp>
        <p:nvGrpSpPr>
          <p:cNvPr id="39" name="Group 3"/>
          <p:cNvGrpSpPr/>
          <p:nvPr/>
        </p:nvGrpSpPr>
        <p:grpSpPr>
          <a:xfrm>
            <a:off x="0" y="0"/>
            <a:ext cx="18273960" cy="10272960"/>
            <a:chOff x="0" y="0"/>
            <a:chExt cx="18273960" cy="10272960"/>
          </a:xfrm>
        </p:grpSpPr>
        <p:sp>
          <p:nvSpPr>
            <p:cNvPr id="40" name="Freeform 4"/>
            <p:cNvSpPr/>
            <p:nvPr/>
          </p:nvSpPr>
          <p:spPr>
            <a:xfrm>
              <a:off x="0" y="0"/>
              <a:ext cx="18273960" cy="1027296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1" name="Freeform 5"/>
          <p:cNvSpPr/>
          <p:nvPr/>
        </p:nvSpPr>
        <p:spPr>
          <a:xfrm>
            <a:off x="499680" y="2701800"/>
            <a:ext cx="4184640" cy="418464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2" name="Group 6"/>
          <p:cNvGrpSpPr/>
          <p:nvPr/>
        </p:nvGrpSpPr>
        <p:grpSpPr>
          <a:xfrm>
            <a:off x="5231160" y="2212920"/>
            <a:ext cx="13042440" cy="5779440"/>
            <a:chOff x="5231160" y="2212920"/>
            <a:chExt cx="13042440" cy="5779440"/>
          </a:xfrm>
        </p:grpSpPr>
        <p:sp>
          <p:nvSpPr>
            <p:cNvPr id="43" name="Freeform 7"/>
            <p:cNvSpPr/>
            <p:nvPr/>
          </p:nvSpPr>
          <p:spPr>
            <a:xfrm>
              <a:off x="5231160" y="2212920"/>
              <a:ext cx="13042440" cy="577944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4" name="Freeform 8"/>
          <p:cNvSpPr/>
          <p:nvPr/>
        </p:nvSpPr>
        <p:spPr>
          <a:xfrm>
            <a:off x="5231160" y="8006760"/>
            <a:ext cx="13042800" cy="56232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TextBox 9"/>
          <p:cNvSpPr/>
          <p:nvPr/>
        </p:nvSpPr>
        <p:spPr>
          <a:xfrm>
            <a:off x="6068160" y="4361040"/>
            <a:ext cx="110487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6480"/>
              </a:lnSpc>
              <a:buNone/>
            </a:pPr>
            <a:r>
              <a:rPr b="0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Finding Percentage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"/>
          <p:cNvSpPr/>
          <p:nvPr/>
        </p:nvSpPr>
        <p:spPr>
          <a:xfrm>
            <a:off x="4133880" y="2263320"/>
            <a:ext cx="9910800" cy="506304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7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48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9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TextBox 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1" name="TextBox 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52" name="TextBox 8"/>
          <p:cNvSpPr/>
          <p:nvPr/>
        </p:nvSpPr>
        <p:spPr>
          <a:xfrm>
            <a:off x="78840" y="885960"/>
            <a:ext cx="161211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Lilay, Jeng, and Weng took their snacks at their school’s cafeteria. Study their conversation below.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53" name="" descr=""/>
          <p:cNvPicPr/>
          <p:nvPr/>
        </p:nvPicPr>
        <p:blipFill>
          <a:blip r:embed="rId3"/>
          <a:stretch/>
        </p:blipFill>
        <p:spPr>
          <a:xfrm>
            <a:off x="3755880" y="1608480"/>
            <a:ext cx="9204120" cy="5411520"/>
          </a:xfrm>
          <a:prstGeom prst="rect">
            <a:avLst/>
          </a:prstGeom>
          <a:ln w="0">
            <a:noFill/>
          </a:ln>
        </p:spPr>
      </p:pic>
      <p:sp>
        <p:nvSpPr>
          <p:cNvPr id="54" name="TextBox 3"/>
          <p:cNvSpPr/>
          <p:nvPr/>
        </p:nvSpPr>
        <p:spPr>
          <a:xfrm>
            <a:off x="438840" y="7380000"/>
            <a:ext cx="16121160" cy="91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Is the answer correct? How do you compute the answer? Let us find out by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studying this lesson.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 1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56" name="Group 1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57" name="Freeform 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" name="Freeform 6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TextBox 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0" name="TextBox 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1" name="TextBox 10"/>
          <p:cNvSpPr/>
          <p:nvPr/>
        </p:nvSpPr>
        <p:spPr>
          <a:xfrm>
            <a:off x="258840" y="540000"/>
            <a:ext cx="16121160" cy="91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Percentages are used frequently in everyday life. People use them to compute discounts in a sale, commissions in sales, interests in bank deposits, grades in exams, and so on. Let us check how to solve the unknown in these problems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62" name="TextBox 11"/>
          <p:cNvSpPr/>
          <p:nvPr/>
        </p:nvSpPr>
        <p:spPr>
          <a:xfrm>
            <a:off x="438840" y="1684440"/>
            <a:ext cx="16121160" cy="73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1: What is 20% of 60?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 The unknown in the problem is the percentage. To get the answer, multiply the base and rate. To solve this, we can use the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Teehan’s triangle.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 is how: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set of three formulas for percentage, rate, and base can be placed in the Teehan’s triangle.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the percentage is unknown, P = Rate × Base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the rate is unknown, R = (Percent ÷ Base) × 100.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answer here will be multiplied by 100 to convert it to percentage form (%).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the base is unknown, B = Percentage ÷ Rate. To facilitate the computation in this formula, the rate should be in decimal or fraction form.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Then,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       B        P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20% of 60 = n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20% of 60 = 0.20 × 60 or 12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So, the percentage is 12.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63" name="" descr=""/>
          <p:cNvPicPr/>
          <p:nvPr/>
        </p:nvPicPr>
        <p:blipFill>
          <a:blip r:embed="rId3"/>
          <a:stretch/>
        </p:blipFill>
        <p:spPr>
          <a:xfrm>
            <a:off x="1944000" y="2736000"/>
            <a:ext cx="2725200" cy="180000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9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5" name="Group 2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66" name="Freeform 10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7" name="Freeform 11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8" name="TextBox 12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69" name="TextBox 13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0" name="TextBox 14"/>
          <p:cNvSpPr/>
          <p:nvPr/>
        </p:nvSpPr>
        <p:spPr>
          <a:xfrm>
            <a:off x="258840" y="384840"/>
            <a:ext cx="16121160" cy="365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2: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answer the problem in slide 2, the original amount is the base, while the rate is 10%. So, the unknown is the percentage.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Getting the answer is easy. All you need to do is to multiply the base and the rate.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 is how: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Percentage = Base × Rate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₱150 × 10%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₱150 × 0.1 Change 10% to decimal form and multiply it with 150.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= ₱15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So, the deduction is ₱15.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71" name="TextBox 15"/>
          <p:cNvSpPr/>
          <p:nvPr/>
        </p:nvSpPr>
        <p:spPr>
          <a:xfrm>
            <a:off x="258840" y="4344840"/>
            <a:ext cx="17921160" cy="457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: Mr. Reyes borrowed ₱20,000.00 from a bank payable for one year. If the interest rate is 6%, how much interest will he pay?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 The unknown in the problem is the percentage. To get the answer, multiply the base and rate.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Here is how: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6% of ₱20,000 = 0.06 × 20,000 or 1,200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So, the interest is ₱1,200.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4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: Jun receives a 5% commission on all his sales. What is his commission if his total sales is ₱40,000?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 To get the answer, multiply the base and rate. Here is how: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5% of ₱40,000 = 0.05 × 40,000 or 2,000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So, his commission is ₱2,000.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1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73" name="Group 4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74" name="Freeform 13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5" name="Freeform 14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TextBox 16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7" name="TextBox 17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78" name="TextBox 18"/>
          <p:cNvSpPr/>
          <p:nvPr/>
        </p:nvSpPr>
        <p:spPr>
          <a:xfrm>
            <a:off x="258840" y="384840"/>
            <a:ext cx="15941160" cy="731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Did you know that you have to pay a 12% sales tax or value-added tax (VAT) every time you purchase your groceries? In the Philippines, the VAT rate is 12%. It is a form of sales tax on a consumption added on the sale, barter, or exchange of goods. Study the given examples to know more about VAT or sales tax.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5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: Riza bought a cell phone that cost ₱5,990, exclusive of tax. How much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would she pay for the VAT?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 The base is 5,990 and the percent rate is 12%. The unknown is the percentage. Let’s visualize the scenario in order to solve the problem.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percentage or VAT is 12% of the base, which is 5,990. So, the VAT is ₱718.80.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VAT = 12% of ₱5,990 = 0.12 × 5,990 or 718.80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 Riza should pay ₱718.50 for the sales tax or VAT.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1260000" y="4176000"/>
            <a:ext cx="12420000" cy="17539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15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1" name="Group 5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82" name="Freeform 16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3" name="Freeform 17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TextBox 19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5" name="TextBox 20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6" name="TextBox 21"/>
          <p:cNvSpPr/>
          <p:nvPr/>
        </p:nvSpPr>
        <p:spPr>
          <a:xfrm>
            <a:off x="4500000" y="968040"/>
            <a:ext cx="10620000" cy="137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Did you know that senior citizens in the Philippines, aged 60 years old and above, are entitled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a 20% senior citizen discount and are exempted from the VAT on applicable goods and services?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3"/>
          <a:stretch/>
        </p:blipFill>
        <p:spPr>
          <a:xfrm>
            <a:off x="425880" y="461880"/>
            <a:ext cx="3714120" cy="2477880"/>
          </a:xfrm>
          <a:prstGeom prst="rect">
            <a:avLst/>
          </a:prstGeom>
          <a:ln w="0">
            <a:noFill/>
          </a:ln>
        </p:spPr>
      </p:pic>
      <p:sp>
        <p:nvSpPr>
          <p:cNvPr id="88" name="TextBox 22"/>
          <p:cNvSpPr/>
          <p:nvPr/>
        </p:nvSpPr>
        <p:spPr>
          <a:xfrm>
            <a:off x="360000" y="2861640"/>
            <a:ext cx="17640000" cy="640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6: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Uncle Andie, a senior citizen, bought his medicines from a nearby drugstore. How much discount did he get if the total selling price is ₱2,000?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 Uncle Andie is exempted from paying VAT. As such, you need to deduct the amount of VAT from the selling price of the medicine. Here is how: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₱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2,000 = Tax (12%) + Original Price (100%)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₱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2,000 = 112% (Original Price)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Original Price = ₱2,000 ÷ 112%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Original Price = ₱1,785.71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compute for the tax, get the difference of the selling price and original price. That is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₱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2,000 − ₱ 1,785.71 = ₱214.29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get the 20% additional discount for the senior citizen, simply multiply the original price and discount. 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Senior Citizen Discount = ₱1,785.71 × 0.20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Senior Citizen Discount = ₱357.14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And to finally solve for the total discount, just add the senior citizen discount and VAT. That is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₱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214.29 + ₱357.14 = ₱571.43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Therefore, Uncle Andie will get a discount of ₱571.43.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0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1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2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3" name="TextBox 6"/>
          <p:cNvSpPr/>
          <p:nvPr/>
        </p:nvSpPr>
        <p:spPr>
          <a:xfrm>
            <a:off x="1028880" y="101916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KEY TAKEAWAYS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94" name="TextBox 7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5" name="TextBox 8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6" name="TextBox 1"/>
          <p:cNvSpPr/>
          <p:nvPr/>
        </p:nvSpPr>
        <p:spPr>
          <a:xfrm>
            <a:off x="978120" y="1605240"/>
            <a:ext cx="1504116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 percentage (or amount) is the part that you are comparing with the base.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To find the percentage of a number, multiply the base and the rate.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Freeform 2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8" name="Group 3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99" name="Freeform 4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0" name="Freeform 5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Box 7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2" name="TextBox 8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3" name="TextBox 9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4" name="TextBox 2"/>
          <p:cNvSpPr/>
          <p:nvPr/>
        </p:nvSpPr>
        <p:spPr>
          <a:xfrm>
            <a:off x="618480" y="982440"/>
            <a:ext cx="1504116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Read each item carefully. Then, solve for the unknown in the problem.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What is 40% of 160?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Sophie got 90% in a 50-item test in Math. How many items did she answer correctly?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Ana bought a 2-kilogram pack of powdered milk. How much will she pay for the sales tax or VAT if it costs ₱530?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8"/>
          <p:cNvGrpSpPr/>
          <p:nvPr/>
        </p:nvGrpSpPr>
        <p:grpSpPr>
          <a:xfrm>
            <a:off x="15566400" y="4860000"/>
            <a:ext cx="2433600" cy="2160000"/>
            <a:chOff x="15566400" y="4860000"/>
            <a:chExt cx="2433600" cy="2160000"/>
          </a:xfrm>
        </p:grpSpPr>
        <p:sp>
          <p:nvSpPr>
            <p:cNvPr id="106" name="Freeform 21"/>
            <p:cNvSpPr/>
            <p:nvPr/>
          </p:nvSpPr>
          <p:spPr>
            <a:xfrm>
              <a:off x="15566400" y="4860000"/>
              <a:ext cx="2433600" cy="216000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7" name="Freeform 18"/>
          <p:cNvSpPr/>
          <p:nvPr/>
        </p:nvSpPr>
        <p:spPr>
          <a:xfrm>
            <a:off x="0" y="9364320"/>
            <a:ext cx="18274320" cy="93852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8" name="Group 7"/>
          <p:cNvGrpSpPr/>
          <p:nvPr/>
        </p:nvGrpSpPr>
        <p:grpSpPr>
          <a:xfrm>
            <a:off x="16303320" y="0"/>
            <a:ext cx="1441800" cy="1441800"/>
            <a:chOff x="16303320" y="0"/>
            <a:chExt cx="1441800" cy="1441800"/>
          </a:xfrm>
        </p:grpSpPr>
        <p:sp>
          <p:nvSpPr>
            <p:cNvPr id="109" name="Freeform 19"/>
            <p:cNvSpPr/>
            <p:nvPr/>
          </p:nvSpPr>
          <p:spPr>
            <a:xfrm>
              <a:off x="16303320" y="0"/>
              <a:ext cx="1441800" cy="144180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0" name="Freeform 20"/>
          <p:cNvSpPr/>
          <p:nvPr/>
        </p:nvSpPr>
        <p:spPr>
          <a:xfrm>
            <a:off x="16286040" y="-96840"/>
            <a:ext cx="1537920" cy="153792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Box 23"/>
          <p:cNvSpPr/>
          <p:nvPr/>
        </p:nvSpPr>
        <p:spPr>
          <a:xfrm>
            <a:off x="368280" y="291240"/>
            <a:ext cx="150411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2" name="TextBox 24"/>
          <p:cNvSpPr/>
          <p:nvPr/>
        </p:nvSpPr>
        <p:spPr>
          <a:xfrm>
            <a:off x="368280" y="9588600"/>
            <a:ext cx="68439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3" name="TextBox 25"/>
          <p:cNvSpPr/>
          <p:nvPr/>
        </p:nvSpPr>
        <p:spPr>
          <a:xfrm>
            <a:off x="14268960" y="9573480"/>
            <a:ext cx="374112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4" name="TextBox 26"/>
          <p:cNvSpPr/>
          <p:nvPr/>
        </p:nvSpPr>
        <p:spPr>
          <a:xfrm>
            <a:off x="618480" y="982440"/>
            <a:ext cx="15041160" cy="320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Read each item carefully. Then, solve for the unknown in the problem.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1. What is 40% of 160?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2. Sophie got 90% in a 50-item test in Math. How many items did she answer correctly?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3. Ana bought a 2-kilogram pack of powdered milk. How much will she pay for the sales tax or VAT if it costs ₱530?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15" name="TextBox 27"/>
          <p:cNvSpPr/>
          <p:nvPr/>
        </p:nvSpPr>
        <p:spPr>
          <a:xfrm>
            <a:off x="15840000" y="4860000"/>
            <a:ext cx="2261160" cy="18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1. 64 </a:t>
            </a:r>
            <a:endParaRPr b="0" lang="en-PH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2. 45 </a:t>
            </a:r>
            <a:endParaRPr b="0" lang="en-PH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ffffff"/>
                </a:solidFill>
                <a:latin typeface="Lato"/>
                <a:ea typeface="DejaVu Sans"/>
              </a:rPr>
              <a:t>3. ₱63.60</a:t>
            </a:r>
            <a:endParaRPr b="0" lang="en-PH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2023-06-30T13:58:09Z</dcterms:created>
  <dc:creator/>
  <dc:description/>
  <dc:identifier>DAFl9Zu4QXU</dc:identifier>
  <dc:language>en-PH</dc:language>
  <cp:lastModifiedBy/>
  <dcterms:modified xsi:type="dcterms:W3CDTF">2023-06-30T15:59:06Z</dcterms:modified>
  <cp:revision>3</cp:revision>
  <dc:subject/>
  <dc:title>PPT Template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