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560" cy="618480"/>
          </a:xfrm>
          <a:prstGeom prst="rect">
            <a:avLst/>
          </a:prstGeom>
          <a:ln w="0">
            <a:noFill/>
          </a:ln>
        </p:spPr>
      </p:pic>
      <p:sp>
        <p:nvSpPr>
          <p:cNvPr id="43" name="Rectangle 7"/>
          <p:cNvSpPr/>
          <p:nvPr/>
        </p:nvSpPr>
        <p:spPr>
          <a:xfrm>
            <a:off x="10868760" y="0"/>
            <a:ext cx="954000" cy="9540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8080" cy="1018080"/>
          </a:xfrm>
          <a:prstGeom prst="rect">
            <a:avLst/>
          </a:prstGeom>
          <a:ln w="0">
            <a:noFill/>
          </a:ln>
        </p:spPr>
      </p:pic>
      <p:sp>
        <p:nvSpPr>
          <p:cNvPr id="45"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880" cy="3368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38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Making an Outline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900000" y="1440000"/>
            <a:ext cx="10439640" cy="471888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567"/>
              </a:spcBef>
              <a:spcAft>
                <a:spcPts val="567"/>
              </a:spcAft>
              <a:buNone/>
            </a:pPr>
            <a:r>
              <a:rPr b="0" lang="en-PH" sz="1800" spc="-1" strike="noStrike">
                <a:latin typeface="Lato"/>
              </a:rPr>
              <a:t>	</a:t>
            </a:r>
            <a:r>
              <a:rPr b="0" lang="en-PH" sz="1800" spc="-1" strike="noStrike">
                <a:latin typeface="Lato"/>
              </a:rPr>
              <a:t>	</a:t>
            </a:r>
            <a:r>
              <a:rPr b="0" lang="en-PH" sz="1800" spc="-1" strike="noStrike">
                <a:latin typeface="Lato"/>
              </a:rPr>
              <a:t>	</a:t>
            </a:r>
            <a:r>
              <a:rPr b="1" lang="en-PH" sz="1800" spc="-1" strike="noStrike">
                <a:latin typeface="Lato"/>
              </a:rPr>
              <a:t>Outline</a:t>
            </a:r>
            <a:r>
              <a:rPr b="0" lang="en-PH" sz="1800" spc="-1" strike="noStrike">
                <a:latin typeface="Lato"/>
              </a:rPr>
              <a:t> is an effective way to organize ideas or thoughts before writing an article, a paragraph, or a story.</a:t>
            </a:r>
            <a:endParaRPr b="0" lang="en-PH" sz="1800" spc="-1" strike="noStrike">
              <a:latin typeface="Arial"/>
            </a:endParaRPr>
          </a:p>
          <a:p>
            <a:pPr>
              <a:lnSpc>
                <a:spcPct val="115000"/>
              </a:lnSpc>
              <a:spcBef>
                <a:spcPts val="567"/>
              </a:spcBef>
              <a:spcAft>
                <a:spcPts val="567"/>
              </a:spcAft>
              <a:buNone/>
            </a:pPr>
            <a:r>
              <a:rPr b="1" lang="en-PH" sz="1800" spc="-1" strike="noStrike">
                <a:latin typeface="Lato"/>
              </a:rPr>
              <a:t>How to Make an Outline </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1. Write a good introduction that sets the direction of your speech to (a) get the attention of your audience, (b) introduce your topic, and (c) make your audience excited to hear what else you have to say.</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2. Develop the body of your speech. The body carries the main points and supporting details. Within the body of your speech, you need cohesive devices to tie the speech together.</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3. Parallelism should be observed in outlining. Headings on the same level are set up similarly.</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4. Develop a strong conclusion that will help your audience understand the information they have heard, why it is important, and what they should do next.</a:t>
            </a:r>
            <a:endParaRPr b="0" lang="en-PH" sz="1800" spc="-1" strike="noStrike">
              <a:latin typeface="Arial"/>
            </a:endParaRPr>
          </a:p>
        </p:txBody>
      </p:sp>
      <p:sp>
        <p:nvSpPr>
          <p:cNvPr id="126" name=""/>
          <p:cNvSpPr/>
          <p:nvPr/>
        </p:nvSpPr>
        <p:spPr>
          <a:xfrm>
            <a:off x="720000" y="504000"/>
            <a:ext cx="4700520" cy="73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Making an Outline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900000" y="1440000"/>
            <a:ext cx="10439640" cy="47030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Connecting ideas to the main topic or showing relationships between words, sentences, and paragraphs requires words or phrases for transition. Cohesive devices are single words and phrases that connect the ideas in your sentences and paragraphs. </a:t>
            </a:r>
            <a:endParaRPr b="0" lang="en-PH" sz="1800" spc="-1" strike="noStrike">
              <a:latin typeface="Arial"/>
            </a:endParaRPr>
          </a:p>
          <a:p>
            <a:pPr>
              <a:lnSpc>
                <a:spcPct val="115000"/>
              </a:lnSpc>
              <a:buNone/>
            </a:pPr>
            <a:r>
              <a:rPr b="0" lang="en-PH" sz="1800" spc="-1" strike="noStrike">
                <a:latin typeface="Lato"/>
              </a:rPr>
              <a:t>Here are the different types of cohesive devices. </a:t>
            </a:r>
            <a:endParaRPr b="0" lang="en-PH" sz="1800" spc="-1" strike="noStrike">
              <a:latin typeface="Arial"/>
            </a:endParaRPr>
          </a:p>
        </p:txBody>
      </p:sp>
      <p:sp>
        <p:nvSpPr>
          <p:cNvPr id="128" name=""/>
          <p:cNvSpPr/>
          <p:nvPr/>
        </p:nvSpPr>
        <p:spPr>
          <a:xfrm>
            <a:off x="720000" y="504000"/>
            <a:ext cx="4700520" cy="73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Making an Outline</a:t>
            </a:r>
            <a:endParaRPr b="0" lang="en-PH" sz="3600" spc="-1" strike="noStrike">
              <a:latin typeface="Arial"/>
            </a:endParaRPr>
          </a:p>
        </p:txBody>
      </p:sp>
      <p:graphicFrame>
        <p:nvGraphicFramePr>
          <p:cNvPr id="129" name=""/>
          <p:cNvGraphicFramePr/>
          <p:nvPr/>
        </p:nvGraphicFramePr>
        <p:xfrm>
          <a:off x="900000" y="2885400"/>
          <a:ext cx="10259640" cy="3054240"/>
        </p:xfrm>
        <a:graphic>
          <a:graphicData uri="http://schemas.openxmlformats.org/drawingml/2006/table">
            <a:tbl>
              <a:tblPr/>
              <a:tblGrid>
                <a:gridCol w="2315520"/>
                <a:gridCol w="1786320"/>
                <a:gridCol w="2050920"/>
                <a:gridCol w="2050920"/>
                <a:gridCol w="2056320"/>
              </a:tblGrid>
              <a:tr h="1091880">
                <a:tc>
                  <a:txBody>
                    <a:bodyPr lIns="90000" rIns="90000" anchor="ctr">
                      <a:noAutofit/>
                    </a:bodyPr>
                    <a:p>
                      <a:pPr algn="ctr">
                        <a:lnSpc>
                          <a:spcPct val="100000"/>
                        </a:lnSpc>
                        <a:buNone/>
                      </a:pPr>
                      <a:r>
                        <a:rPr b="1" lang="en-PH" sz="1800" spc="-1" strike="noStrike">
                          <a:latin typeface="Lato"/>
                        </a:rPr>
                        <a:t>Exemplification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gridSpan="2">
                  <a:txBody>
                    <a:bodyPr lIns="90000" rIns="90000" anchor="ctr">
                      <a:noAutofit/>
                    </a:bodyPr>
                    <a:p>
                      <a:pPr algn="ctr">
                        <a:lnSpc>
                          <a:spcPct val="100000"/>
                        </a:lnSpc>
                        <a:buNone/>
                      </a:pPr>
                      <a:r>
                        <a:rPr b="1" lang="en-PH" sz="1800" spc="-1" strike="noStrike">
                          <a:latin typeface="Lato"/>
                        </a:rPr>
                        <a:t>Concession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hMerge="1">
                  <a:tcPr anchor="t" marL="90000" marR="90000">
                    <a:solidFill>
                      <a:srgbClr val="729fcf"/>
                    </a:solidFill>
                  </a:tcPr>
                </a:tc>
                <a:tc>
                  <a:txBody>
                    <a:bodyPr lIns="90000" rIns="90000" anchor="ctr">
                      <a:noAutofit/>
                    </a:bodyPr>
                    <a:p>
                      <a:pPr algn="ctr">
                        <a:lnSpc>
                          <a:spcPct val="100000"/>
                        </a:lnSpc>
                        <a:buNone/>
                      </a:pPr>
                      <a:r>
                        <a:rPr b="1" lang="en-PH" sz="1800" spc="-1" strike="noStrike">
                          <a:latin typeface="Lato"/>
                        </a:rPr>
                        <a:t>Inference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Summary or Conclusion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962720">
                <a:tc>
                  <a:txBody>
                    <a:bodyPr lIns="90000" rIns="90000" anchor="t">
                      <a:noAutofit/>
                    </a:bodyPr>
                    <a:p>
                      <a:pPr>
                        <a:lnSpc>
                          <a:spcPct val="115000"/>
                        </a:lnSpc>
                        <a:spcBef>
                          <a:spcPts val="283"/>
                        </a:spcBef>
                        <a:spcAft>
                          <a:spcPts val="283"/>
                        </a:spcAft>
                        <a:buNone/>
                      </a:pPr>
                      <a:r>
                        <a:rPr b="0" lang="en-PH" sz="1800" spc="-1" strike="noStrike">
                          <a:latin typeface="Lato"/>
                        </a:rPr>
                        <a:t>for example</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for instance</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to illustrate</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to show what</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chiefly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spcBef>
                          <a:spcPts val="283"/>
                        </a:spcBef>
                        <a:spcAft>
                          <a:spcPts val="283"/>
                        </a:spcAft>
                        <a:buNone/>
                      </a:pPr>
                      <a:r>
                        <a:rPr b="0" lang="en-PH" sz="1800" spc="-1" strike="noStrike">
                          <a:latin typeface="Lato"/>
                        </a:rPr>
                        <a:t>it may appear</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regardless</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certainly</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conceding that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spcBef>
                          <a:spcPts val="283"/>
                        </a:spcBef>
                        <a:spcAft>
                          <a:spcPts val="283"/>
                        </a:spcAft>
                        <a:buNone/>
                      </a:pPr>
                      <a:r>
                        <a:rPr b="0" lang="en-PH" sz="1800" spc="-1" strike="noStrike">
                          <a:latin typeface="Lato"/>
                        </a:rPr>
                        <a:t>if not</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otherwise</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that implies</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then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spcBef>
                          <a:spcPts val="283"/>
                        </a:spcBef>
                        <a:spcAft>
                          <a:spcPts val="283"/>
                        </a:spcAft>
                        <a:buNone/>
                      </a:pPr>
                      <a:r>
                        <a:rPr b="0" lang="en-PH" sz="1800" spc="-1" strike="noStrike">
                          <a:latin typeface="Lato"/>
                        </a:rPr>
                        <a:t>in all</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in brief</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spcBef>
                          <a:spcPts val="283"/>
                        </a:spcBef>
                        <a:spcAft>
                          <a:spcPts val="283"/>
                        </a:spcAft>
                        <a:buNone/>
                      </a:pPr>
                      <a:r>
                        <a:rPr b="0" lang="en-PH" sz="1800" spc="-1" strike="noStrike">
                          <a:latin typeface="Lato"/>
                        </a:rPr>
                        <a:t>to summarize</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in conclusion</a:t>
                      </a:r>
                      <a:endParaRPr b="0" lang="en-PH" sz="1800" spc="-1" strike="noStrike">
                        <a:latin typeface="Arial"/>
                      </a:endParaRPr>
                    </a:p>
                    <a:p>
                      <a:pPr>
                        <a:lnSpc>
                          <a:spcPct val="115000"/>
                        </a:lnSpc>
                        <a:spcBef>
                          <a:spcPts val="283"/>
                        </a:spcBef>
                        <a:spcAft>
                          <a:spcPts val="283"/>
                        </a:spcAft>
                        <a:buNone/>
                      </a:pPr>
                      <a:r>
                        <a:rPr b="0" lang="en-PH" sz="1800" spc="-1" strike="noStrike">
                          <a:latin typeface="Lato"/>
                        </a:rPr>
                        <a:t>on the whole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900000" y="1440000"/>
            <a:ext cx="10439640" cy="47030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endParaRPr b="0" lang="en-PH" sz="1800" spc="-1" strike="noStrike">
              <a:latin typeface="Arial"/>
            </a:endParaRPr>
          </a:p>
          <a:p>
            <a:pPr>
              <a:lnSpc>
                <a:spcPct val="115000"/>
              </a:lnSpc>
              <a:buNone/>
            </a:pPr>
            <a:r>
              <a:rPr b="0" lang="en-PH" sz="1800" spc="-1" strike="noStrike">
                <a:latin typeface="Lato"/>
              </a:rPr>
              <a:t>Here are the different types of cohesive devices. </a:t>
            </a:r>
            <a:endParaRPr b="0" lang="en-PH" sz="1800" spc="-1" strike="noStrike">
              <a:latin typeface="Arial"/>
            </a:endParaRPr>
          </a:p>
        </p:txBody>
      </p:sp>
      <p:sp>
        <p:nvSpPr>
          <p:cNvPr id="131" name=""/>
          <p:cNvSpPr/>
          <p:nvPr/>
        </p:nvSpPr>
        <p:spPr>
          <a:xfrm>
            <a:off x="720000" y="504000"/>
            <a:ext cx="4700520" cy="73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Making an Outline</a:t>
            </a:r>
            <a:endParaRPr b="0" lang="en-PH" sz="3600" spc="-1" strike="noStrike">
              <a:latin typeface="Arial"/>
            </a:endParaRPr>
          </a:p>
        </p:txBody>
      </p:sp>
      <p:graphicFrame>
        <p:nvGraphicFramePr>
          <p:cNvPr id="132" name=""/>
          <p:cNvGraphicFramePr/>
          <p:nvPr/>
        </p:nvGraphicFramePr>
        <p:xfrm>
          <a:off x="900000" y="2345400"/>
          <a:ext cx="10439640" cy="2745720"/>
        </p:xfrm>
        <a:graphic>
          <a:graphicData uri="http://schemas.openxmlformats.org/drawingml/2006/table">
            <a:tbl>
              <a:tblPr/>
              <a:tblGrid>
                <a:gridCol w="3188880"/>
                <a:gridCol w="3735720"/>
                <a:gridCol w="3515400"/>
              </a:tblGrid>
              <a:tr h="757440">
                <a:tc>
                  <a:txBody>
                    <a:bodyPr lIns="90000" rIns="90000" anchor="ctr">
                      <a:noAutofit/>
                    </a:bodyPr>
                    <a:p>
                      <a:pPr algn="ctr">
                        <a:lnSpc>
                          <a:spcPct val="100000"/>
                        </a:lnSpc>
                        <a:buNone/>
                      </a:pPr>
                      <a:r>
                        <a:rPr b="1" lang="en-PH" sz="1800" spc="-1" strike="noStrike">
                          <a:latin typeface="Lato"/>
                        </a:rPr>
                        <a:t>Exemplification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Concession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Inference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988640">
                <a:tc>
                  <a:txBody>
                    <a:bodyPr lIns="90000" rIns="90000" anchor="t">
                      <a:noAutofit/>
                    </a:bodyPr>
                    <a:p>
                      <a:pPr>
                        <a:lnSpc>
                          <a:spcPct val="115000"/>
                        </a:lnSpc>
                        <a:spcBef>
                          <a:spcPts val="567"/>
                        </a:spcBef>
                        <a:spcAft>
                          <a:spcPts val="567"/>
                        </a:spcAft>
                        <a:buNone/>
                      </a:pPr>
                      <a:r>
                        <a:rPr b="0" lang="en-PH" sz="1800" spc="-1" strike="noStrike">
                          <a:latin typeface="Lato"/>
                        </a:rPr>
                        <a:t>accordingly</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consequently</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since</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hence</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thus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spcBef>
                          <a:spcPts val="567"/>
                        </a:spcBef>
                        <a:spcAft>
                          <a:spcPts val="567"/>
                        </a:spcAft>
                        <a:buNone/>
                      </a:pPr>
                      <a:r>
                        <a:rPr b="0" lang="en-PH" sz="1800" spc="-1" strike="noStrike">
                          <a:latin typeface="Arial"/>
                        </a:rPr>
                        <a:t>again</a:t>
                      </a:r>
                      <a:endParaRPr b="0" lang="en-PH" sz="1800" spc="-1" strike="noStrike">
                        <a:latin typeface="Arial"/>
                      </a:endParaRPr>
                    </a:p>
                    <a:p>
                      <a:pPr>
                        <a:lnSpc>
                          <a:spcPct val="115000"/>
                        </a:lnSpc>
                        <a:spcBef>
                          <a:spcPts val="567"/>
                        </a:spcBef>
                        <a:spcAft>
                          <a:spcPts val="567"/>
                        </a:spcAft>
                        <a:buNone/>
                      </a:pPr>
                      <a:r>
                        <a:rPr b="0" lang="en-PH" sz="1800" spc="-1" strike="noStrike">
                          <a:latin typeface="Arial"/>
                        </a:rPr>
                        <a:t>alternatively</a:t>
                      </a:r>
                      <a:endParaRPr b="0" lang="en-PH" sz="1800" spc="-1" strike="noStrike">
                        <a:latin typeface="Arial"/>
                      </a:endParaRPr>
                    </a:p>
                    <a:p>
                      <a:pPr>
                        <a:lnSpc>
                          <a:spcPct val="115000"/>
                        </a:lnSpc>
                        <a:spcBef>
                          <a:spcPts val="567"/>
                        </a:spcBef>
                        <a:spcAft>
                          <a:spcPts val="567"/>
                        </a:spcAft>
                        <a:buNone/>
                      </a:pPr>
                      <a:r>
                        <a:rPr b="0" lang="en-PH" sz="1800" spc="-1" strike="noStrike">
                          <a:latin typeface="Arial"/>
                        </a:rPr>
                        <a:t>(better) still</a:t>
                      </a:r>
                      <a:endParaRPr b="0" lang="en-PH" sz="1800" spc="-1" strike="noStrike">
                        <a:latin typeface="Arial"/>
                      </a:endParaRPr>
                    </a:p>
                    <a:p>
                      <a:pPr>
                        <a:lnSpc>
                          <a:spcPct val="115000"/>
                        </a:lnSpc>
                        <a:spcBef>
                          <a:spcPts val="567"/>
                        </a:spcBef>
                        <a:spcAft>
                          <a:spcPts val="567"/>
                        </a:spcAft>
                        <a:buNone/>
                      </a:pPr>
                      <a:r>
                        <a:rPr b="0" lang="en-PH" sz="1800" spc="-1" strike="noStrike">
                          <a:latin typeface="Arial"/>
                        </a:rPr>
                        <a:t>on the other hand</a:t>
                      </a:r>
                      <a:endParaRPr b="0" lang="en-PH" sz="1800" spc="-1" strike="noStrike">
                        <a:latin typeface="Arial"/>
                      </a:endParaRPr>
                    </a:p>
                    <a:p>
                      <a:pPr>
                        <a:lnSpc>
                          <a:spcPct val="115000"/>
                        </a:lnSpc>
                        <a:spcBef>
                          <a:spcPts val="567"/>
                        </a:spcBef>
                        <a:spcAft>
                          <a:spcPts val="567"/>
                        </a:spcAft>
                        <a:buNone/>
                      </a:pPr>
                      <a:r>
                        <a:rPr b="0" lang="en-PH" sz="1800" spc="-1" strike="noStrike">
                          <a:latin typeface="Arial"/>
                        </a:rPr>
                        <a:t>the alternative is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15000"/>
                        </a:lnSpc>
                        <a:spcBef>
                          <a:spcPts val="567"/>
                        </a:spcBef>
                        <a:spcAft>
                          <a:spcPts val="567"/>
                        </a:spcAft>
                        <a:buNone/>
                      </a:pPr>
                      <a:r>
                        <a:rPr b="0" lang="en-PH" sz="1800" spc="-1" strike="noStrike">
                          <a:latin typeface="Lato"/>
                        </a:rPr>
                        <a:t>as far as… is concerned...</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incidentally</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to turn to</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with regard to</a:t>
                      </a:r>
                      <a:endParaRPr b="0" lang="en-PH" sz="1800" spc="-1" strike="noStrike">
                        <a:latin typeface="Arial"/>
                      </a:endParaRPr>
                    </a:p>
                    <a:p>
                      <a:pPr>
                        <a:lnSpc>
                          <a:spcPct val="115000"/>
                        </a:lnSpc>
                        <a:spcBef>
                          <a:spcPts val="567"/>
                        </a:spcBef>
                        <a:spcAft>
                          <a:spcPts val="567"/>
                        </a:spcAft>
                        <a:buNone/>
                      </a:pPr>
                      <a:r>
                        <a:rPr b="0" lang="en-PH" sz="1800" spc="-1" strike="noStrike">
                          <a:latin typeface="Lato"/>
                        </a:rPr>
                        <a:t>concerning</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900000" y="1440000"/>
            <a:ext cx="10439640" cy="470304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283"/>
              </a:spcBef>
              <a:spcAft>
                <a:spcPts val="283"/>
              </a:spcAft>
              <a:buNone/>
            </a:pPr>
            <a:r>
              <a:rPr b="1" lang="en-PH" sz="2400" spc="-1" strike="noStrike">
                <a:latin typeface="Lato"/>
              </a:rPr>
              <a:t>Activity:</a:t>
            </a:r>
            <a:r>
              <a:rPr b="1" lang="en-PH" sz="1800" spc="-1" strike="noStrike">
                <a:latin typeface="Lato"/>
              </a:rPr>
              <a:t> Choose the transitional devices in the paragraph.</a:t>
            </a:r>
            <a:endParaRPr b="0" lang="en-PH" sz="1800" spc="-1" strike="noStrike">
              <a:latin typeface="Arial"/>
            </a:endParaRPr>
          </a:p>
          <a:p>
            <a:pPr>
              <a:lnSpc>
                <a:spcPct val="150000"/>
              </a:lnSpc>
              <a:spcBef>
                <a:spcPts val="283"/>
              </a:spcBef>
              <a:spcAft>
                <a:spcPts val="283"/>
              </a:spcAft>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From 2000 to 2006, Angelo attended a Chinese school in Tarlac City. By the way, the</a:t>
            </a:r>
            <a:endParaRPr b="0" lang="en-PH" sz="1800" spc="-1" strike="noStrike">
              <a:latin typeface="Arial"/>
            </a:endParaRPr>
          </a:p>
          <a:p>
            <a:pPr>
              <a:lnSpc>
                <a:spcPct val="150000"/>
              </a:lnSpc>
              <a:spcBef>
                <a:spcPts val="283"/>
              </a:spcBef>
              <a:spcAft>
                <a:spcPts val="283"/>
              </a:spcAft>
              <a:buNone/>
            </a:pPr>
            <a:r>
              <a:rPr b="0" lang="en-PH" sz="1800" spc="-1" strike="noStrike">
                <a:latin typeface="Lato"/>
              </a:rPr>
              <a:t>school was in the southernmost part of the city. In truth, it was an old but respected school that had taught the wealthy Chinese families in the province before. As far as quality is concerned, the school has a number of merits. Many teachers were committed and competent professionals who had taught in this school for years. Others who were young and inexperienced were dedicated and updated. However, neither the experienced nor the inexperienced teachers were able to handle the big and special class of young businessmen and businesswomen who have been handling big businesses in the entire province. </a:t>
            </a:r>
            <a:endParaRPr b="0" lang="en-PH" sz="1800" spc="-1" strike="noStrike">
              <a:latin typeface="Arial"/>
            </a:endParaRPr>
          </a:p>
        </p:txBody>
      </p:sp>
      <p:sp>
        <p:nvSpPr>
          <p:cNvPr id="134" name=""/>
          <p:cNvSpPr/>
          <p:nvPr/>
        </p:nvSpPr>
        <p:spPr>
          <a:xfrm>
            <a:off x="720000" y="504000"/>
            <a:ext cx="4700520" cy="73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Making an Outline</a:t>
            </a:r>
            <a:endParaRPr b="0" lang="en-PH" sz="3600" spc="-1" strike="noStrike">
              <a:latin typeface="Arial"/>
            </a:endParaRPr>
          </a:p>
        </p:txBody>
      </p:sp>
      <p:sp>
        <p:nvSpPr>
          <p:cNvPr id="135" name=""/>
          <p:cNvSpPr/>
          <p:nvPr/>
        </p:nvSpPr>
        <p:spPr>
          <a:xfrm>
            <a:off x="540000" y="1980000"/>
            <a:ext cx="11159640" cy="3779640"/>
          </a:xfrm>
          <a:prstGeom prst="rect">
            <a:avLst/>
          </a:prstGeom>
          <a:noFill/>
          <a:ln w="2916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900000" y="1440000"/>
            <a:ext cx="10439640" cy="470304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283"/>
              </a:spcBef>
              <a:spcAft>
                <a:spcPts val="283"/>
              </a:spcAft>
              <a:buNone/>
            </a:pPr>
            <a:r>
              <a:rPr b="1" lang="en-PH" sz="2400" spc="-1" strike="noStrike">
                <a:solidFill>
                  <a:srgbClr val="c9211e"/>
                </a:solidFill>
                <a:latin typeface="Lato"/>
              </a:rPr>
              <a:t>ANSWER:</a:t>
            </a:r>
            <a:r>
              <a:rPr b="1" lang="en-PH" sz="1800" spc="-1" strike="noStrike">
                <a:latin typeface="Lato"/>
              </a:rPr>
              <a:t> Choose the transitional devices in the paragraph.</a:t>
            </a:r>
            <a:endParaRPr b="0" lang="en-PH" sz="1800" spc="-1" strike="noStrike">
              <a:latin typeface="Arial"/>
            </a:endParaRPr>
          </a:p>
          <a:p>
            <a:pPr>
              <a:lnSpc>
                <a:spcPct val="150000"/>
              </a:lnSpc>
              <a:spcBef>
                <a:spcPts val="283"/>
              </a:spcBef>
              <a:spcAft>
                <a:spcPts val="283"/>
              </a:spcAft>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From 2000 to 2006, Angelo attended a Chinese school in Tarlac City. By the way, the</a:t>
            </a:r>
            <a:endParaRPr b="0" lang="en-PH" sz="1800" spc="-1" strike="noStrike">
              <a:latin typeface="Arial"/>
            </a:endParaRPr>
          </a:p>
          <a:p>
            <a:pPr>
              <a:lnSpc>
                <a:spcPct val="150000"/>
              </a:lnSpc>
              <a:spcBef>
                <a:spcPts val="283"/>
              </a:spcBef>
              <a:spcAft>
                <a:spcPts val="283"/>
              </a:spcAft>
              <a:buNone/>
            </a:pPr>
            <a:r>
              <a:rPr b="0" lang="en-PH" sz="1800" spc="-1" strike="noStrike">
                <a:latin typeface="Lato"/>
              </a:rPr>
              <a:t>school was in the southernmost part of the city. In truth, it was an old but respected school that had taught the wealthy Chinese families in the province before. As far as quality is concerned, the school has a number of merits. Many teachers were committed and competent professionals who had taught in this school for years. Others who were young and inexperienced were dedicated and updated. However, neither the experienced nor the inexperienced teachers were able to handle the big and special class of young businessmen and businesswomen who have been handling big businesses in the entire province. </a:t>
            </a:r>
            <a:endParaRPr b="0" lang="en-PH" sz="1800" spc="-1" strike="noStrike">
              <a:latin typeface="Arial"/>
            </a:endParaRPr>
          </a:p>
        </p:txBody>
      </p:sp>
      <p:sp>
        <p:nvSpPr>
          <p:cNvPr id="137" name=""/>
          <p:cNvSpPr/>
          <p:nvPr/>
        </p:nvSpPr>
        <p:spPr>
          <a:xfrm>
            <a:off x="720000" y="504000"/>
            <a:ext cx="4700520" cy="73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Making an Outline</a:t>
            </a:r>
            <a:endParaRPr b="0" lang="en-PH" sz="3600" spc="-1" strike="noStrike">
              <a:latin typeface="Arial"/>
            </a:endParaRPr>
          </a:p>
        </p:txBody>
      </p:sp>
      <p:sp>
        <p:nvSpPr>
          <p:cNvPr id="138" name=""/>
          <p:cNvSpPr/>
          <p:nvPr/>
        </p:nvSpPr>
        <p:spPr>
          <a:xfrm>
            <a:off x="540000" y="1944000"/>
            <a:ext cx="11159640" cy="3779640"/>
          </a:xfrm>
          <a:prstGeom prst="rect">
            <a:avLst/>
          </a:prstGeom>
          <a:noFill/>
          <a:ln w="29160">
            <a:solidFill>
              <a:srgbClr val="000000"/>
            </a:solidFill>
            <a:round/>
          </a:ln>
        </p:spPr>
        <p:style>
          <a:lnRef idx="0"/>
          <a:fillRef idx="0"/>
          <a:effectRef idx="0"/>
          <a:fontRef idx="minor"/>
        </p:style>
      </p:sp>
      <p:sp>
        <p:nvSpPr>
          <p:cNvPr id="139" name=""/>
          <p:cNvSpPr/>
          <p:nvPr/>
        </p:nvSpPr>
        <p:spPr>
          <a:xfrm>
            <a:off x="900000" y="4500000"/>
            <a:ext cx="1079640" cy="539640"/>
          </a:xfrm>
          <a:prstGeom prst="ellipse">
            <a:avLst/>
          </a:prstGeom>
          <a:noFill/>
          <a:ln w="0">
            <a:solidFill>
              <a:srgbClr val="c9211e"/>
            </a:solidFill>
          </a:ln>
        </p:spPr>
        <p:style>
          <a:lnRef idx="0"/>
          <a:fillRef idx="0"/>
          <a:effectRef idx="0"/>
          <a:fontRef idx="minor"/>
        </p:style>
      </p:sp>
      <p:sp>
        <p:nvSpPr>
          <p:cNvPr id="140" name=""/>
          <p:cNvSpPr/>
          <p:nvPr/>
        </p:nvSpPr>
        <p:spPr>
          <a:xfrm>
            <a:off x="900360" y="4500360"/>
            <a:ext cx="1079640" cy="539640"/>
          </a:xfrm>
          <a:prstGeom prst="ellipse">
            <a:avLst/>
          </a:prstGeom>
          <a:noFill/>
          <a:ln w="0">
            <a:solidFill>
              <a:srgbClr val="c9211e"/>
            </a:solidFill>
          </a:ln>
        </p:spPr>
        <p:style>
          <a:lnRef idx="0"/>
          <a:fillRef idx="0"/>
          <a:effectRef idx="0"/>
          <a:fontRef idx="minor"/>
        </p:style>
      </p:sp>
      <p:sp>
        <p:nvSpPr>
          <p:cNvPr id="141" name=""/>
          <p:cNvSpPr/>
          <p:nvPr/>
        </p:nvSpPr>
        <p:spPr>
          <a:xfrm>
            <a:off x="8640000" y="3060000"/>
            <a:ext cx="1439640" cy="539640"/>
          </a:xfrm>
          <a:prstGeom prst="ellipse">
            <a:avLst/>
          </a:prstGeom>
          <a:noFill/>
          <a:ln w="0">
            <a:solidFill>
              <a:srgbClr val="c9211e"/>
            </a:solidFill>
          </a:ln>
        </p:spPr>
        <p:style>
          <a:lnRef idx="0"/>
          <a:fillRef idx="0"/>
          <a:effectRef idx="0"/>
          <a:fontRef idx="minor"/>
        </p:style>
      </p:sp>
      <p:sp>
        <p:nvSpPr>
          <p:cNvPr id="142" name=""/>
          <p:cNvSpPr/>
          <p:nvPr/>
        </p:nvSpPr>
        <p:spPr>
          <a:xfrm>
            <a:off x="5616000" y="2592000"/>
            <a:ext cx="1079640" cy="539640"/>
          </a:xfrm>
          <a:prstGeom prst="ellipse">
            <a:avLst/>
          </a:prstGeom>
          <a:noFill/>
          <a:ln w="0">
            <a:solidFill>
              <a:srgbClr val="c9211e"/>
            </a:solidFill>
          </a:ln>
        </p:spPr>
        <p:style>
          <a:lnRef idx="0"/>
          <a:fillRef idx="0"/>
          <a:effectRef idx="0"/>
          <a:fontRef idx="minor"/>
        </p:style>
      </p:sp>
      <p:sp>
        <p:nvSpPr>
          <p:cNvPr id="143" name=""/>
          <p:cNvSpPr/>
          <p:nvPr/>
        </p:nvSpPr>
        <p:spPr>
          <a:xfrm>
            <a:off x="6840000" y="3060000"/>
            <a:ext cx="1079640" cy="539640"/>
          </a:xfrm>
          <a:prstGeom prst="ellipse">
            <a:avLst/>
          </a:prstGeom>
          <a:noFill/>
          <a:ln w="0">
            <a:solidFill>
              <a:srgbClr val="c9211e"/>
            </a:solidFill>
          </a:ln>
        </p:spPr>
        <p:style>
          <a:lnRef idx="0"/>
          <a:fillRef idx="0"/>
          <a:effectRef idx="0"/>
          <a:fontRef idx="minor"/>
        </p:style>
      </p:sp>
      <p:sp>
        <p:nvSpPr>
          <p:cNvPr id="144" name=""/>
          <p:cNvSpPr/>
          <p:nvPr/>
        </p:nvSpPr>
        <p:spPr>
          <a:xfrm>
            <a:off x="9288000" y="2124000"/>
            <a:ext cx="1259640" cy="539640"/>
          </a:xfrm>
          <a:prstGeom prst="ellipse">
            <a:avLst/>
          </a:prstGeom>
          <a:noFill/>
          <a:ln w="0">
            <a:solidFill>
              <a:srgbClr val="c9211e"/>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2839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2023-07-10T09:13:44Z</dcterms:modified>
  <cp:revision>181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