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560" cy="684144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2440" cy="2782440"/>
          </a:xfrm>
          <a:prstGeom prst="rect">
            <a:avLst/>
          </a:prstGeom>
          <a:ln w="0">
            <a:noFill/>
          </a:ln>
        </p:spPr>
      </p:pic>
      <p:sp>
        <p:nvSpPr>
          <p:cNvPr id="2" name="Rectangle 5"/>
          <p:cNvSpPr/>
          <p:nvPr/>
        </p:nvSpPr>
        <p:spPr>
          <a:xfrm>
            <a:off x="3487320" y="1475280"/>
            <a:ext cx="8687880" cy="384588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7880" cy="36756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5560" cy="618480"/>
          </a:xfrm>
          <a:prstGeom prst="rect">
            <a:avLst/>
          </a:prstGeom>
          <a:ln w="0">
            <a:noFill/>
          </a:ln>
        </p:spPr>
      </p:pic>
      <p:sp>
        <p:nvSpPr>
          <p:cNvPr id="43" name="Rectangle 7"/>
          <p:cNvSpPr/>
          <p:nvPr/>
        </p:nvSpPr>
        <p:spPr>
          <a:xfrm>
            <a:off x="10868760" y="0"/>
            <a:ext cx="954000" cy="95400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8080" cy="1018080"/>
          </a:xfrm>
          <a:prstGeom prst="rect">
            <a:avLst/>
          </a:prstGeom>
          <a:ln w="0">
            <a:noFill/>
          </a:ln>
        </p:spPr>
      </p:pic>
      <p:sp>
        <p:nvSpPr>
          <p:cNvPr id="45" name="TextBox 9"/>
          <p:cNvSpPr/>
          <p:nvPr/>
        </p:nvSpPr>
        <p:spPr>
          <a:xfrm>
            <a:off x="185400" y="6362280"/>
            <a:ext cx="4675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9880" cy="33681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32000" y="2881080"/>
            <a:ext cx="808380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Making an Outline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900000" y="1440000"/>
            <a:ext cx="10439640" cy="4718880"/>
          </a:xfrm>
          <a:prstGeom prst="rect">
            <a:avLst/>
          </a:prstGeom>
          <a:noFill/>
          <a:ln w="0">
            <a:noFill/>
          </a:ln>
        </p:spPr>
        <p:style>
          <a:lnRef idx="0"/>
          <a:fillRef idx="0"/>
          <a:effectRef idx="0"/>
          <a:fontRef idx="minor"/>
        </p:style>
        <p:txBody>
          <a:bodyPr lIns="90000" rIns="90000" tIns="45000" bIns="45000" anchor="t">
            <a:noAutofit/>
          </a:bodyPr>
          <a:p>
            <a:pPr>
              <a:lnSpc>
                <a:spcPct val="115000"/>
              </a:lnSpc>
              <a:spcBef>
                <a:spcPts val="567"/>
              </a:spcBef>
              <a:spcAft>
                <a:spcPts val="567"/>
              </a:spcAft>
              <a:buNone/>
            </a:pPr>
            <a:r>
              <a:rPr b="0" lang="en-PH" sz="1800" spc="-1" strike="noStrike">
                <a:latin typeface="Lato"/>
              </a:rPr>
              <a:t>	</a:t>
            </a:r>
            <a:r>
              <a:rPr b="0" lang="en-PH" sz="1800" spc="-1" strike="noStrike">
                <a:latin typeface="Lato"/>
              </a:rPr>
              <a:t>	</a:t>
            </a:r>
            <a:r>
              <a:rPr b="0" lang="en-PH" sz="1800" spc="-1" strike="noStrike">
                <a:latin typeface="Lato"/>
              </a:rPr>
              <a:t>	</a:t>
            </a:r>
            <a:r>
              <a:rPr b="1" lang="en-PH" sz="1800" spc="-1" strike="noStrike">
                <a:latin typeface="Lato"/>
              </a:rPr>
              <a:t>Outline</a:t>
            </a:r>
            <a:r>
              <a:rPr b="0" lang="en-PH" sz="1800" spc="-1" strike="noStrike">
                <a:latin typeface="Lato"/>
              </a:rPr>
              <a:t> is an effective way to organize ideas or thoughts before writing an article, a paragraph, or a story.</a:t>
            </a:r>
            <a:endParaRPr b="0" lang="en-PH" sz="1800" spc="-1" strike="noStrike">
              <a:latin typeface="Arial"/>
            </a:endParaRPr>
          </a:p>
          <a:p>
            <a:pPr>
              <a:lnSpc>
                <a:spcPct val="115000"/>
              </a:lnSpc>
              <a:spcBef>
                <a:spcPts val="567"/>
              </a:spcBef>
              <a:spcAft>
                <a:spcPts val="567"/>
              </a:spcAft>
              <a:buNone/>
            </a:pPr>
            <a:r>
              <a:rPr b="1" lang="en-PH" sz="1800" spc="-1" strike="noStrike">
                <a:latin typeface="Lato"/>
              </a:rPr>
              <a:t>How to Make an Outline </a:t>
            </a:r>
            <a:endParaRPr b="0" lang="en-PH" sz="1800" spc="-1" strike="noStrike">
              <a:latin typeface="Arial"/>
            </a:endParaRPr>
          </a:p>
          <a:p>
            <a:pPr>
              <a:lnSpc>
                <a:spcPct val="115000"/>
              </a:lnSpc>
              <a:spcBef>
                <a:spcPts val="567"/>
              </a:spcBef>
              <a:spcAft>
                <a:spcPts val="567"/>
              </a:spcAft>
              <a:buNone/>
            </a:pPr>
            <a:r>
              <a:rPr b="0" lang="en-PH" sz="1800" spc="-1" strike="noStrike">
                <a:latin typeface="Lato"/>
              </a:rPr>
              <a:t>1. Write a good introduction that sets the direction of your speech to (a) get the attention of your audience, (b) introduce your topic, and (c) make your audience excited to hear what else you have to say.</a:t>
            </a:r>
            <a:endParaRPr b="0" lang="en-PH" sz="1800" spc="-1" strike="noStrike">
              <a:latin typeface="Arial"/>
            </a:endParaRPr>
          </a:p>
          <a:p>
            <a:pPr>
              <a:lnSpc>
                <a:spcPct val="115000"/>
              </a:lnSpc>
              <a:spcBef>
                <a:spcPts val="567"/>
              </a:spcBef>
              <a:spcAft>
                <a:spcPts val="567"/>
              </a:spcAft>
              <a:buNone/>
            </a:pPr>
            <a:r>
              <a:rPr b="0" lang="en-PH" sz="1800" spc="-1" strike="noStrike">
                <a:latin typeface="Lato"/>
              </a:rPr>
              <a:t>2. Develop the body of your speech. The body carries the main points and supporting details. Within the body of your speech, you need cohesive devices to tie the speech together.</a:t>
            </a:r>
            <a:endParaRPr b="0" lang="en-PH" sz="1800" spc="-1" strike="noStrike">
              <a:latin typeface="Arial"/>
            </a:endParaRPr>
          </a:p>
          <a:p>
            <a:pPr>
              <a:lnSpc>
                <a:spcPct val="115000"/>
              </a:lnSpc>
              <a:spcBef>
                <a:spcPts val="567"/>
              </a:spcBef>
              <a:spcAft>
                <a:spcPts val="567"/>
              </a:spcAft>
              <a:buNone/>
            </a:pPr>
            <a:r>
              <a:rPr b="0" lang="en-PH" sz="1800" spc="-1" strike="noStrike">
                <a:latin typeface="Lato"/>
              </a:rPr>
              <a:t>3. Parallelism should be observed in outlining. Headings on the same level are set up similarly.</a:t>
            </a:r>
            <a:endParaRPr b="0" lang="en-PH" sz="1800" spc="-1" strike="noStrike">
              <a:latin typeface="Arial"/>
            </a:endParaRPr>
          </a:p>
          <a:p>
            <a:pPr>
              <a:lnSpc>
                <a:spcPct val="115000"/>
              </a:lnSpc>
              <a:spcBef>
                <a:spcPts val="567"/>
              </a:spcBef>
              <a:spcAft>
                <a:spcPts val="567"/>
              </a:spcAft>
              <a:buNone/>
            </a:pPr>
            <a:r>
              <a:rPr b="0" lang="en-PH" sz="1800" spc="-1" strike="noStrike">
                <a:latin typeface="Lato"/>
              </a:rPr>
              <a:t>4. Develop a strong conclusion that will help your audience understand the information they have heard, why it is important, and what they should do next.</a:t>
            </a:r>
            <a:endParaRPr b="0" lang="en-PH" sz="1800" spc="-1" strike="noStrike">
              <a:latin typeface="Arial"/>
            </a:endParaRPr>
          </a:p>
        </p:txBody>
      </p:sp>
      <p:sp>
        <p:nvSpPr>
          <p:cNvPr id="126" name=""/>
          <p:cNvSpPr/>
          <p:nvPr/>
        </p:nvSpPr>
        <p:spPr>
          <a:xfrm>
            <a:off x="720000" y="504000"/>
            <a:ext cx="4700520" cy="734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600" spc="-1" strike="noStrike">
                <a:solidFill>
                  <a:srgbClr val="000000"/>
                </a:solidFill>
                <a:latin typeface="Montserrat Medium"/>
                <a:ea typeface="DejaVu Sans"/>
              </a:rPr>
              <a:t>Making an Outline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900000" y="1440000"/>
            <a:ext cx="10439640" cy="470304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Connecting ideas to the main topic or showing relationships between words, sentences, and paragraphs requires words or phrases for transition. Cohesive devices are single words and phrases that connect the ideas in your sentences and paragraphs. </a:t>
            </a:r>
            <a:endParaRPr b="0" lang="en-PH" sz="1800" spc="-1" strike="noStrike">
              <a:latin typeface="Arial"/>
            </a:endParaRPr>
          </a:p>
          <a:p>
            <a:pPr>
              <a:lnSpc>
                <a:spcPct val="115000"/>
              </a:lnSpc>
              <a:buNone/>
            </a:pPr>
            <a:r>
              <a:rPr b="0" lang="en-PH" sz="1800" spc="-1" strike="noStrike">
                <a:latin typeface="Lato"/>
              </a:rPr>
              <a:t>Here are the different types of cohesive devices. </a:t>
            </a:r>
            <a:endParaRPr b="0" lang="en-PH" sz="1800" spc="-1" strike="noStrike">
              <a:latin typeface="Arial"/>
            </a:endParaRPr>
          </a:p>
        </p:txBody>
      </p:sp>
      <p:sp>
        <p:nvSpPr>
          <p:cNvPr id="128" name=""/>
          <p:cNvSpPr/>
          <p:nvPr/>
        </p:nvSpPr>
        <p:spPr>
          <a:xfrm>
            <a:off x="720000" y="504000"/>
            <a:ext cx="4700520" cy="734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600" spc="-1" strike="noStrike">
                <a:solidFill>
                  <a:srgbClr val="000000"/>
                </a:solidFill>
                <a:latin typeface="Montserrat Medium"/>
                <a:ea typeface="DejaVu Sans"/>
              </a:rPr>
              <a:t>Making an Outline</a:t>
            </a:r>
            <a:endParaRPr b="0" lang="en-PH" sz="3600" spc="-1" strike="noStrike">
              <a:latin typeface="Arial"/>
            </a:endParaRPr>
          </a:p>
        </p:txBody>
      </p:sp>
      <p:graphicFrame>
        <p:nvGraphicFramePr>
          <p:cNvPr id="129" name=""/>
          <p:cNvGraphicFramePr/>
          <p:nvPr/>
        </p:nvGraphicFramePr>
        <p:xfrm>
          <a:off x="900000" y="2885400"/>
          <a:ext cx="10259640" cy="3054240"/>
        </p:xfrm>
        <a:graphic>
          <a:graphicData uri="http://schemas.openxmlformats.org/drawingml/2006/table">
            <a:tbl>
              <a:tblPr/>
              <a:tblGrid>
                <a:gridCol w="2315520"/>
                <a:gridCol w="1786320"/>
                <a:gridCol w="2050920"/>
                <a:gridCol w="2050920"/>
                <a:gridCol w="2056320"/>
              </a:tblGrid>
              <a:tr h="1091880">
                <a:tc>
                  <a:txBody>
                    <a:bodyPr lIns="90000" rIns="90000" anchor="ctr">
                      <a:noAutofit/>
                    </a:bodyPr>
                    <a:p>
                      <a:pPr algn="ctr">
                        <a:lnSpc>
                          <a:spcPct val="100000"/>
                        </a:lnSpc>
                        <a:buNone/>
                      </a:pPr>
                      <a:r>
                        <a:rPr b="1" lang="en-PH" sz="1800" spc="-1" strike="noStrike">
                          <a:latin typeface="Lato"/>
                        </a:rPr>
                        <a:t>Exemplification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gridSpan="2">
                  <a:txBody>
                    <a:bodyPr lIns="90000" rIns="90000" anchor="ctr">
                      <a:noAutofit/>
                    </a:bodyPr>
                    <a:p>
                      <a:pPr algn="ctr">
                        <a:lnSpc>
                          <a:spcPct val="100000"/>
                        </a:lnSpc>
                        <a:buNone/>
                      </a:pPr>
                      <a:r>
                        <a:rPr b="1" lang="en-PH" sz="1800" spc="-1" strike="noStrike">
                          <a:latin typeface="Lato"/>
                        </a:rPr>
                        <a:t>Concession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hMerge="1">
                  <a:tcPr anchor="t" marL="90000" marR="90000">
                    <a:solidFill>
                      <a:srgbClr val="729fcf"/>
                    </a:solidFill>
                  </a:tcPr>
                </a:tc>
                <a:tc>
                  <a:txBody>
                    <a:bodyPr lIns="90000" rIns="90000" anchor="ctr">
                      <a:noAutofit/>
                    </a:bodyPr>
                    <a:p>
                      <a:pPr algn="ctr">
                        <a:lnSpc>
                          <a:spcPct val="100000"/>
                        </a:lnSpc>
                        <a:buNone/>
                      </a:pPr>
                      <a:r>
                        <a:rPr b="1" lang="en-PH" sz="1800" spc="-1" strike="noStrike">
                          <a:latin typeface="Lato"/>
                        </a:rPr>
                        <a:t>Inference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1" lang="en-PH" sz="1800" spc="-1" strike="noStrike">
                          <a:latin typeface="Lato"/>
                        </a:rPr>
                        <a:t>Summary or Conclusion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1962720">
                <a:tc>
                  <a:txBody>
                    <a:bodyPr lIns="90000" rIns="90000" anchor="t">
                      <a:noAutofit/>
                    </a:bodyPr>
                    <a:p>
                      <a:pPr>
                        <a:lnSpc>
                          <a:spcPct val="115000"/>
                        </a:lnSpc>
                        <a:spcBef>
                          <a:spcPts val="283"/>
                        </a:spcBef>
                        <a:spcAft>
                          <a:spcPts val="283"/>
                        </a:spcAft>
                        <a:buNone/>
                      </a:pPr>
                      <a:r>
                        <a:rPr b="0" lang="en-PH" sz="1800" spc="-1" strike="noStrike">
                          <a:latin typeface="Lato"/>
                        </a:rPr>
                        <a:t>for example</a:t>
                      </a:r>
                      <a:endParaRPr b="0" lang="en-PH" sz="1800" spc="-1" strike="noStrike">
                        <a:latin typeface="Arial"/>
                      </a:endParaRPr>
                    </a:p>
                    <a:p>
                      <a:pPr>
                        <a:lnSpc>
                          <a:spcPct val="115000"/>
                        </a:lnSpc>
                        <a:spcBef>
                          <a:spcPts val="283"/>
                        </a:spcBef>
                        <a:spcAft>
                          <a:spcPts val="283"/>
                        </a:spcAft>
                        <a:buNone/>
                      </a:pPr>
                      <a:r>
                        <a:rPr b="0" lang="en-PH" sz="1800" spc="-1" strike="noStrike">
                          <a:latin typeface="Lato"/>
                        </a:rPr>
                        <a:t>for instance</a:t>
                      </a:r>
                      <a:endParaRPr b="0" lang="en-PH" sz="1800" spc="-1" strike="noStrike">
                        <a:latin typeface="Arial"/>
                      </a:endParaRPr>
                    </a:p>
                    <a:p>
                      <a:pPr>
                        <a:lnSpc>
                          <a:spcPct val="115000"/>
                        </a:lnSpc>
                        <a:spcBef>
                          <a:spcPts val="283"/>
                        </a:spcBef>
                        <a:spcAft>
                          <a:spcPts val="283"/>
                        </a:spcAft>
                        <a:buNone/>
                      </a:pPr>
                      <a:r>
                        <a:rPr b="0" lang="en-PH" sz="1800" spc="-1" strike="noStrike">
                          <a:latin typeface="Lato"/>
                        </a:rPr>
                        <a:t>to illustrate</a:t>
                      </a:r>
                      <a:endParaRPr b="0" lang="en-PH" sz="1800" spc="-1" strike="noStrike">
                        <a:latin typeface="Arial"/>
                      </a:endParaRPr>
                    </a:p>
                    <a:p>
                      <a:pPr>
                        <a:lnSpc>
                          <a:spcPct val="115000"/>
                        </a:lnSpc>
                        <a:spcBef>
                          <a:spcPts val="283"/>
                        </a:spcBef>
                        <a:spcAft>
                          <a:spcPts val="283"/>
                        </a:spcAft>
                        <a:buNone/>
                      </a:pPr>
                      <a:r>
                        <a:rPr b="0" lang="en-PH" sz="1800" spc="-1" strike="noStrike">
                          <a:latin typeface="Lato"/>
                        </a:rPr>
                        <a:t>to show what</a:t>
                      </a:r>
                      <a:endParaRPr b="0" lang="en-PH" sz="1800" spc="-1" strike="noStrike">
                        <a:latin typeface="Arial"/>
                      </a:endParaRPr>
                    </a:p>
                    <a:p>
                      <a:pPr>
                        <a:lnSpc>
                          <a:spcPct val="115000"/>
                        </a:lnSpc>
                        <a:spcBef>
                          <a:spcPts val="283"/>
                        </a:spcBef>
                        <a:spcAft>
                          <a:spcPts val="283"/>
                        </a:spcAft>
                        <a:buNone/>
                      </a:pPr>
                      <a:r>
                        <a:rPr b="0" lang="en-PH" sz="1800" spc="-1" strike="noStrike">
                          <a:latin typeface="Lato"/>
                        </a:rPr>
                        <a:t>chiefly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15000"/>
                        </a:lnSpc>
                        <a:spcBef>
                          <a:spcPts val="283"/>
                        </a:spcBef>
                        <a:spcAft>
                          <a:spcPts val="283"/>
                        </a:spcAft>
                        <a:buNone/>
                      </a:pPr>
                      <a:r>
                        <a:rPr b="0" lang="en-PH" sz="1800" spc="-1" strike="noStrike">
                          <a:latin typeface="Lato"/>
                        </a:rPr>
                        <a:t>it may appear</a:t>
                      </a:r>
                      <a:endParaRPr b="0" lang="en-PH" sz="1800" spc="-1" strike="noStrike">
                        <a:latin typeface="Arial"/>
                      </a:endParaRPr>
                    </a:p>
                    <a:p>
                      <a:pPr>
                        <a:lnSpc>
                          <a:spcPct val="115000"/>
                        </a:lnSpc>
                        <a:spcBef>
                          <a:spcPts val="283"/>
                        </a:spcBef>
                        <a:spcAft>
                          <a:spcPts val="283"/>
                        </a:spcAft>
                        <a:buNone/>
                      </a:pPr>
                      <a:r>
                        <a:rPr b="0" lang="en-PH" sz="1800" spc="-1" strike="noStrike">
                          <a:latin typeface="Lato"/>
                        </a:rPr>
                        <a:t>regardless</a:t>
                      </a:r>
                      <a:endParaRPr b="0" lang="en-PH" sz="1800" spc="-1" strike="noStrike">
                        <a:latin typeface="Arial"/>
                      </a:endParaRPr>
                    </a:p>
                    <a:p>
                      <a:pPr>
                        <a:lnSpc>
                          <a:spcPct val="115000"/>
                        </a:lnSpc>
                        <a:spcBef>
                          <a:spcPts val="283"/>
                        </a:spcBef>
                        <a:spcAft>
                          <a:spcPts val="283"/>
                        </a:spcAft>
                        <a:buNone/>
                      </a:pPr>
                      <a:r>
                        <a:rPr b="0" lang="en-PH" sz="1800" spc="-1" strike="noStrike">
                          <a:latin typeface="Lato"/>
                        </a:rPr>
                        <a:t>certainly</a:t>
                      </a:r>
                      <a:endParaRPr b="0" lang="en-PH" sz="1800" spc="-1" strike="noStrike">
                        <a:latin typeface="Arial"/>
                      </a:endParaRPr>
                    </a:p>
                    <a:p>
                      <a:pPr>
                        <a:lnSpc>
                          <a:spcPct val="115000"/>
                        </a:lnSpc>
                        <a:spcBef>
                          <a:spcPts val="283"/>
                        </a:spcBef>
                        <a:spcAft>
                          <a:spcPts val="283"/>
                        </a:spcAft>
                        <a:buNone/>
                      </a:pPr>
                      <a:r>
                        <a:rPr b="0" lang="en-PH" sz="1800" spc="-1" strike="noStrike">
                          <a:latin typeface="Lato"/>
                        </a:rPr>
                        <a:t>conceding that</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15000"/>
                        </a:lnSpc>
                        <a:spcBef>
                          <a:spcPts val="283"/>
                        </a:spcBef>
                        <a:spcAft>
                          <a:spcPts val="283"/>
                        </a:spcAft>
                        <a:buNone/>
                      </a:pPr>
                      <a:r>
                        <a:rPr b="0" lang="en-PH" sz="1800" spc="-1" strike="noStrike">
                          <a:latin typeface="Lato"/>
                        </a:rPr>
                        <a:t>if not</a:t>
                      </a:r>
                      <a:endParaRPr b="0" lang="en-PH" sz="1800" spc="-1" strike="noStrike">
                        <a:latin typeface="Arial"/>
                      </a:endParaRPr>
                    </a:p>
                    <a:p>
                      <a:pPr>
                        <a:lnSpc>
                          <a:spcPct val="115000"/>
                        </a:lnSpc>
                        <a:spcBef>
                          <a:spcPts val="283"/>
                        </a:spcBef>
                        <a:spcAft>
                          <a:spcPts val="283"/>
                        </a:spcAft>
                        <a:buNone/>
                      </a:pPr>
                      <a:r>
                        <a:rPr b="0" lang="en-PH" sz="1800" spc="-1" strike="noStrike">
                          <a:latin typeface="Lato"/>
                        </a:rPr>
                        <a:t>otherwise</a:t>
                      </a:r>
                      <a:endParaRPr b="0" lang="en-PH" sz="1800" spc="-1" strike="noStrike">
                        <a:latin typeface="Arial"/>
                      </a:endParaRPr>
                    </a:p>
                    <a:p>
                      <a:pPr>
                        <a:lnSpc>
                          <a:spcPct val="115000"/>
                        </a:lnSpc>
                        <a:spcBef>
                          <a:spcPts val="283"/>
                        </a:spcBef>
                        <a:spcAft>
                          <a:spcPts val="283"/>
                        </a:spcAft>
                        <a:buNone/>
                      </a:pPr>
                      <a:r>
                        <a:rPr b="0" lang="en-PH" sz="1800" spc="-1" strike="noStrike">
                          <a:latin typeface="Lato"/>
                        </a:rPr>
                        <a:t>that implies</a:t>
                      </a:r>
                      <a:endParaRPr b="0" lang="en-PH" sz="1800" spc="-1" strike="noStrike">
                        <a:latin typeface="Arial"/>
                      </a:endParaRPr>
                    </a:p>
                    <a:p>
                      <a:pPr>
                        <a:lnSpc>
                          <a:spcPct val="115000"/>
                        </a:lnSpc>
                        <a:spcBef>
                          <a:spcPts val="283"/>
                        </a:spcBef>
                        <a:spcAft>
                          <a:spcPts val="283"/>
                        </a:spcAft>
                        <a:buNone/>
                      </a:pPr>
                      <a:r>
                        <a:rPr b="0" lang="en-PH" sz="1800" spc="-1" strike="noStrike">
                          <a:latin typeface="Lato"/>
                        </a:rPr>
                        <a:t>then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15000"/>
                        </a:lnSpc>
                        <a:spcBef>
                          <a:spcPts val="283"/>
                        </a:spcBef>
                        <a:spcAft>
                          <a:spcPts val="283"/>
                        </a:spcAft>
                        <a:buNone/>
                      </a:pPr>
                      <a:r>
                        <a:rPr b="0" lang="en-PH" sz="1800" spc="-1" strike="noStrike">
                          <a:latin typeface="Lato"/>
                        </a:rPr>
                        <a:t>in all</a:t>
                      </a:r>
                      <a:endParaRPr b="0" lang="en-PH" sz="1800" spc="-1" strike="noStrike">
                        <a:latin typeface="Arial"/>
                      </a:endParaRPr>
                    </a:p>
                    <a:p>
                      <a:pPr>
                        <a:lnSpc>
                          <a:spcPct val="115000"/>
                        </a:lnSpc>
                        <a:spcBef>
                          <a:spcPts val="283"/>
                        </a:spcBef>
                        <a:spcAft>
                          <a:spcPts val="283"/>
                        </a:spcAft>
                        <a:buNone/>
                      </a:pPr>
                      <a:r>
                        <a:rPr b="0" lang="en-PH" sz="1800" spc="-1" strike="noStrike">
                          <a:latin typeface="Lato"/>
                        </a:rPr>
                        <a:t>in brief</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15000"/>
                        </a:lnSpc>
                        <a:spcBef>
                          <a:spcPts val="283"/>
                        </a:spcBef>
                        <a:spcAft>
                          <a:spcPts val="283"/>
                        </a:spcAft>
                        <a:buNone/>
                      </a:pPr>
                      <a:r>
                        <a:rPr b="0" lang="en-PH" sz="1800" spc="-1" strike="noStrike">
                          <a:latin typeface="Lato"/>
                        </a:rPr>
                        <a:t>to summarize</a:t>
                      </a:r>
                      <a:endParaRPr b="0" lang="en-PH" sz="1800" spc="-1" strike="noStrike">
                        <a:latin typeface="Arial"/>
                      </a:endParaRPr>
                    </a:p>
                    <a:p>
                      <a:pPr>
                        <a:lnSpc>
                          <a:spcPct val="115000"/>
                        </a:lnSpc>
                        <a:spcBef>
                          <a:spcPts val="283"/>
                        </a:spcBef>
                        <a:spcAft>
                          <a:spcPts val="283"/>
                        </a:spcAft>
                        <a:buNone/>
                      </a:pPr>
                      <a:r>
                        <a:rPr b="0" lang="en-PH" sz="1800" spc="-1" strike="noStrike">
                          <a:latin typeface="Lato"/>
                        </a:rPr>
                        <a:t>in conclusion</a:t>
                      </a:r>
                      <a:endParaRPr b="0" lang="en-PH" sz="1800" spc="-1" strike="noStrike">
                        <a:latin typeface="Arial"/>
                      </a:endParaRPr>
                    </a:p>
                    <a:p>
                      <a:pPr>
                        <a:lnSpc>
                          <a:spcPct val="115000"/>
                        </a:lnSpc>
                        <a:spcBef>
                          <a:spcPts val="283"/>
                        </a:spcBef>
                        <a:spcAft>
                          <a:spcPts val="283"/>
                        </a:spcAft>
                        <a:buNone/>
                      </a:pPr>
                      <a:r>
                        <a:rPr b="0" lang="en-PH" sz="1800" spc="-1" strike="noStrike">
                          <a:latin typeface="Lato"/>
                        </a:rPr>
                        <a:t>on the whole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900000" y="1440000"/>
            <a:ext cx="10439640" cy="470304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endParaRPr b="0" lang="en-PH" sz="1800" spc="-1" strike="noStrike">
              <a:latin typeface="Arial"/>
            </a:endParaRPr>
          </a:p>
          <a:p>
            <a:pPr>
              <a:lnSpc>
                <a:spcPct val="115000"/>
              </a:lnSpc>
              <a:buNone/>
            </a:pPr>
            <a:r>
              <a:rPr b="0" lang="en-PH" sz="1800" spc="-1" strike="noStrike">
                <a:latin typeface="Lato"/>
              </a:rPr>
              <a:t>Here are the different types of cohesive devices. </a:t>
            </a:r>
            <a:endParaRPr b="0" lang="en-PH" sz="1800" spc="-1" strike="noStrike">
              <a:latin typeface="Arial"/>
            </a:endParaRPr>
          </a:p>
        </p:txBody>
      </p:sp>
      <p:sp>
        <p:nvSpPr>
          <p:cNvPr id="131" name=""/>
          <p:cNvSpPr/>
          <p:nvPr/>
        </p:nvSpPr>
        <p:spPr>
          <a:xfrm>
            <a:off x="720000" y="504000"/>
            <a:ext cx="4700520" cy="734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600" spc="-1" strike="noStrike">
                <a:solidFill>
                  <a:srgbClr val="000000"/>
                </a:solidFill>
                <a:latin typeface="Montserrat Medium"/>
                <a:ea typeface="DejaVu Sans"/>
              </a:rPr>
              <a:t>Making an Outline</a:t>
            </a:r>
            <a:endParaRPr b="0" lang="en-PH" sz="3600" spc="-1" strike="noStrike">
              <a:latin typeface="Arial"/>
            </a:endParaRPr>
          </a:p>
        </p:txBody>
      </p:sp>
      <p:graphicFrame>
        <p:nvGraphicFramePr>
          <p:cNvPr id="132" name=""/>
          <p:cNvGraphicFramePr/>
          <p:nvPr/>
        </p:nvGraphicFramePr>
        <p:xfrm>
          <a:off x="900000" y="2345400"/>
          <a:ext cx="10439640" cy="2745720"/>
        </p:xfrm>
        <a:graphic>
          <a:graphicData uri="http://schemas.openxmlformats.org/drawingml/2006/table">
            <a:tbl>
              <a:tblPr/>
              <a:tblGrid>
                <a:gridCol w="3188880"/>
                <a:gridCol w="3735720"/>
                <a:gridCol w="3515400"/>
              </a:tblGrid>
              <a:tr h="757440">
                <a:tc>
                  <a:txBody>
                    <a:bodyPr lIns="90000" rIns="90000" anchor="ctr">
                      <a:noAutofit/>
                    </a:bodyPr>
                    <a:p>
                      <a:pPr algn="ctr">
                        <a:lnSpc>
                          <a:spcPct val="100000"/>
                        </a:lnSpc>
                        <a:buNone/>
                      </a:pPr>
                      <a:r>
                        <a:rPr b="1" lang="en-PH" sz="1800" spc="-1" strike="noStrike">
                          <a:latin typeface="Lato"/>
                        </a:rPr>
                        <a:t>Exemplification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1" lang="en-PH" sz="1800" spc="-1" strike="noStrike">
                          <a:latin typeface="Lato"/>
                        </a:rPr>
                        <a:t>Concession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1" lang="en-PH" sz="1800" spc="-1" strike="noStrike">
                          <a:latin typeface="Lato"/>
                        </a:rPr>
                        <a:t>Inference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1988640">
                <a:tc>
                  <a:txBody>
                    <a:bodyPr lIns="90000" rIns="90000" anchor="t">
                      <a:noAutofit/>
                    </a:bodyPr>
                    <a:p>
                      <a:pPr>
                        <a:lnSpc>
                          <a:spcPct val="115000"/>
                        </a:lnSpc>
                        <a:spcBef>
                          <a:spcPts val="567"/>
                        </a:spcBef>
                        <a:spcAft>
                          <a:spcPts val="567"/>
                        </a:spcAft>
                        <a:buNone/>
                      </a:pPr>
                      <a:r>
                        <a:rPr b="0" lang="en-PH" sz="1800" spc="-1" strike="noStrike">
                          <a:latin typeface="Lato"/>
                        </a:rPr>
                        <a:t>accordingly</a:t>
                      </a:r>
                      <a:endParaRPr b="0" lang="en-PH" sz="1800" spc="-1" strike="noStrike">
                        <a:latin typeface="Arial"/>
                      </a:endParaRPr>
                    </a:p>
                    <a:p>
                      <a:pPr>
                        <a:lnSpc>
                          <a:spcPct val="115000"/>
                        </a:lnSpc>
                        <a:spcBef>
                          <a:spcPts val="567"/>
                        </a:spcBef>
                        <a:spcAft>
                          <a:spcPts val="567"/>
                        </a:spcAft>
                        <a:buNone/>
                      </a:pPr>
                      <a:r>
                        <a:rPr b="0" lang="en-PH" sz="1800" spc="-1" strike="noStrike">
                          <a:latin typeface="Lato"/>
                        </a:rPr>
                        <a:t>consequently</a:t>
                      </a:r>
                      <a:endParaRPr b="0" lang="en-PH" sz="1800" spc="-1" strike="noStrike">
                        <a:latin typeface="Arial"/>
                      </a:endParaRPr>
                    </a:p>
                    <a:p>
                      <a:pPr>
                        <a:lnSpc>
                          <a:spcPct val="115000"/>
                        </a:lnSpc>
                        <a:spcBef>
                          <a:spcPts val="567"/>
                        </a:spcBef>
                        <a:spcAft>
                          <a:spcPts val="567"/>
                        </a:spcAft>
                        <a:buNone/>
                      </a:pPr>
                      <a:r>
                        <a:rPr b="0" lang="en-PH" sz="1800" spc="-1" strike="noStrike">
                          <a:latin typeface="Lato"/>
                        </a:rPr>
                        <a:t>since</a:t>
                      </a:r>
                      <a:endParaRPr b="0" lang="en-PH" sz="1800" spc="-1" strike="noStrike">
                        <a:latin typeface="Arial"/>
                      </a:endParaRPr>
                    </a:p>
                    <a:p>
                      <a:pPr>
                        <a:lnSpc>
                          <a:spcPct val="115000"/>
                        </a:lnSpc>
                        <a:spcBef>
                          <a:spcPts val="567"/>
                        </a:spcBef>
                        <a:spcAft>
                          <a:spcPts val="567"/>
                        </a:spcAft>
                        <a:buNone/>
                      </a:pPr>
                      <a:r>
                        <a:rPr b="0" lang="en-PH" sz="1800" spc="-1" strike="noStrike">
                          <a:latin typeface="Lato"/>
                        </a:rPr>
                        <a:t>hence</a:t>
                      </a:r>
                      <a:endParaRPr b="0" lang="en-PH" sz="1800" spc="-1" strike="noStrike">
                        <a:latin typeface="Arial"/>
                      </a:endParaRPr>
                    </a:p>
                    <a:p>
                      <a:pPr>
                        <a:lnSpc>
                          <a:spcPct val="115000"/>
                        </a:lnSpc>
                        <a:spcBef>
                          <a:spcPts val="567"/>
                        </a:spcBef>
                        <a:spcAft>
                          <a:spcPts val="567"/>
                        </a:spcAft>
                        <a:buNone/>
                      </a:pPr>
                      <a:r>
                        <a:rPr b="0" lang="en-PH" sz="1800" spc="-1" strike="noStrike">
                          <a:latin typeface="Lato"/>
                        </a:rPr>
                        <a:t>thus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15000"/>
                        </a:lnSpc>
                        <a:spcBef>
                          <a:spcPts val="567"/>
                        </a:spcBef>
                        <a:spcAft>
                          <a:spcPts val="567"/>
                        </a:spcAft>
                        <a:buNone/>
                      </a:pPr>
                      <a:r>
                        <a:rPr b="0" lang="en-PH" sz="1800" spc="-1" strike="noStrike">
                          <a:latin typeface="Arial"/>
                        </a:rPr>
                        <a:t>again</a:t>
                      </a:r>
                      <a:endParaRPr b="0" lang="en-PH" sz="1800" spc="-1" strike="noStrike">
                        <a:latin typeface="Arial"/>
                      </a:endParaRPr>
                    </a:p>
                    <a:p>
                      <a:pPr>
                        <a:lnSpc>
                          <a:spcPct val="115000"/>
                        </a:lnSpc>
                        <a:spcBef>
                          <a:spcPts val="567"/>
                        </a:spcBef>
                        <a:spcAft>
                          <a:spcPts val="567"/>
                        </a:spcAft>
                        <a:buNone/>
                      </a:pPr>
                      <a:r>
                        <a:rPr b="0" lang="en-PH" sz="1800" spc="-1" strike="noStrike">
                          <a:latin typeface="Arial"/>
                        </a:rPr>
                        <a:t>alternatively</a:t>
                      </a:r>
                      <a:endParaRPr b="0" lang="en-PH" sz="1800" spc="-1" strike="noStrike">
                        <a:latin typeface="Arial"/>
                      </a:endParaRPr>
                    </a:p>
                    <a:p>
                      <a:pPr>
                        <a:lnSpc>
                          <a:spcPct val="115000"/>
                        </a:lnSpc>
                        <a:spcBef>
                          <a:spcPts val="567"/>
                        </a:spcBef>
                        <a:spcAft>
                          <a:spcPts val="567"/>
                        </a:spcAft>
                        <a:buNone/>
                      </a:pPr>
                      <a:r>
                        <a:rPr b="0" lang="en-PH" sz="1800" spc="-1" strike="noStrike">
                          <a:latin typeface="Arial"/>
                        </a:rPr>
                        <a:t>(better) still</a:t>
                      </a:r>
                      <a:endParaRPr b="0" lang="en-PH" sz="1800" spc="-1" strike="noStrike">
                        <a:latin typeface="Arial"/>
                      </a:endParaRPr>
                    </a:p>
                    <a:p>
                      <a:pPr>
                        <a:lnSpc>
                          <a:spcPct val="115000"/>
                        </a:lnSpc>
                        <a:spcBef>
                          <a:spcPts val="567"/>
                        </a:spcBef>
                        <a:spcAft>
                          <a:spcPts val="567"/>
                        </a:spcAft>
                        <a:buNone/>
                      </a:pPr>
                      <a:r>
                        <a:rPr b="0" lang="en-PH" sz="1800" spc="-1" strike="noStrike">
                          <a:latin typeface="Arial"/>
                        </a:rPr>
                        <a:t>on the other hand</a:t>
                      </a:r>
                      <a:endParaRPr b="0" lang="en-PH" sz="1800" spc="-1" strike="noStrike">
                        <a:latin typeface="Arial"/>
                      </a:endParaRPr>
                    </a:p>
                    <a:p>
                      <a:pPr>
                        <a:lnSpc>
                          <a:spcPct val="115000"/>
                        </a:lnSpc>
                        <a:spcBef>
                          <a:spcPts val="567"/>
                        </a:spcBef>
                        <a:spcAft>
                          <a:spcPts val="567"/>
                        </a:spcAft>
                        <a:buNone/>
                      </a:pPr>
                      <a:r>
                        <a:rPr b="0" lang="en-PH" sz="1800" spc="-1" strike="noStrike">
                          <a:latin typeface="Arial"/>
                        </a:rPr>
                        <a:t>the alternative is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15000"/>
                        </a:lnSpc>
                        <a:spcBef>
                          <a:spcPts val="567"/>
                        </a:spcBef>
                        <a:spcAft>
                          <a:spcPts val="567"/>
                        </a:spcAft>
                        <a:buNone/>
                      </a:pPr>
                      <a:r>
                        <a:rPr b="0" lang="en-PH" sz="1800" spc="-1" strike="noStrike">
                          <a:latin typeface="Lato"/>
                        </a:rPr>
                        <a:t>as far as… is concerned...</a:t>
                      </a:r>
                      <a:endParaRPr b="0" lang="en-PH" sz="1800" spc="-1" strike="noStrike">
                        <a:latin typeface="Arial"/>
                      </a:endParaRPr>
                    </a:p>
                    <a:p>
                      <a:pPr>
                        <a:lnSpc>
                          <a:spcPct val="115000"/>
                        </a:lnSpc>
                        <a:spcBef>
                          <a:spcPts val="567"/>
                        </a:spcBef>
                        <a:spcAft>
                          <a:spcPts val="567"/>
                        </a:spcAft>
                        <a:buNone/>
                      </a:pPr>
                      <a:r>
                        <a:rPr b="0" lang="en-PH" sz="1800" spc="-1" strike="noStrike">
                          <a:latin typeface="Lato"/>
                        </a:rPr>
                        <a:t>incidentally</a:t>
                      </a:r>
                      <a:endParaRPr b="0" lang="en-PH" sz="1800" spc="-1" strike="noStrike">
                        <a:latin typeface="Arial"/>
                      </a:endParaRPr>
                    </a:p>
                    <a:p>
                      <a:pPr>
                        <a:lnSpc>
                          <a:spcPct val="115000"/>
                        </a:lnSpc>
                        <a:spcBef>
                          <a:spcPts val="567"/>
                        </a:spcBef>
                        <a:spcAft>
                          <a:spcPts val="567"/>
                        </a:spcAft>
                        <a:buNone/>
                      </a:pPr>
                      <a:r>
                        <a:rPr b="0" lang="en-PH" sz="1800" spc="-1" strike="noStrike">
                          <a:latin typeface="Lato"/>
                        </a:rPr>
                        <a:t>to turn to</a:t>
                      </a:r>
                      <a:endParaRPr b="0" lang="en-PH" sz="1800" spc="-1" strike="noStrike">
                        <a:latin typeface="Arial"/>
                      </a:endParaRPr>
                    </a:p>
                    <a:p>
                      <a:pPr>
                        <a:lnSpc>
                          <a:spcPct val="115000"/>
                        </a:lnSpc>
                        <a:spcBef>
                          <a:spcPts val="567"/>
                        </a:spcBef>
                        <a:spcAft>
                          <a:spcPts val="567"/>
                        </a:spcAft>
                        <a:buNone/>
                      </a:pPr>
                      <a:r>
                        <a:rPr b="0" lang="en-PH" sz="1800" spc="-1" strike="noStrike">
                          <a:latin typeface="Lato"/>
                        </a:rPr>
                        <a:t>with regard to</a:t>
                      </a:r>
                      <a:endParaRPr b="0" lang="en-PH" sz="1800" spc="-1" strike="noStrike">
                        <a:latin typeface="Arial"/>
                      </a:endParaRPr>
                    </a:p>
                    <a:p>
                      <a:pPr>
                        <a:lnSpc>
                          <a:spcPct val="115000"/>
                        </a:lnSpc>
                        <a:spcBef>
                          <a:spcPts val="567"/>
                        </a:spcBef>
                        <a:spcAft>
                          <a:spcPts val="567"/>
                        </a:spcAft>
                        <a:buNone/>
                      </a:pPr>
                      <a:r>
                        <a:rPr b="0" lang="en-PH" sz="1800" spc="-1" strike="noStrike">
                          <a:latin typeface="Lato"/>
                        </a:rPr>
                        <a:t>concerning</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900000" y="1440000"/>
            <a:ext cx="10439640" cy="4703040"/>
          </a:xfrm>
          <a:prstGeom prst="rect">
            <a:avLst/>
          </a:prstGeom>
          <a:noFill/>
          <a:ln w="0">
            <a:noFill/>
          </a:ln>
        </p:spPr>
        <p:style>
          <a:lnRef idx="0"/>
          <a:fillRef idx="0"/>
          <a:effectRef idx="0"/>
          <a:fontRef idx="minor"/>
        </p:style>
        <p:txBody>
          <a:bodyPr lIns="90000" rIns="90000" tIns="45000" bIns="45000" anchor="t">
            <a:noAutofit/>
          </a:bodyPr>
          <a:p>
            <a:pPr>
              <a:lnSpc>
                <a:spcPct val="115000"/>
              </a:lnSpc>
              <a:spcBef>
                <a:spcPts val="283"/>
              </a:spcBef>
              <a:spcAft>
                <a:spcPts val="283"/>
              </a:spcAft>
              <a:buNone/>
            </a:pPr>
            <a:r>
              <a:rPr b="1" lang="en-PH" sz="2400" spc="-1" strike="noStrike">
                <a:latin typeface="Lato"/>
              </a:rPr>
              <a:t>Activity:</a:t>
            </a:r>
            <a:r>
              <a:rPr b="1" lang="en-PH" sz="1800" spc="-1" strike="noStrike">
                <a:latin typeface="Lato"/>
              </a:rPr>
              <a:t> Choose the transitional devices in the paragraph.</a:t>
            </a:r>
            <a:endParaRPr b="0" lang="en-PH" sz="1800" spc="-1" strike="noStrike">
              <a:latin typeface="Arial"/>
            </a:endParaRPr>
          </a:p>
          <a:p>
            <a:pPr>
              <a:lnSpc>
                <a:spcPct val="150000"/>
              </a:lnSpc>
              <a:spcBef>
                <a:spcPts val="283"/>
              </a:spcBef>
              <a:spcAft>
                <a:spcPts val="283"/>
              </a:spcAft>
              <a:buNone/>
            </a:pP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From 2000 to 2006, Angelo attended a Chinese school in Tarlac City. By the way, the</a:t>
            </a:r>
            <a:endParaRPr b="0" lang="en-PH" sz="1800" spc="-1" strike="noStrike">
              <a:latin typeface="Arial"/>
            </a:endParaRPr>
          </a:p>
          <a:p>
            <a:pPr>
              <a:lnSpc>
                <a:spcPct val="150000"/>
              </a:lnSpc>
              <a:spcBef>
                <a:spcPts val="283"/>
              </a:spcBef>
              <a:spcAft>
                <a:spcPts val="283"/>
              </a:spcAft>
              <a:buNone/>
            </a:pPr>
            <a:r>
              <a:rPr b="0" lang="en-PH" sz="1800" spc="-1" strike="noStrike">
                <a:latin typeface="Lato"/>
              </a:rPr>
              <a:t>school was in the southernmost part of the city. In truth, it was an old but respected school that had taught the wealthy Chinese families in the province before. As far as quality is concerned, the school has a number of merits. Many teachers were committed and competent professionals who had taught in this school for years. Others who were young and inexperienced were dedicated and updated. However, neither the experienced nor the inexperienced teachers were able to handle the big and special class of young businessmen and businesswomen who have been handling big businesses in the entire province. </a:t>
            </a:r>
            <a:endParaRPr b="0" lang="en-PH" sz="1800" spc="-1" strike="noStrike">
              <a:latin typeface="Arial"/>
            </a:endParaRPr>
          </a:p>
        </p:txBody>
      </p:sp>
      <p:sp>
        <p:nvSpPr>
          <p:cNvPr id="134" name=""/>
          <p:cNvSpPr/>
          <p:nvPr/>
        </p:nvSpPr>
        <p:spPr>
          <a:xfrm>
            <a:off x="720000" y="504000"/>
            <a:ext cx="4700520" cy="734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600" spc="-1" strike="noStrike">
                <a:solidFill>
                  <a:srgbClr val="000000"/>
                </a:solidFill>
                <a:latin typeface="Montserrat Medium"/>
                <a:ea typeface="DejaVu Sans"/>
              </a:rPr>
              <a:t>Making an Outline</a:t>
            </a:r>
            <a:endParaRPr b="0" lang="en-PH" sz="3600" spc="-1" strike="noStrike">
              <a:latin typeface="Arial"/>
            </a:endParaRPr>
          </a:p>
        </p:txBody>
      </p:sp>
      <p:sp>
        <p:nvSpPr>
          <p:cNvPr id="135" name=""/>
          <p:cNvSpPr/>
          <p:nvPr/>
        </p:nvSpPr>
        <p:spPr>
          <a:xfrm>
            <a:off x="540000" y="1980000"/>
            <a:ext cx="11159640" cy="3779640"/>
          </a:xfrm>
          <a:prstGeom prst="rect">
            <a:avLst/>
          </a:prstGeom>
          <a:noFill/>
          <a:ln w="29160">
            <a:solidFill>
              <a:srgbClr val="000000"/>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900000" y="1440000"/>
            <a:ext cx="10439640" cy="4703040"/>
          </a:xfrm>
          <a:prstGeom prst="rect">
            <a:avLst/>
          </a:prstGeom>
          <a:noFill/>
          <a:ln w="0">
            <a:noFill/>
          </a:ln>
        </p:spPr>
        <p:style>
          <a:lnRef idx="0"/>
          <a:fillRef idx="0"/>
          <a:effectRef idx="0"/>
          <a:fontRef idx="minor"/>
        </p:style>
        <p:txBody>
          <a:bodyPr lIns="90000" rIns="90000" tIns="45000" bIns="45000" anchor="t">
            <a:noAutofit/>
          </a:bodyPr>
          <a:p>
            <a:pPr>
              <a:lnSpc>
                <a:spcPct val="115000"/>
              </a:lnSpc>
              <a:spcBef>
                <a:spcPts val="283"/>
              </a:spcBef>
              <a:spcAft>
                <a:spcPts val="283"/>
              </a:spcAft>
              <a:buNone/>
            </a:pPr>
            <a:r>
              <a:rPr b="1" lang="en-PH" sz="2400" spc="-1" strike="noStrike">
                <a:solidFill>
                  <a:srgbClr val="c9211e"/>
                </a:solidFill>
                <a:latin typeface="Lato"/>
              </a:rPr>
              <a:t>ANSWER:</a:t>
            </a:r>
            <a:r>
              <a:rPr b="1" lang="en-PH" sz="1800" spc="-1" strike="noStrike">
                <a:latin typeface="Lato"/>
              </a:rPr>
              <a:t> Choose the transitional devices in the paragraph.</a:t>
            </a:r>
            <a:endParaRPr b="0" lang="en-PH" sz="1800" spc="-1" strike="noStrike">
              <a:latin typeface="Arial"/>
            </a:endParaRPr>
          </a:p>
          <a:p>
            <a:pPr>
              <a:lnSpc>
                <a:spcPct val="150000"/>
              </a:lnSpc>
              <a:spcBef>
                <a:spcPts val="283"/>
              </a:spcBef>
              <a:spcAft>
                <a:spcPts val="283"/>
              </a:spcAft>
              <a:buNone/>
            </a:pP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From 2000 to 2006, Angelo attended a Chinese school in Tarlac City. By the way, the</a:t>
            </a:r>
            <a:endParaRPr b="0" lang="en-PH" sz="1800" spc="-1" strike="noStrike">
              <a:latin typeface="Arial"/>
            </a:endParaRPr>
          </a:p>
          <a:p>
            <a:pPr>
              <a:lnSpc>
                <a:spcPct val="150000"/>
              </a:lnSpc>
              <a:spcBef>
                <a:spcPts val="283"/>
              </a:spcBef>
              <a:spcAft>
                <a:spcPts val="283"/>
              </a:spcAft>
              <a:buNone/>
            </a:pPr>
            <a:r>
              <a:rPr b="0" lang="en-PH" sz="1800" spc="-1" strike="noStrike">
                <a:latin typeface="Lato"/>
              </a:rPr>
              <a:t>school was in the southernmost part of the city. In truth, it was an old but respected school that had taught the wealthy Chinese families in the province before. As far as quality is concerned, the school has a number of merits. Many teachers were committed and competent professionals who had taught in this school for years. Others who were young and inexperienced were dedicated and updated. However, neither the experienced nor the inexperienced teachers were able to handle the big and special class of young businessmen and businesswomen who have been handling big businesses in the entire province. </a:t>
            </a:r>
            <a:endParaRPr b="0" lang="en-PH" sz="1800" spc="-1" strike="noStrike">
              <a:latin typeface="Arial"/>
            </a:endParaRPr>
          </a:p>
        </p:txBody>
      </p:sp>
      <p:sp>
        <p:nvSpPr>
          <p:cNvPr id="137" name=""/>
          <p:cNvSpPr/>
          <p:nvPr/>
        </p:nvSpPr>
        <p:spPr>
          <a:xfrm>
            <a:off x="720000" y="504000"/>
            <a:ext cx="4700520" cy="734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600" spc="-1" strike="noStrike">
                <a:solidFill>
                  <a:srgbClr val="000000"/>
                </a:solidFill>
                <a:latin typeface="Montserrat Medium"/>
                <a:ea typeface="DejaVu Sans"/>
              </a:rPr>
              <a:t>Making an Outline</a:t>
            </a:r>
            <a:endParaRPr b="0" lang="en-PH" sz="3600" spc="-1" strike="noStrike">
              <a:latin typeface="Arial"/>
            </a:endParaRPr>
          </a:p>
        </p:txBody>
      </p:sp>
      <p:sp>
        <p:nvSpPr>
          <p:cNvPr id="138" name=""/>
          <p:cNvSpPr/>
          <p:nvPr/>
        </p:nvSpPr>
        <p:spPr>
          <a:xfrm>
            <a:off x="540000" y="1944000"/>
            <a:ext cx="11159640" cy="3779640"/>
          </a:xfrm>
          <a:prstGeom prst="rect">
            <a:avLst/>
          </a:prstGeom>
          <a:noFill/>
          <a:ln w="29160">
            <a:solidFill>
              <a:srgbClr val="000000"/>
            </a:solidFill>
            <a:round/>
          </a:ln>
        </p:spPr>
        <p:style>
          <a:lnRef idx="0"/>
          <a:fillRef idx="0"/>
          <a:effectRef idx="0"/>
          <a:fontRef idx="minor"/>
        </p:style>
      </p:sp>
      <p:sp>
        <p:nvSpPr>
          <p:cNvPr id="139" name=""/>
          <p:cNvSpPr/>
          <p:nvPr/>
        </p:nvSpPr>
        <p:spPr>
          <a:xfrm>
            <a:off x="900000" y="4500000"/>
            <a:ext cx="1079640" cy="539640"/>
          </a:xfrm>
          <a:prstGeom prst="ellipse">
            <a:avLst/>
          </a:prstGeom>
          <a:noFill/>
          <a:ln w="0">
            <a:solidFill>
              <a:srgbClr val="c9211e"/>
            </a:solidFill>
          </a:ln>
        </p:spPr>
        <p:style>
          <a:lnRef idx="0"/>
          <a:fillRef idx="0"/>
          <a:effectRef idx="0"/>
          <a:fontRef idx="minor"/>
        </p:style>
      </p:sp>
      <p:sp>
        <p:nvSpPr>
          <p:cNvPr id="140" name=""/>
          <p:cNvSpPr/>
          <p:nvPr/>
        </p:nvSpPr>
        <p:spPr>
          <a:xfrm>
            <a:off x="900360" y="4500360"/>
            <a:ext cx="1079640" cy="539640"/>
          </a:xfrm>
          <a:prstGeom prst="ellipse">
            <a:avLst/>
          </a:prstGeom>
          <a:noFill/>
          <a:ln w="0">
            <a:solidFill>
              <a:srgbClr val="c9211e"/>
            </a:solidFill>
          </a:ln>
        </p:spPr>
        <p:style>
          <a:lnRef idx="0"/>
          <a:fillRef idx="0"/>
          <a:effectRef idx="0"/>
          <a:fontRef idx="minor"/>
        </p:style>
      </p:sp>
      <p:sp>
        <p:nvSpPr>
          <p:cNvPr id="141" name=""/>
          <p:cNvSpPr/>
          <p:nvPr/>
        </p:nvSpPr>
        <p:spPr>
          <a:xfrm>
            <a:off x="8640000" y="3060000"/>
            <a:ext cx="1439640" cy="539640"/>
          </a:xfrm>
          <a:prstGeom prst="ellipse">
            <a:avLst/>
          </a:prstGeom>
          <a:noFill/>
          <a:ln w="0">
            <a:solidFill>
              <a:srgbClr val="c9211e"/>
            </a:solidFill>
          </a:ln>
        </p:spPr>
        <p:style>
          <a:lnRef idx="0"/>
          <a:fillRef idx="0"/>
          <a:effectRef idx="0"/>
          <a:fontRef idx="minor"/>
        </p:style>
      </p:sp>
      <p:sp>
        <p:nvSpPr>
          <p:cNvPr id="142" name=""/>
          <p:cNvSpPr/>
          <p:nvPr/>
        </p:nvSpPr>
        <p:spPr>
          <a:xfrm>
            <a:off x="5616000" y="2592000"/>
            <a:ext cx="1079640" cy="539640"/>
          </a:xfrm>
          <a:prstGeom prst="ellipse">
            <a:avLst/>
          </a:prstGeom>
          <a:noFill/>
          <a:ln w="0">
            <a:solidFill>
              <a:srgbClr val="c9211e"/>
            </a:solidFill>
          </a:ln>
        </p:spPr>
        <p:style>
          <a:lnRef idx="0"/>
          <a:fillRef idx="0"/>
          <a:effectRef idx="0"/>
          <a:fontRef idx="minor"/>
        </p:style>
      </p:sp>
      <p:sp>
        <p:nvSpPr>
          <p:cNvPr id="143" name=""/>
          <p:cNvSpPr/>
          <p:nvPr/>
        </p:nvSpPr>
        <p:spPr>
          <a:xfrm>
            <a:off x="6840000" y="3060000"/>
            <a:ext cx="1079640" cy="539640"/>
          </a:xfrm>
          <a:prstGeom prst="ellipse">
            <a:avLst/>
          </a:prstGeom>
          <a:noFill/>
          <a:ln w="0">
            <a:solidFill>
              <a:srgbClr val="c9211e"/>
            </a:solidFill>
          </a:ln>
        </p:spPr>
        <p:style>
          <a:lnRef idx="0"/>
          <a:fillRef idx="0"/>
          <a:effectRef idx="0"/>
          <a:fontRef idx="minor"/>
        </p:style>
      </p:sp>
      <p:sp>
        <p:nvSpPr>
          <p:cNvPr id="144" name=""/>
          <p:cNvSpPr/>
          <p:nvPr/>
        </p:nvSpPr>
        <p:spPr>
          <a:xfrm>
            <a:off x="9288000" y="2124000"/>
            <a:ext cx="1259640" cy="539640"/>
          </a:xfrm>
          <a:prstGeom prst="ellipse">
            <a:avLst/>
          </a:prstGeom>
          <a:noFill/>
          <a:ln w="0">
            <a:solidFill>
              <a:srgbClr val="c9211e"/>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2839</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2023-07-10T09:13:44Z</dcterms:modified>
  <cp:revision>181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