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9.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9160" cy="684504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6040" cy="2786040"/>
          </a:xfrm>
          <a:prstGeom prst="rect">
            <a:avLst/>
          </a:prstGeom>
          <a:ln w="0">
            <a:noFill/>
          </a:ln>
        </p:spPr>
      </p:pic>
      <p:sp>
        <p:nvSpPr>
          <p:cNvPr id="2" name="Rectangle 5"/>
          <p:cNvSpPr/>
          <p:nvPr/>
        </p:nvSpPr>
        <p:spPr>
          <a:xfrm>
            <a:off x="3487320" y="1475280"/>
            <a:ext cx="8691480" cy="384948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480" cy="37116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9160" cy="622080"/>
          </a:xfrm>
          <a:prstGeom prst="rect">
            <a:avLst/>
          </a:prstGeom>
          <a:ln w="0">
            <a:noFill/>
          </a:ln>
        </p:spPr>
      </p:pic>
      <p:sp>
        <p:nvSpPr>
          <p:cNvPr id="43" name="Rectangle 7"/>
          <p:cNvSpPr/>
          <p:nvPr/>
        </p:nvSpPr>
        <p:spPr>
          <a:xfrm>
            <a:off x="10868760" y="0"/>
            <a:ext cx="957600" cy="95760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680" cy="1021680"/>
          </a:xfrm>
          <a:prstGeom prst="rect">
            <a:avLst/>
          </a:prstGeom>
          <a:ln w="0">
            <a:noFill/>
          </a:ln>
        </p:spPr>
      </p:pic>
      <p:sp>
        <p:nvSpPr>
          <p:cNvPr id="45" name="TextBox 9"/>
          <p:cNvSpPr/>
          <p:nvPr/>
        </p:nvSpPr>
        <p:spPr>
          <a:xfrm>
            <a:off x="185400" y="6362280"/>
            <a:ext cx="46789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480" cy="33717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41080" y="2844000"/>
            <a:ext cx="7738920" cy="638280"/>
          </a:xfrm>
          <a:prstGeom prst="rect">
            <a:avLst/>
          </a:prstGeom>
          <a:noFill/>
          <a:ln w="0">
            <a:noFill/>
          </a:ln>
        </p:spPr>
        <p:style>
          <a:lnRef idx="0"/>
          <a:fillRef idx="0"/>
          <a:effectRef idx="0"/>
          <a:fontRef idx="minor"/>
        </p:style>
        <p:txBody>
          <a:bodyPr lIns="90000" rIns="90000" tIns="45000" bIns="45000" anchor="t">
            <a:spAutoFit/>
          </a:bodyPr>
          <a:p>
            <a:pPr algn="ctr">
              <a:buNone/>
            </a:pPr>
            <a:r>
              <a:rPr b="1" lang="en-US" sz="3600" spc="-1" strike="noStrike">
                <a:solidFill>
                  <a:srgbClr val="ffffff"/>
                </a:solidFill>
                <a:latin typeface="Lato"/>
                <a:ea typeface="PingFang SC"/>
              </a:rPr>
              <a:t>Comparing Different Animals</a:t>
            </a:r>
            <a:endParaRPr b="0" lang="en-PH" sz="3600" spc="-1" strike="noStrike">
              <a:latin typeface="Lato"/>
              <a:ea typeface=""/>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720000" y="360000"/>
            <a:ext cx="9169560" cy="709560"/>
          </a:xfrm>
          <a:prstGeom prst="rect">
            <a:avLst/>
          </a:prstGeom>
          <a:noFill/>
          <a:ln w="0">
            <a:noFill/>
          </a:ln>
        </p:spPr>
        <p:style>
          <a:lnRef idx="0"/>
          <a:fillRef idx="0"/>
          <a:effectRef idx="0"/>
          <a:fontRef idx="minor"/>
        </p:style>
      </p:sp>
      <p:sp>
        <p:nvSpPr>
          <p:cNvPr id="126" name=""/>
          <p:cNvSpPr/>
          <p:nvPr/>
        </p:nvSpPr>
        <p:spPr>
          <a:xfrm>
            <a:off x="10260000" y="5746320"/>
            <a:ext cx="176760" cy="342360"/>
          </a:xfrm>
          <a:prstGeom prst="rect">
            <a:avLst/>
          </a:prstGeom>
          <a:noFill/>
          <a:ln w="0">
            <a:noFill/>
          </a:ln>
        </p:spPr>
        <p:style>
          <a:lnRef idx="0"/>
          <a:fillRef idx="0"/>
          <a:effectRef idx="0"/>
          <a:fontRef idx="minor"/>
        </p:style>
      </p:sp>
      <p:sp>
        <p:nvSpPr>
          <p:cNvPr id="127" name=""/>
          <p:cNvSpPr/>
          <p:nvPr/>
        </p:nvSpPr>
        <p:spPr>
          <a:xfrm>
            <a:off x="0" y="468000"/>
            <a:ext cx="6300000" cy="720000"/>
          </a:xfrm>
          <a:prstGeom prst="rect">
            <a:avLst/>
          </a:prstGeom>
          <a:gradFill rotWithShape="0">
            <a:gsLst>
              <a:gs pos="0">
                <a:srgbClr val="ffdbb6"/>
              </a:gs>
              <a:gs pos="100000">
                <a:srgbClr val="ffdbb6">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Îp'E2þ"/>
              </a:rPr>
              <a:t>Animals of the Same Kind but Different in Some Ways/Characteristics</a:t>
            </a:r>
            <a:endParaRPr b="0" lang="en-PH" sz="1800" spc="-1" strike="noStrike">
              <a:solidFill>
                <a:srgbClr val="4dff1a"/>
              </a:solidFill>
              <a:latin typeface="Îp'E2þ"/>
              <a:ea typeface="Îp'E2þ"/>
            </a:endParaRPr>
          </a:p>
        </p:txBody>
      </p:sp>
      <p:sp>
        <p:nvSpPr>
          <p:cNvPr id="128" name=""/>
          <p:cNvSpPr txBox="1"/>
          <p:nvPr/>
        </p:nvSpPr>
        <p:spPr>
          <a:xfrm>
            <a:off x="180000" y="1397160"/>
            <a:ext cx="3060000" cy="47484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Tortoises and Turtles</a:t>
            </a:r>
            <a:endParaRPr b="1" lang="en-PH" sz="1800" spc="-1" strike="noStrike">
              <a:highlight>
                <a:srgbClr val="ffb66c"/>
              </a:highlight>
              <a:latin typeface="Lato"/>
              <a:ea typeface="AppleSystemUIFont"/>
            </a:endParaRPr>
          </a:p>
        </p:txBody>
      </p:sp>
      <p:sp>
        <p:nvSpPr>
          <p:cNvPr id="129" name=""/>
          <p:cNvSpPr txBox="1"/>
          <p:nvPr/>
        </p:nvSpPr>
        <p:spPr>
          <a:xfrm>
            <a:off x="335880" y="1872000"/>
            <a:ext cx="11520000" cy="106308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Tortoises and turtles look very much alike. Tortoises live on land. Most turtles live in water. Both tortoises and turtles have a pair of toothless jaws with sharp edges for cutting food. Tortoises eat only plants, while some turtles eat plants and others eat mostly meat. Both of them have a hard shell for shelter and protection.</a:t>
            </a:r>
            <a:endParaRPr b="0" lang="en-PH" sz="1800" spc="-1" strike="noStrike">
              <a:latin typeface="Lato"/>
              <a:ea typeface="AppleSystemUIFont"/>
            </a:endParaRPr>
          </a:p>
        </p:txBody>
      </p:sp>
      <p:pic>
        <p:nvPicPr>
          <p:cNvPr id="130" name="" descr=""/>
          <p:cNvPicPr/>
          <p:nvPr/>
        </p:nvPicPr>
        <p:blipFill>
          <a:blip r:embed="rId1"/>
          <a:stretch/>
        </p:blipFill>
        <p:spPr>
          <a:xfrm>
            <a:off x="2064600" y="2944800"/>
            <a:ext cx="3875400" cy="2635200"/>
          </a:xfrm>
          <a:prstGeom prst="rect">
            <a:avLst/>
          </a:prstGeom>
          <a:ln w="19080">
            <a:solidFill>
              <a:srgbClr val="000000"/>
            </a:solidFill>
            <a:round/>
          </a:ln>
        </p:spPr>
      </p:pic>
      <p:pic>
        <p:nvPicPr>
          <p:cNvPr id="131" name="" descr=""/>
          <p:cNvPicPr/>
          <p:nvPr/>
        </p:nvPicPr>
        <p:blipFill>
          <a:blip r:embed="rId2"/>
          <a:stretch/>
        </p:blipFill>
        <p:spPr>
          <a:xfrm>
            <a:off x="6300000" y="2935080"/>
            <a:ext cx="3895560" cy="2648880"/>
          </a:xfrm>
          <a:prstGeom prst="rect">
            <a:avLst/>
          </a:prstGeom>
          <a:ln w="19080">
            <a:solidFill>
              <a:srgbClr val="000000"/>
            </a:solidFill>
            <a:round/>
          </a:ln>
        </p:spPr>
      </p:pic>
      <p:sp>
        <p:nvSpPr>
          <p:cNvPr id="132" name=""/>
          <p:cNvSpPr txBox="1"/>
          <p:nvPr/>
        </p:nvSpPr>
        <p:spPr>
          <a:xfrm>
            <a:off x="432000" y="5723280"/>
            <a:ext cx="7237800" cy="396720"/>
          </a:xfrm>
          <a:prstGeom prst="rect">
            <a:avLst/>
          </a:prstGeom>
          <a:noFill/>
          <a:ln w="0">
            <a:noFill/>
          </a:ln>
        </p:spPr>
        <p:txBody>
          <a:bodyPr lIns="90000" rIns="90000" tIns="45000" bIns="45000" anchor="t">
            <a:noAutofit/>
          </a:bodyPr>
          <a:p>
            <a:r>
              <a:rPr b="0" lang="en-PH" sz="1800" spc="-1" strike="noStrike">
                <a:latin typeface="Lato"/>
                <a:ea typeface="AppleSystemUIFont"/>
              </a:rPr>
              <a:t>Other animals like snails and clams are also covered with shells.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
          <p:cNvSpPr/>
          <p:nvPr/>
        </p:nvSpPr>
        <p:spPr>
          <a:xfrm>
            <a:off x="720000" y="360000"/>
            <a:ext cx="9169560" cy="709560"/>
          </a:xfrm>
          <a:prstGeom prst="rect">
            <a:avLst/>
          </a:prstGeom>
          <a:noFill/>
          <a:ln w="0">
            <a:noFill/>
          </a:ln>
        </p:spPr>
        <p:style>
          <a:lnRef idx="0"/>
          <a:fillRef idx="0"/>
          <a:effectRef idx="0"/>
          <a:fontRef idx="minor"/>
        </p:style>
      </p:sp>
      <p:sp>
        <p:nvSpPr>
          <p:cNvPr id="134" name=""/>
          <p:cNvSpPr/>
          <p:nvPr/>
        </p:nvSpPr>
        <p:spPr>
          <a:xfrm>
            <a:off x="10260000" y="5746320"/>
            <a:ext cx="176760" cy="342360"/>
          </a:xfrm>
          <a:prstGeom prst="rect">
            <a:avLst/>
          </a:prstGeom>
          <a:noFill/>
          <a:ln w="0">
            <a:noFill/>
          </a:ln>
        </p:spPr>
        <p:style>
          <a:lnRef idx="0"/>
          <a:fillRef idx="0"/>
          <a:effectRef idx="0"/>
          <a:fontRef idx="minor"/>
        </p:style>
      </p:sp>
      <p:sp>
        <p:nvSpPr>
          <p:cNvPr id="135" name=""/>
          <p:cNvSpPr txBox="1"/>
          <p:nvPr/>
        </p:nvSpPr>
        <p:spPr>
          <a:xfrm>
            <a:off x="180000" y="713160"/>
            <a:ext cx="3060000" cy="46440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Chickens and Pigeons</a:t>
            </a:r>
            <a:endParaRPr b="1" lang="en-PH" sz="1800" spc="-1" strike="noStrike">
              <a:highlight>
                <a:srgbClr val="ffb66c"/>
              </a:highlight>
              <a:latin typeface="Lato"/>
              <a:ea typeface="AppleSystemUIFont"/>
            </a:endParaRPr>
          </a:p>
        </p:txBody>
      </p:sp>
      <p:sp>
        <p:nvSpPr>
          <p:cNvPr id="136" name=""/>
          <p:cNvSpPr txBox="1"/>
          <p:nvPr/>
        </p:nvSpPr>
        <p:spPr>
          <a:xfrm>
            <a:off x="335880" y="1259280"/>
            <a:ext cx="11520000" cy="133128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Chickens and pigeons belong to the group of animals called </a:t>
            </a:r>
            <a:r>
              <a:rPr b="1" lang="en-PH" sz="1800" spc="-1" strike="noStrike">
                <a:latin typeface="Lato"/>
              </a:rPr>
              <a:t>birds</a:t>
            </a:r>
            <a:r>
              <a:rPr b="0" lang="en-PH" sz="1800" spc="-1" strike="noStrike">
                <a:latin typeface="Lato"/>
              </a:rPr>
              <a:t>. They both have beaks and claws which they use to get food. Both of them have a pair of wings. Pigeons can fly high from one place to another. Chickens have wings too, but they cannot fly high. Sometimes they flap their wings to fly over a short distance. Chickens cannot stay in the air for a long time.</a:t>
            </a:r>
            <a:endParaRPr b="0" lang="en-PH" sz="1800" spc="-1" strike="noStrike">
              <a:latin typeface="Lato"/>
              <a:ea typeface="AppleSystemUIFont"/>
            </a:endParaRPr>
          </a:p>
        </p:txBody>
      </p:sp>
      <p:pic>
        <p:nvPicPr>
          <p:cNvPr id="137" name="" descr=""/>
          <p:cNvPicPr/>
          <p:nvPr/>
        </p:nvPicPr>
        <p:blipFill>
          <a:blip r:embed="rId1"/>
          <a:stretch/>
        </p:blipFill>
        <p:spPr>
          <a:xfrm>
            <a:off x="1601280" y="2700000"/>
            <a:ext cx="4554720" cy="3420000"/>
          </a:xfrm>
          <a:prstGeom prst="rect">
            <a:avLst/>
          </a:prstGeom>
          <a:ln w="19080">
            <a:solidFill>
              <a:srgbClr val="000000"/>
            </a:solidFill>
            <a:round/>
          </a:ln>
        </p:spPr>
      </p:pic>
      <p:pic>
        <p:nvPicPr>
          <p:cNvPr id="138" name="" descr=""/>
          <p:cNvPicPr/>
          <p:nvPr/>
        </p:nvPicPr>
        <p:blipFill>
          <a:blip r:embed="rId2"/>
          <a:stretch/>
        </p:blipFill>
        <p:spPr>
          <a:xfrm>
            <a:off x="6480000" y="2700000"/>
            <a:ext cx="4554720" cy="342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
          <p:cNvSpPr/>
          <p:nvPr/>
        </p:nvSpPr>
        <p:spPr>
          <a:xfrm>
            <a:off x="-3409560" y="2880000"/>
            <a:ext cx="9169560" cy="709560"/>
          </a:xfrm>
          <a:prstGeom prst="rect">
            <a:avLst/>
          </a:prstGeom>
          <a:noFill/>
          <a:ln w="0">
            <a:noFill/>
          </a:ln>
        </p:spPr>
        <p:style>
          <a:lnRef idx="0"/>
          <a:fillRef idx="0"/>
          <a:effectRef idx="0"/>
          <a:fontRef idx="minor"/>
        </p:style>
      </p:sp>
      <p:sp>
        <p:nvSpPr>
          <p:cNvPr id="140" name=""/>
          <p:cNvSpPr/>
          <p:nvPr/>
        </p:nvSpPr>
        <p:spPr>
          <a:xfrm>
            <a:off x="10260000" y="5746320"/>
            <a:ext cx="176760" cy="342360"/>
          </a:xfrm>
          <a:prstGeom prst="rect">
            <a:avLst/>
          </a:prstGeom>
          <a:noFill/>
          <a:ln w="0">
            <a:noFill/>
          </a:ln>
        </p:spPr>
        <p:style>
          <a:lnRef idx="0"/>
          <a:fillRef idx="0"/>
          <a:effectRef idx="0"/>
          <a:fontRef idx="minor"/>
        </p:style>
      </p:sp>
      <p:sp>
        <p:nvSpPr>
          <p:cNvPr id="141" name=""/>
          <p:cNvSpPr txBox="1"/>
          <p:nvPr/>
        </p:nvSpPr>
        <p:spPr>
          <a:xfrm>
            <a:off x="360000" y="595800"/>
            <a:ext cx="3420000" cy="41220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Crocodiles and Alligators</a:t>
            </a:r>
            <a:endParaRPr b="1" lang="en-PH" sz="1800" spc="-1" strike="noStrike">
              <a:highlight>
                <a:srgbClr val="ffb66c"/>
              </a:highlight>
              <a:latin typeface="Lato"/>
              <a:ea typeface="AppleSystemUIFont"/>
            </a:endParaRPr>
          </a:p>
        </p:txBody>
      </p:sp>
      <p:sp>
        <p:nvSpPr>
          <p:cNvPr id="142" name=""/>
          <p:cNvSpPr txBox="1"/>
          <p:nvPr/>
        </p:nvSpPr>
        <p:spPr>
          <a:xfrm>
            <a:off x="425880" y="1044000"/>
            <a:ext cx="11340000" cy="1009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Crocodiles and alligators are large animals with bodies covered with dry and bumpy scales. They have long powerful tails, which they use in swimming and defending themselves. Their eyes, ears, and nostrils are found on top of their long head that projects slightly above the water when they float on the surface.</a:t>
            </a:r>
            <a:endParaRPr b="0" lang="en-PH" sz="1800" spc="-1" strike="noStrike">
              <a:latin typeface="Lato"/>
              <a:ea typeface="AppleSystemUIFont"/>
            </a:endParaRPr>
          </a:p>
        </p:txBody>
      </p:sp>
      <p:sp>
        <p:nvSpPr>
          <p:cNvPr id="143" name=""/>
          <p:cNvSpPr txBox="1"/>
          <p:nvPr/>
        </p:nvSpPr>
        <p:spPr>
          <a:xfrm>
            <a:off x="515880" y="2057040"/>
            <a:ext cx="11160000" cy="100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Alligators differ from crocodiles in having broad snouts and nostrils. The fangs of crocodiles stick out on each side of the lower jaw when their mouth is closed. Other animals that are also covered with scales are lizards and snakes.</a:t>
            </a:r>
            <a:endParaRPr b="0" lang="en-PH" sz="1800" spc="-1" strike="noStrike">
              <a:latin typeface="Lato"/>
              <a:ea typeface="AppleSystemUIFont"/>
            </a:endParaRPr>
          </a:p>
        </p:txBody>
      </p:sp>
      <p:pic>
        <p:nvPicPr>
          <p:cNvPr id="144" name="" descr=""/>
          <p:cNvPicPr/>
          <p:nvPr/>
        </p:nvPicPr>
        <p:blipFill>
          <a:blip r:embed="rId1"/>
          <a:stretch/>
        </p:blipFill>
        <p:spPr>
          <a:xfrm>
            <a:off x="2574000" y="3138480"/>
            <a:ext cx="7044120" cy="28893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
          <p:cNvSpPr/>
          <p:nvPr/>
        </p:nvSpPr>
        <p:spPr>
          <a:xfrm>
            <a:off x="720000" y="360000"/>
            <a:ext cx="9169560" cy="709560"/>
          </a:xfrm>
          <a:prstGeom prst="rect">
            <a:avLst/>
          </a:prstGeom>
          <a:noFill/>
          <a:ln w="0">
            <a:noFill/>
          </a:ln>
        </p:spPr>
        <p:style>
          <a:lnRef idx="0"/>
          <a:fillRef idx="0"/>
          <a:effectRef idx="0"/>
          <a:fontRef idx="minor"/>
        </p:style>
      </p:sp>
      <p:sp>
        <p:nvSpPr>
          <p:cNvPr id="146" name=""/>
          <p:cNvSpPr/>
          <p:nvPr/>
        </p:nvSpPr>
        <p:spPr>
          <a:xfrm>
            <a:off x="10260000" y="5746320"/>
            <a:ext cx="176760" cy="342360"/>
          </a:xfrm>
          <a:prstGeom prst="rect">
            <a:avLst/>
          </a:prstGeom>
          <a:noFill/>
          <a:ln w="0">
            <a:noFill/>
          </a:ln>
        </p:spPr>
        <p:style>
          <a:lnRef idx="0"/>
          <a:fillRef idx="0"/>
          <a:effectRef idx="0"/>
          <a:fontRef idx="minor"/>
        </p:style>
      </p:sp>
      <p:sp>
        <p:nvSpPr>
          <p:cNvPr id="147" name=""/>
          <p:cNvSpPr txBox="1"/>
          <p:nvPr/>
        </p:nvSpPr>
        <p:spPr>
          <a:xfrm>
            <a:off x="396000" y="929160"/>
            <a:ext cx="3060000" cy="47484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Butterflies and Moths</a:t>
            </a:r>
            <a:endParaRPr b="1" lang="en-PH" sz="1800" spc="-1" strike="noStrike">
              <a:highlight>
                <a:srgbClr val="ffb66c"/>
              </a:highlight>
              <a:latin typeface="Lato"/>
              <a:ea typeface="AppleSystemUIFont"/>
            </a:endParaRPr>
          </a:p>
        </p:txBody>
      </p:sp>
      <p:sp>
        <p:nvSpPr>
          <p:cNvPr id="148" name=""/>
          <p:cNvSpPr txBox="1"/>
          <p:nvPr/>
        </p:nvSpPr>
        <p:spPr>
          <a:xfrm>
            <a:off x="540000" y="1548000"/>
            <a:ext cx="6852600" cy="19440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Butterflies and moths are both insects. They are so much alike that it is sometimes hard to distinguish one from the other. Both have pair of wings. They also have antennae which they use for touching and smelling. Both butterflies and moths become caterpillars as they pass through a stage in their life cycle called </a:t>
            </a:r>
            <a:r>
              <a:rPr b="1" lang="en-PH" sz="1800" spc="-1" strike="noStrike">
                <a:latin typeface="Lato"/>
                <a:ea typeface="AppleSystemUIFont"/>
              </a:rPr>
              <a:t>metamorphosis</a:t>
            </a:r>
            <a:r>
              <a:rPr b="0" lang="en-PH" sz="1800" spc="-1" strike="noStrike">
                <a:latin typeface="Lato"/>
                <a:ea typeface="AppleSystemUIFont"/>
              </a:rPr>
              <a:t>.</a:t>
            </a:r>
            <a:endParaRPr b="0" lang="en-PH" sz="1800" spc="-1" strike="noStrike">
              <a:latin typeface="Lato"/>
              <a:ea typeface="AppleSystemUIFont"/>
            </a:endParaRPr>
          </a:p>
        </p:txBody>
      </p:sp>
      <p:pic>
        <p:nvPicPr>
          <p:cNvPr id="149" name="" descr=""/>
          <p:cNvPicPr/>
          <p:nvPr/>
        </p:nvPicPr>
        <p:blipFill>
          <a:blip r:embed="rId1"/>
          <a:stretch/>
        </p:blipFill>
        <p:spPr>
          <a:xfrm>
            <a:off x="7740000" y="1234440"/>
            <a:ext cx="3780000" cy="2329560"/>
          </a:xfrm>
          <a:prstGeom prst="rect">
            <a:avLst/>
          </a:prstGeom>
          <a:ln w="19080">
            <a:solidFill>
              <a:srgbClr val="000000"/>
            </a:solidFill>
            <a:round/>
          </a:ln>
        </p:spPr>
      </p:pic>
      <p:sp>
        <p:nvSpPr>
          <p:cNvPr id="150" name=""/>
          <p:cNvSpPr txBox="1"/>
          <p:nvPr/>
        </p:nvSpPr>
        <p:spPr>
          <a:xfrm>
            <a:off x="540000" y="4104000"/>
            <a:ext cx="6888240" cy="16221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Butterflies and moths have differences, too. Butterflies have long, slender, and hairless bodies while moths have thick and furry bodies. Butterflies fly only during the day, and when resting, they fold their wings straight up. Moths usually fly at night, and when resting, they spread their wings flat.</a:t>
            </a:r>
            <a:endParaRPr b="0" lang="en-PH" sz="1800" spc="-1" strike="noStrike">
              <a:latin typeface="Lato"/>
              <a:ea typeface="AppleSystemUIFont"/>
            </a:endParaRPr>
          </a:p>
        </p:txBody>
      </p:sp>
      <p:pic>
        <p:nvPicPr>
          <p:cNvPr id="151" name="" descr=""/>
          <p:cNvPicPr/>
          <p:nvPr/>
        </p:nvPicPr>
        <p:blipFill>
          <a:blip r:embed="rId2"/>
          <a:stretch/>
        </p:blipFill>
        <p:spPr>
          <a:xfrm>
            <a:off x="7740000" y="3754440"/>
            <a:ext cx="3780000" cy="232956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
          <p:cNvSpPr/>
          <p:nvPr/>
        </p:nvSpPr>
        <p:spPr>
          <a:xfrm>
            <a:off x="720000" y="360000"/>
            <a:ext cx="9169560" cy="709560"/>
          </a:xfrm>
          <a:prstGeom prst="rect">
            <a:avLst/>
          </a:prstGeom>
          <a:noFill/>
          <a:ln w="0">
            <a:noFill/>
          </a:ln>
        </p:spPr>
        <p:style>
          <a:lnRef idx="0"/>
          <a:fillRef idx="0"/>
          <a:effectRef idx="0"/>
          <a:fontRef idx="minor"/>
        </p:style>
      </p:sp>
      <p:sp>
        <p:nvSpPr>
          <p:cNvPr id="153" name=""/>
          <p:cNvSpPr/>
          <p:nvPr/>
        </p:nvSpPr>
        <p:spPr>
          <a:xfrm>
            <a:off x="10260000" y="5746320"/>
            <a:ext cx="176760" cy="342360"/>
          </a:xfrm>
          <a:prstGeom prst="rect">
            <a:avLst/>
          </a:prstGeom>
          <a:noFill/>
          <a:ln w="0">
            <a:noFill/>
          </a:ln>
        </p:spPr>
        <p:style>
          <a:lnRef idx="0"/>
          <a:fillRef idx="0"/>
          <a:effectRef idx="0"/>
          <a:fontRef idx="minor"/>
        </p:style>
      </p:sp>
      <p:sp>
        <p:nvSpPr>
          <p:cNvPr id="154" name=""/>
          <p:cNvSpPr/>
          <p:nvPr/>
        </p:nvSpPr>
        <p:spPr>
          <a:xfrm>
            <a:off x="0" y="612000"/>
            <a:ext cx="6480000" cy="432000"/>
          </a:xfrm>
          <a:prstGeom prst="rect">
            <a:avLst/>
          </a:prstGeom>
          <a:gradFill rotWithShape="0">
            <a:gsLst>
              <a:gs pos="0">
                <a:srgbClr val="ffdbb6"/>
              </a:gs>
              <a:gs pos="100000">
                <a:srgbClr val="ffdbb6">
                  <a:alpha val="0"/>
                </a:srgbClr>
              </a:gs>
            </a:gsLst>
            <a:lin ang="5400000"/>
          </a:gradFill>
          <a:ln w="19080">
            <a:solidFill>
              <a:srgbClr val="000000"/>
            </a:solidFill>
            <a:round/>
          </a:ln>
        </p:spPr>
        <p:style>
          <a:lnRef idx="0"/>
          <a:fillRef idx="0"/>
          <a:effectRef idx="0"/>
          <a:fontRef idx="minor"/>
        </p:style>
        <p:txBody>
          <a:bodyPr lIns="99360" rIns="99360" tIns="54360" bIns="54360" anchor="ctr">
            <a:noAutofit/>
          </a:bodyPr>
          <a:p>
            <a:pPr algn="ctr">
              <a:buNone/>
            </a:pPr>
            <a:r>
              <a:rPr b="1" lang="en-PH" sz="1800" spc="-1" strike="noStrike">
                <a:solidFill>
                  <a:srgbClr val="000000"/>
                </a:solidFill>
                <a:latin typeface="Lato"/>
                <a:ea typeface="Îp'E2þ"/>
              </a:rPr>
              <a:t>Different Animals That Are Similar in Some Ways</a:t>
            </a:r>
            <a:endParaRPr b="1" lang="en-PH" sz="1800" spc="-1" strike="noStrike">
              <a:solidFill>
                <a:srgbClr val="000000"/>
              </a:solidFill>
              <a:latin typeface="Lato"/>
              <a:ea typeface="AppleSystemUIFont"/>
            </a:endParaRPr>
          </a:p>
        </p:txBody>
      </p:sp>
      <p:sp>
        <p:nvSpPr>
          <p:cNvPr id="155" name=""/>
          <p:cNvSpPr txBox="1"/>
          <p:nvPr/>
        </p:nvSpPr>
        <p:spPr>
          <a:xfrm>
            <a:off x="324000" y="1296000"/>
            <a:ext cx="2560680" cy="41220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Fishes and Whales</a:t>
            </a:r>
            <a:endParaRPr b="1" lang="en-PH" sz="1800" spc="-1" strike="noStrike">
              <a:highlight>
                <a:srgbClr val="ffb66c"/>
              </a:highlight>
              <a:latin typeface="Lato"/>
              <a:ea typeface="AppleSystemUIFont"/>
            </a:endParaRPr>
          </a:p>
        </p:txBody>
      </p:sp>
      <p:sp>
        <p:nvSpPr>
          <p:cNvPr id="156" name=""/>
          <p:cNvSpPr txBox="1"/>
          <p:nvPr/>
        </p:nvSpPr>
        <p:spPr>
          <a:xfrm>
            <a:off x="338040" y="1782360"/>
            <a:ext cx="11515680" cy="16376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Whales look a lot like fish. Both have tails and fins. But there are some differences between the two animals. Whales have smooth firm skin. Fish have scaly or slimy skin. Whales have tails called </a:t>
            </a:r>
            <a:r>
              <a:rPr b="1" lang="en-PH" sz="1800" spc="-1" strike="noStrike">
                <a:latin typeface="Lato"/>
              </a:rPr>
              <a:t>flukes</a:t>
            </a:r>
            <a:r>
              <a:rPr b="0" lang="en-PH" sz="1800" spc="-1" strike="noStrike">
                <a:latin typeface="Lato"/>
              </a:rPr>
              <a:t> that they move up and down when they swim. Fish have tails and fins that they swing from side to side. Whales breathe with their lungs and they must hold their breath underwater. They come to the water’s surface to breathe and can stay long in fresh water. Fishes, on the other hand, breathe and can stay long underwater using their gills.</a:t>
            </a:r>
            <a:endParaRPr b="0" lang="en-PH" sz="1800" spc="-1" strike="noStrike">
              <a:latin typeface="Lato"/>
              <a:ea typeface="AppleSystemUIFont"/>
            </a:endParaRPr>
          </a:p>
        </p:txBody>
      </p:sp>
      <p:pic>
        <p:nvPicPr>
          <p:cNvPr id="157" name="" descr=""/>
          <p:cNvPicPr/>
          <p:nvPr/>
        </p:nvPicPr>
        <p:blipFill>
          <a:blip r:embed="rId1"/>
          <a:stretch/>
        </p:blipFill>
        <p:spPr>
          <a:xfrm>
            <a:off x="1980000" y="3577680"/>
            <a:ext cx="4105080" cy="2398320"/>
          </a:xfrm>
          <a:prstGeom prst="rect">
            <a:avLst/>
          </a:prstGeom>
          <a:ln w="19080">
            <a:solidFill>
              <a:srgbClr val="000000"/>
            </a:solidFill>
            <a:round/>
          </a:ln>
        </p:spPr>
      </p:pic>
      <p:pic>
        <p:nvPicPr>
          <p:cNvPr id="158" name="" descr=""/>
          <p:cNvPicPr/>
          <p:nvPr/>
        </p:nvPicPr>
        <p:blipFill>
          <a:blip r:embed="rId2"/>
          <a:stretch/>
        </p:blipFill>
        <p:spPr>
          <a:xfrm>
            <a:off x="6300000" y="3577680"/>
            <a:ext cx="4105080" cy="239832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720000" y="360000"/>
            <a:ext cx="9169560" cy="709560"/>
          </a:xfrm>
          <a:prstGeom prst="rect">
            <a:avLst/>
          </a:prstGeom>
          <a:noFill/>
          <a:ln w="0">
            <a:noFill/>
          </a:ln>
        </p:spPr>
        <p:style>
          <a:lnRef idx="0"/>
          <a:fillRef idx="0"/>
          <a:effectRef idx="0"/>
          <a:fontRef idx="minor"/>
        </p:style>
      </p:sp>
      <p:sp>
        <p:nvSpPr>
          <p:cNvPr id="160" name=""/>
          <p:cNvSpPr/>
          <p:nvPr/>
        </p:nvSpPr>
        <p:spPr>
          <a:xfrm>
            <a:off x="10260000" y="5746320"/>
            <a:ext cx="176760" cy="342360"/>
          </a:xfrm>
          <a:prstGeom prst="rect">
            <a:avLst/>
          </a:prstGeom>
          <a:noFill/>
          <a:ln w="0">
            <a:noFill/>
          </a:ln>
        </p:spPr>
        <p:style>
          <a:lnRef idx="0"/>
          <a:fillRef idx="0"/>
          <a:effectRef idx="0"/>
          <a:fontRef idx="minor"/>
        </p:style>
      </p:sp>
      <p:sp>
        <p:nvSpPr>
          <p:cNvPr id="161" name=""/>
          <p:cNvSpPr txBox="1"/>
          <p:nvPr/>
        </p:nvSpPr>
        <p:spPr>
          <a:xfrm>
            <a:off x="360000" y="612000"/>
            <a:ext cx="2075760" cy="47484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Bats and Birds</a:t>
            </a:r>
            <a:endParaRPr b="1" lang="en-PH" sz="1800" spc="-1" strike="noStrike">
              <a:highlight>
                <a:srgbClr val="ffb66c"/>
              </a:highlight>
              <a:latin typeface="Lato"/>
              <a:ea typeface="AppleSystemUIFont"/>
            </a:endParaRPr>
          </a:p>
        </p:txBody>
      </p:sp>
      <p:sp>
        <p:nvSpPr>
          <p:cNvPr id="162" name=""/>
          <p:cNvSpPr txBox="1"/>
          <p:nvPr/>
        </p:nvSpPr>
        <p:spPr>
          <a:xfrm>
            <a:off x="425880" y="1261440"/>
            <a:ext cx="11340000" cy="7185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Before, people used to think bats were birds without feathers. We now know that there is no such thing as a featherless bird. Bats are mammals and birds are part of the bird group called </a:t>
            </a:r>
            <a:r>
              <a:rPr b="1" lang="en-PH" sz="1800" spc="-1" strike="noStrike">
                <a:latin typeface="Lato"/>
                <a:ea typeface="AppleSystemUIFont"/>
              </a:rPr>
              <a:t>aves</a:t>
            </a:r>
            <a:r>
              <a:rPr b="0" lang="en-PH" sz="1800" spc="-1" strike="noStrike">
                <a:latin typeface="Lato"/>
                <a:ea typeface="AppleSystemUIFont"/>
              </a:rPr>
              <a:t>.</a:t>
            </a:r>
            <a:endParaRPr b="0" lang="en-PH" sz="1800" spc="-1" strike="noStrike">
              <a:latin typeface="Lato"/>
              <a:ea typeface="AppleSystemUIFont"/>
            </a:endParaRPr>
          </a:p>
        </p:txBody>
      </p:sp>
      <p:sp>
        <p:nvSpPr>
          <p:cNvPr id="163" name=""/>
          <p:cNvSpPr txBox="1"/>
          <p:nvPr/>
        </p:nvSpPr>
        <p:spPr>
          <a:xfrm>
            <a:off x="360000" y="2268720"/>
            <a:ext cx="7740000" cy="13312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Bats are covered with fur while birds are covered with feathers. Bats, cats, and dogs are born alive by their mothers. A bird hatches from eggs. Baby bats are called </a:t>
            </a:r>
            <a:r>
              <a:rPr b="1" lang="en-PH" sz="1800" spc="-1" strike="noStrike">
                <a:latin typeface="Lato"/>
                <a:ea typeface="AppleSystemUIFont"/>
              </a:rPr>
              <a:t>pups</a:t>
            </a:r>
            <a:r>
              <a:rPr b="0" lang="en-PH" sz="1800" spc="-1" strike="noStrike">
                <a:latin typeface="Lato"/>
                <a:ea typeface="AppleSystemUIFont"/>
              </a:rPr>
              <a:t>. Pups drink milk from their mothers. A baby bird eats bugs and worms that the mother brings.</a:t>
            </a:r>
            <a:endParaRPr b="0" lang="en-PH" sz="1800" spc="-1" strike="noStrike">
              <a:latin typeface="Lato"/>
              <a:ea typeface="AppleSystemUIFont"/>
            </a:endParaRPr>
          </a:p>
        </p:txBody>
      </p:sp>
      <p:pic>
        <p:nvPicPr>
          <p:cNvPr id="164" name="" descr=""/>
          <p:cNvPicPr/>
          <p:nvPr/>
        </p:nvPicPr>
        <p:blipFill>
          <a:blip r:embed="rId1"/>
          <a:stretch/>
        </p:blipFill>
        <p:spPr>
          <a:xfrm>
            <a:off x="8460000" y="2077200"/>
            <a:ext cx="2880000" cy="1882800"/>
          </a:xfrm>
          <a:prstGeom prst="rect">
            <a:avLst/>
          </a:prstGeom>
          <a:ln w="19080">
            <a:solidFill>
              <a:srgbClr val="000000"/>
            </a:solidFill>
            <a:round/>
          </a:ln>
        </p:spPr>
      </p:pic>
      <p:pic>
        <p:nvPicPr>
          <p:cNvPr id="165" name="" descr=""/>
          <p:cNvPicPr/>
          <p:nvPr/>
        </p:nvPicPr>
        <p:blipFill>
          <a:blip r:embed="rId2"/>
          <a:stretch/>
        </p:blipFill>
        <p:spPr>
          <a:xfrm>
            <a:off x="8460000" y="4140000"/>
            <a:ext cx="2880000" cy="1907280"/>
          </a:xfrm>
          <a:prstGeom prst="rect">
            <a:avLst/>
          </a:prstGeom>
          <a:ln w="19080">
            <a:solidFill>
              <a:srgbClr val="000000"/>
            </a:solidFill>
            <a:round/>
          </a:ln>
        </p:spPr>
      </p:pic>
      <p:sp>
        <p:nvSpPr>
          <p:cNvPr id="166" name=""/>
          <p:cNvSpPr txBox="1"/>
          <p:nvPr/>
        </p:nvSpPr>
        <p:spPr>
          <a:xfrm>
            <a:off x="360000" y="4320000"/>
            <a:ext cx="7740000" cy="13158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Birds have wings but they do not have hands or fingers; instead, they have claws. Bats have arms and structures that look like long fingers connected by a thin membrane that forms into wings. They also have a pair of legs.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
          <p:cNvSpPr/>
          <p:nvPr/>
        </p:nvSpPr>
        <p:spPr>
          <a:xfrm>
            <a:off x="720000" y="360000"/>
            <a:ext cx="9169560" cy="709560"/>
          </a:xfrm>
          <a:prstGeom prst="rect">
            <a:avLst/>
          </a:prstGeom>
          <a:noFill/>
          <a:ln w="0">
            <a:noFill/>
          </a:ln>
        </p:spPr>
        <p:style>
          <a:lnRef idx="0"/>
          <a:fillRef idx="0"/>
          <a:effectRef idx="0"/>
          <a:fontRef idx="minor"/>
        </p:style>
      </p:sp>
      <p:sp>
        <p:nvSpPr>
          <p:cNvPr id="168" name=""/>
          <p:cNvSpPr/>
          <p:nvPr/>
        </p:nvSpPr>
        <p:spPr>
          <a:xfrm>
            <a:off x="10260000" y="5746320"/>
            <a:ext cx="176760" cy="342360"/>
          </a:xfrm>
          <a:prstGeom prst="rect">
            <a:avLst/>
          </a:prstGeom>
          <a:noFill/>
          <a:ln w="0">
            <a:noFill/>
          </a:ln>
        </p:spPr>
        <p:style>
          <a:lnRef idx="0"/>
          <a:fillRef idx="0"/>
          <a:effectRef idx="0"/>
          <a:fontRef idx="minor"/>
        </p:style>
      </p:sp>
      <p:sp>
        <p:nvSpPr>
          <p:cNvPr id="169" name=""/>
          <p:cNvSpPr txBox="1"/>
          <p:nvPr/>
        </p:nvSpPr>
        <p:spPr>
          <a:xfrm>
            <a:off x="396000" y="739800"/>
            <a:ext cx="2784960" cy="412200"/>
          </a:xfrm>
          <a:prstGeom prst="rect">
            <a:avLst/>
          </a:prstGeom>
          <a:noFill/>
          <a:ln w="0">
            <a:noFill/>
          </a:ln>
        </p:spPr>
        <p:txBody>
          <a:bodyPr lIns="90000" rIns="90000" tIns="45000" bIns="45000" anchor="t">
            <a:noAutofit/>
          </a:bodyPr>
          <a:p>
            <a:pPr algn="ctr">
              <a:buNone/>
            </a:pPr>
            <a:r>
              <a:rPr b="1" lang="en-PH" sz="1800" spc="-1" strike="noStrike">
                <a:highlight>
                  <a:srgbClr val="ffb66c"/>
                </a:highlight>
                <a:latin typeface="Lato"/>
                <a:ea typeface="AppleSystemUIFont"/>
              </a:rPr>
              <a:t>Spiders and Insects</a:t>
            </a:r>
            <a:endParaRPr b="1" lang="en-PH" sz="1800" spc="-1" strike="noStrike">
              <a:highlight>
                <a:srgbClr val="ffb66c"/>
              </a:highlight>
              <a:latin typeface="Lato"/>
              <a:ea typeface="AppleSystemUIFont"/>
            </a:endParaRPr>
          </a:p>
        </p:txBody>
      </p:sp>
      <p:sp>
        <p:nvSpPr>
          <p:cNvPr id="170" name=""/>
          <p:cNvSpPr txBox="1"/>
          <p:nvPr/>
        </p:nvSpPr>
        <p:spPr>
          <a:xfrm>
            <a:off x="515880" y="1260000"/>
            <a:ext cx="1116000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Both spiders and insects are invertebrates; but there are several distinctive characteristics that separate spiders from insects.</a:t>
            </a:r>
            <a:endParaRPr b="0" lang="en-PH" sz="1800" spc="-1" strike="noStrike">
              <a:latin typeface="Lato"/>
              <a:ea typeface="AppleSystemUIFont"/>
            </a:endParaRPr>
          </a:p>
        </p:txBody>
      </p:sp>
      <p:pic>
        <p:nvPicPr>
          <p:cNvPr id="171" name="" descr=""/>
          <p:cNvPicPr/>
          <p:nvPr/>
        </p:nvPicPr>
        <p:blipFill>
          <a:blip r:embed="rId1"/>
          <a:stretch/>
        </p:blipFill>
        <p:spPr>
          <a:xfrm>
            <a:off x="7920000" y="1836000"/>
            <a:ext cx="3780000" cy="1975680"/>
          </a:xfrm>
          <a:prstGeom prst="rect">
            <a:avLst/>
          </a:prstGeom>
          <a:ln w="19080">
            <a:solidFill>
              <a:srgbClr val="000000"/>
            </a:solidFill>
            <a:round/>
          </a:ln>
        </p:spPr>
      </p:pic>
      <p:pic>
        <p:nvPicPr>
          <p:cNvPr id="172" name="" descr=""/>
          <p:cNvPicPr/>
          <p:nvPr/>
        </p:nvPicPr>
        <p:blipFill>
          <a:blip r:embed="rId2"/>
          <a:stretch/>
        </p:blipFill>
        <p:spPr>
          <a:xfrm>
            <a:off x="7920000" y="3989880"/>
            <a:ext cx="3780000" cy="1986120"/>
          </a:xfrm>
          <a:prstGeom prst="rect">
            <a:avLst/>
          </a:prstGeom>
          <a:ln w="19080">
            <a:solidFill>
              <a:srgbClr val="000000"/>
            </a:solidFill>
            <a:round/>
          </a:ln>
        </p:spPr>
      </p:pic>
      <p:sp>
        <p:nvSpPr>
          <p:cNvPr id="173" name=""/>
          <p:cNvSpPr txBox="1"/>
          <p:nvPr/>
        </p:nvSpPr>
        <p:spPr>
          <a:xfrm>
            <a:off x="540000" y="2054880"/>
            <a:ext cx="7200000" cy="165312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If you will look closely at a spider and an insect, you can see how different they are. An insect has three main body parts: the </a:t>
            </a:r>
            <a:r>
              <a:rPr b="1" lang="en-PH" sz="1800" spc="-1" strike="noStrike">
                <a:latin typeface="Lato"/>
                <a:ea typeface="AppleSystemUIFont"/>
              </a:rPr>
              <a:t>head</a:t>
            </a:r>
            <a:r>
              <a:rPr b="0" lang="en-PH" sz="1800" spc="-1" strike="noStrike">
                <a:latin typeface="Lato"/>
                <a:ea typeface="AppleSystemUIFont"/>
              </a:rPr>
              <a:t> is in front; the </a:t>
            </a:r>
            <a:r>
              <a:rPr b="1" lang="en-PH" sz="1800" spc="-1" strike="noStrike">
                <a:latin typeface="Lato"/>
                <a:ea typeface="AppleSystemUIFont"/>
              </a:rPr>
              <a:t>thorax</a:t>
            </a:r>
            <a:r>
              <a:rPr b="0" lang="en-PH" sz="1800" spc="-1" strike="noStrike">
                <a:latin typeface="Lato"/>
                <a:ea typeface="AppleSystemUIFont"/>
              </a:rPr>
              <a:t> which is the middle part, and the </a:t>
            </a:r>
            <a:r>
              <a:rPr b="1" lang="en-PH" sz="1800" spc="-1" strike="noStrike">
                <a:latin typeface="Lato"/>
                <a:ea typeface="AppleSystemUIFont"/>
              </a:rPr>
              <a:t>abdomen</a:t>
            </a:r>
            <a:r>
              <a:rPr b="0" lang="en-PH" sz="1800" spc="-1" strike="noStrike">
                <a:latin typeface="Lato"/>
                <a:ea typeface="AppleSystemUIFont"/>
              </a:rPr>
              <a:t>. Most insects have wings. Insects also have six legs. Both wings and legs are attached to the thorax.</a:t>
            </a:r>
            <a:endParaRPr b="0" lang="en-PH" sz="1800" spc="-1" strike="noStrike">
              <a:latin typeface="Lato"/>
              <a:ea typeface="AppleSystemUIFont"/>
            </a:endParaRPr>
          </a:p>
        </p:txBody>
      </p:sp>
      <p:sp>
        <p:nvSpPr>
          <p:cNvPr id="174" name=""/>
          <p:cNvSpPr txBox="1"/>
          <p:nvPr/>
        </p:nvSpPr>
        <p:spPr>
          <a:xfrm>
            <a:off x="540000" y="4498560"/>
            <a:ext cx="7200000" cy="102492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 spider has two main body parts. The </a:t>
            </a:r>
            <a:r>
              <a:rPr b="1" lang="en-PH" sz="1800" spc="-1" strike="noStrike">
                <a:latin typeface="Lato"/>
                <a:ea typeface="AppleSystemUIFont"/>
              </a:rPr>
              <a:t>head</a:t>
            </a:r>
            <a:r>
              <a:rPr b="0" lang="en-PH" sz="1800" spc="-1" strike="noStrike">
                <a:latin typeface="Lato"/>
                <a:ea typeface="AppleSystemUIFont"/>
              </a:rPr>
              <a:t> and </a:t>
            </a:r>
            <a:r>
              <a:rPr b="1" lang="en-PH" sz="1800" spc="-1" strike="noStrike">
                <a:latin typeface="Lato"/>
                <a:ea typeface="AppleSystemUIFont"/>
              </a:rPr>
              <a:t>thorax</a:t>
            </a:r>
            <a:r>
              <a:rPr b="0" lang="en-PH" sz="1800" spc="-1" strike="noStrike">
                <a:latin typeface="Lato"/>
                <a:ea typeface="AppleSystemUIFont"/>
              </a:rPr>
              <a:t> fused together into one part forming the cephalothorax. The abdomen is the next body part. A spider has eight legs and no wings.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758</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2023-08-12T14:57:15Z</dcterms:modified>
  <cp:revision>105</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