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4"/>
    <p:restoredTop sz="93076"/>
  </p:normalViewPr>
  <p:slideViewPr>
    <p:cSldViewPr snapToGrid="0" snapToObjects="1">
      <p:cViewPr varScale="1">
        <p:scale>
          <a:sx n="83" d="100"/>
          <a:sy n="83" d="100"/>
        </p:scale>
        <p:origin x="23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94488" y="3298661"/>
            <a:ext cx="735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Simplifying Rational Expressions</a:t>
            </a:r>
            <a:endParaRPr lang="en-PH" sz="3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" y="1544161"/>
                <a:ext cx="11353800" cy="462248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dirty="0"/>
                  <a:t>		Factor the numerator and the denominator</a:t>
                </a:r>
              </a:p>
              <a:p>
                <a:pPr marL="1371600" lvl="3" indent="0">
                  <a:lnSpc>
                    <a:spcPct val="150000"/>
                  </a:lnSpc>
                  <a:buNone/>
                </a:pPr>
                <a:r>
                  <a:rPr lang="en-US" dirty="0"/>
                  <a:t>	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dirty="0"/>
                  <a:t>		 Cancel out or divide the common  factor a+2.</a:t>
                </a:r>
              </a:p>
              <a:p>
                <a:pPr marL="1371600" lvl="3" indent="0">
                  <a:lnSpc>
                    <a:spcPct val="150000"/>
                  </a:lnSpc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" y="1544161"/>
                <a:ext cx="11353800" cy="4622483"/>
              </a:xfrm>
              <a:blipFill>
                <a:blip r:embed="rId3"/>
                <a:stretch>
                  <a:fillRect l="-1006" t="-1370" r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C55040-1320-5643-9EF1-3987CBE8538B}"/>
              </a:ext>
            </a:extLst>
          </p:cNvPr>
          <p:cNvCxnSpPr>
            <a:cxnSpLocks/>
          </p:cNvCxnSpPr>
          <p:nvPr/>
        </p:nvCxnSpPr>
        <p:spPr>
          <a:xfrm flipH="1">
            <a:off x="3657600" y="3700541"/>
            <a:ext cx="579120" cy="152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57FD8C-3352-9C48-A47E-D4FE61FD4C44}"/>
              </a:ext>
            </a:extLst>
          </p:cNvPr>
          <p:cNvCxnSpPr>
            <a:cxnSpLocks/>
          </p:cNvCxnSpPr>
          <p:nvPr/>
        </p:nvCxnSpPr>
        <p:spPr>
          <a:xfrm flipH="1">
            <a:off x="3657600" y="4101623"/>
            <a:ext cx="579120" cy="152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9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361281"/>
                <a:ext cx="11460480" cy="49487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+15</m:t>
                        </m:r>
                      </m:num>
                      <m:den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+5)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0" dirty="0"/>
                  <a:t>	Factor the numerator and the 							denominator.</a:t>
                </a:r>
              </a:p>
              <a:p>
                <a:pPr marL="1428750" lvl="2" indent="-514350">
                  <a:buFont typeface="+mj-lt"/>
                  <a:buAutoNum type="alphaLcPeriod" startAt="4"/>
                </a:pPr>
                <a:endParaRPr lang="en-US" b="0" dirty="0"/>
              </a:p>
              <a:p>
                <a:pPr marL="914400" lvl="2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	Cancel out or divide the common factor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361281"/>
                <a:ext cx="11460480" cy="4948714"/>
              </a:xfrm>
              <a:blipFill>
                <a:blip r:embed="rId3"/>
                <a:stretch>
                  <a:fillRect l="-996" t="-1023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4BB33C-6EE5-344E-8A07-EEC245B109E0}"/>
              </a:ext>
            </a:extLst>
          </p:cNvPr>
          <p:cNvCxnSpPr>
            <a:cxnSpLocks/>
          </p:cNvCxnSpPr>
          <p:nvPr/>
        </p:nvCxnSpPr>
        <p:spPr>
          <a:xfrm flipH="1">
            <a:off x="4290060" y="4035504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65439-71AE-B442-8D74-FA18AF72CB47}"/>
              </a:ext>
            </a:extLst>
          </p:cNvPr>
          <p:cNvCxnSpPr>
            <a:cxnSpLocks/>
          </p:cNvCxnSpPr>
          <p:nvPr/>
        </p:nvCxnSpPr>
        <p:spPr>
          <a:xfrm flipH="1">
            <a:off x="3916680" y="4389120"/>
            <a:ext cx="746760" cy="154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8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361281"/>
                <a:ext cx="11460480" cy="49487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Solution:</a:t>
                </a:r>
              </a:p>
              <a:p>
                <a:pPr marL="1428750" lvl="2" indent="-514350">
                  <a:buFont typeface="+mj-lt"/>
                  <a:buAutoNum type="alphaLcPeriod" startAt="5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en-US" i="0">
                            <a:latin typeface="Cambria Math" panose="02040503050406030204" pitchFamily="18" charset="0"/>
                          </a:rPr>
                          <m:t>−4(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b="0" dirty="0"/>
                  <a:t>		Distributive Property</a:t>
                </a:r>
              </a:p>
              <a:p>
                <a:pPr marL="1428750" lvl="2" indent="-514350">
                  <a:buFont typeface="+mj-lt"/>
                  <a:buAutoNum type="alphaLcPeriod" startAt="5"/>
                </a:pPr>
                <a:endParaRPr lang="en-US" b="0" dirty="0"/>
              </a:p>
              <a:p>
                <a:pPr marL="914400" lvl="2" indent="0">
                  <a:buNone/>
                </a:pPr>
                <a:r>
                  <a:rPr lang="en-US" dirty="0"/>
                  <a:t>		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dirty="0"/>
                  <a:t>			Combine like terms.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			Divide.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361281"/>
                <a:ext cx="11460480" cy="4948714"/>
              </a:xfrm>
              <a:blipFill>
                <a:blip r:embed="rId3"/>
                <a:stretch>
                  <a:fillRect l="-996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60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			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/>
                  <a:t>			c.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12−2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40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</m:oMath>
                </a14:m>
                <a:r>
                  <a:rPr lang="en-US" b="0" dirty="0"/>
                  <a:t>			Factor the numerator.</a:t>
                </a:r>
              </a:p>
              <a:p>
                <a:pPr marL="914400" lvl="2" indent="0">
                  <a:buNone/>
                </a:pPr>
                <a:endParaRPr lang="en-US" b="0" dirty="0"/>
              </a:p>
              <a:p>
                <a:pPr marL="914400" lvl="2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			Cancel out or divide the common factor</a:t>
                </a:r>
                <a:r>
                  <a:rPr lang="en-US" dirty="0"/>
                  <a:t>,</a:t>
                </a:r>
              </a:p>
              <a:p>
                <a:pPr marL="914400" lvl="2" indent="0">
                  <a:buNone/>
                </a:pPr>
                <a:r>
                  <a:rPr lang="en-US" b="0" dirty="0"/>
                  <a:t>				a + 7.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351338"/>
              </a:xfrm>
              <a:blipFill>
                <a:blip r:embed="rId3"/>
                <a:stretch>
                  <a:fillRect l="-106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2B185F-E0C8-7C4A-93ED-AD3385152FE4}"/>
              </a:ext>
            </a:extLst>
          </p:cNvPr>
          <p:cNvCxnSpPr>
            <a:cxnSpLocks/>
          </p:cNvCxnSpPr>
          <p:nvPr/>
        </p:nvCxnSpPr>
        <p:spPr>
          <a:xfrm flipH="1">
            <a:off x="2771226" y="4066502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6E47-D0CA-0F48-89E5-9ABCE6EEB55D}"/>
              </a:ext>
            </a:extLst>
          </p:cNvPr>
          <p:cNvCxnSpPr>
            <a:cxnSpLocks/>
          </p:cNvCxnSpPr>
          <p:nvPr/>
        </p:nvCxnSpPr>
        <p:spPr>
          <a:xfrm flipH="1">
            <a:off x="2740230" y="4408004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2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b="0" dirty="0"/>
                  <a:t>		Factor the numerator.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1−4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b="0" dirty="0"/>
                  <a:t>		Cancel out or divide the common factor	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			1–4a.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351338"/>
              </a:xfrm>
              <a:blipFill>
                <a:blip r:embed="rId3"/>
                <a:stretch>
                  <a:fillRect l="-106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2B185F-E0C8-7C4A-93ED-AD3385152FE4}"/>
              </a:ext>
            </a:extLst>
          </p:cNvPr>
          <p:cNvCxnSpPr>
            <a:cxnSpLocks/>
          </p:cNvCxnSpPr>
          <p:nvPr/>
        </p:nvCxnSpPr>
        <p:spPr>
          <a:xfrm flipH="1">
            <a:off x="2895213" y="3934420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6E47-D0CA-0F48-89E5-9ABCE6EEB55D}"/>
              </a:ext>
            </a:extLst>
          </p:cNvPr>
          <p:cNvCxnSpPr>
            <a:cxnSpLocks/>
          </p:cNvCxnSpPr>
          <p:nvPr/>
        </p:nvCxnSpPr>
        <p:spPr>
          <a:xfrm flipH="1">
            <a:off x="2724731" y="4274256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4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9505-B453-904D-972B-15E254F3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53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When the terms of two binomials are almost the same, except for the sign, the polynomials are called negatives of each other.</a:t>
            </a:r>
          </a:p>
          <a:p>
            <a:pPr marL="0" indent="0" algn="just">
              <a:buNone/>
            </a:pPr>
            <a:r>
              <a:rPr lang="en-PH" dirty="0"/>
              <a:t>	Observe that (a − b) and (b − a) are negatives of each other. Also, (4a − 1) and (1 − 4a) are negatives of each other. Each is an additive inverse of the other.</a:t>
            </a:r>
          </a:p>
          <a:p>
            <a:pPr marL="0" indent="0" algn="just">
              <a:buNone/>
            </a:pP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4B1D6-C00D-4649-A3DD-A5B9E889EF69}"/>
              </a:ext>
            </a:extLst>
          </p:cNvPr>
          <p:cNvSpPr txBox="1"/>
          <p:nvPr/>
        </p:nvSpPr>
        <p:spPr>
          <a:xfrm>
            <a:off x="2335451" y="4417017"/>
            <a:ext cx="752109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Division of Negatives</a:t>
            </a:r>
          </a:p>
          <a:p>
            <a:r>
              <a:rPr lang="en-US" sz="2800" dirty="0"/>
              <a:t>The quotient of any nonzero and its negative is –1.</a:t>
            </a:r>
          </a:p>
        </p:txBody>
      </p:sp>
    </p:spTree>
    <p:extLst>
      <p:ext uri="{BB962C8B-B14F-4D97-AF65-F5344CB8AC3E}">
        <p14:creationId xmlns:p14="http://schemas.microsoft.com/office/powerpoint/2010/main" val="30534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12−2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−6)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2(6−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/>
                  <a:t>	Factor both the numerator and the 						denominator.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      	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−6)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2(6−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/>
                  <a:t>	Division of negative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		Distributive Property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667250"/>
              </a:xfrm>
              <a:blipFill>
                <a:blip r:embed="rId3"/>
                <a:stretch>
                  <a:fillRect l="-1068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2B185F-E0C8-7C4A-93ED-AD3385152FE4}"/>
              </a:ext>
            </a:extLst>
          </p:cNvPr>
          <p:cNvCxnSpPr>
            <a:cxnSpLocks/>
          </p:cNvCxnSpPr>
          <p:nvPr/>
        </p:nvCxnSpPr>
        <p:spPr>
          <a:xfrm flipH="1">
            <a:off x="4007927" y="4808232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6E47-D0CA-0F48-89E5-9ABCE6EEB55D}"/>
              </a:ext>
            </a:extLst>
          </p:cNvPr>
          <p:cNvCxnSpPr>
            <a:cxnSpLocks/>
          </p:cNvCxnSpPr>
          <p:nvPr/>
        </p:nvCxnSpPr>
        <p:spPr>
          <a:xfrm flipH="1">
            <a:off x="4336554" y="4416102"/>
            <a:ext cx="830580" cy="13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1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9505-B453-904D-972B-15E254F3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539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following example illustrates applications of rational expressions.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lphaLcPeriod"/>
            </a:pPr>
            <a:r>
              <a:rPr lang="en-PH" dirty="0"/>
              <a:t>If Ben drives 200 kilometers in (x + 2) hours, what is his average speed?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PH" dirty="0"/>
              <a:t>If (x + 5) kilograms of mangoes cost ₱150.00, how much is the cost per kilogram?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PH" dirty="0"/>
              <a:t>If Elena can clean the entire room in (4x) hours, what part of the room can she clean per hour?</a:t>
            </a:r>
          </a:p>
          <a:p>
            <a:pPr marL="514350" indent="-514350" algn="just">
              <a:buFont typeface="+mj-lt"/>
              <a:buAutoNum type="alphaLcPeriod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9315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PH" dirty="0"/>
                  <a:t>Recall that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       Given: distance = 200 km</a:t>
                </a:r>
              </a:p>
              <a:p>
                <a:pPr marL="0" indent="0" algn="just">
                  <a:buNone/>
                </a:pPr>
                <a:r>
                  <a:rPr lang="en-US" b="0" dirty="0"/>
                  <a:t>	</a:t>
                </a:r>
                <a:r>
                  <a:rPr lang="en-US" dirty="0"/>
                  <a:t>         time = (x+2)h</a:t>
                </a:r>
              </a:p>
              <a:p>
                <a:pPr marL="0" indent="0" algn="just">
                  <a:buNone/>
                </a:pPr>
                <a:r>
                  <a:rPr lang="en-US" b="0" dirty="0"/>
                  <a:t>	By applying the formula for rate, Ben is averaging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b="0" dirty="0"/>
                  <a:t> km per hour.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  <a:blipFill>
                <a:blip r:embed="rId3"/>
                <a:stretch>
                  <a:fillRect l="-1068" t="-2703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33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AB4EB26-3491-1743-A413-7068F278B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 </a:t>
                </a:r>
                <a:r>
                  <a:rPr lang="en-US" b="1" dirty="0"/>
                  <a:t>rational expression</a:t>
                </a:r>
                <a:r>
                  <a:rPr lang="en-US" dirty="0"/>
                  <a:t> in one variable is an expression that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 when </a:t>
                </a:r>
                <a:r>
                  <a:rPr lang="en-US" i="1" dirty="0"/>
                  <a:t>P </a:t>
                </a:r>
                <a:r>
                  <a:rPr lang="en-US" dirty="0"/>
                  <a:t>and </a:t>
                </a:r>
                <a:r>
                  <a:rPr lang="en-US" i="1" dirty="0"/>
                  <a:t>Q</a:t>
                </a:r>
                <a:r>
                  <a:rPr lang="en-US" dirty="0"/>
                  <a:t> are polynomials in one variable and </a:t>
                </a:r>
                <a:r>
                  <a:rPr lang="en-US" b="1" i="1" dirty="0"/>
                  <a:t>Q ≠ 0.</a:t>
                </a:r>
              </a:p>
              <a:p>
                <a:endParaRPr lang="en-US" b="1" i="1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i="1" dirty="0"/>
                  <a:t>a, b, </a:t>
                </a:r>
                <a:r>
                  <a:rPr lang="en-US" dirty="0"/>
                  <a:t>and </a:t>
                </a:r>
                <a:r>
                  <a:rPr lang="en-US" i="1" dirty="0"/>
                  <a:t>c</a:t>
                </a:r>
                <a:r>
                  <a:rPr lang="en-US" dirty="0"/>
                  <a:t> are nonzero real numbers, then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AB4EB26-3491-1743-A413-7068F278B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8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 startAt="2"/>
                </a:pPr>
                <a:r>
                  <a:rPr lang="en-PH" dirty="0"/>
                  <a:t>Given:  weight = x + 5</a:t>
                </a:r>
              </a:p>
              <a:p>
                <a:pPr marL="0" indent="0" algn="just">
                  <a:buNone/>
                </a:pPr>
                <a:r>
                  <a:rPr lang="en-US" dirty="0"/>
                  <a:t>	         cost = </a:t>
                </a:r>
                <a:r>
                  <a:rPr lang="en-PH" dirty="0"/>
                  <a:t>₱150.00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cost per weight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PH" dirty="0"/>
                  <a:t>At ₱150.00 for x + 5 kg, the cost per kilogram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PH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pesos.</a:t>
                </a:r>
              </a:p>
              <a:p>
                <a:pPr marL="0" indent="0" algn="just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  <a:blipFill>
                <a:blip r:embed="rId3"/>
                <a:stretch>
                  <a:fillRect l="-1068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44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 startAt="3"/>
                </a:pPr>
                <a:r>
                  <a:rPr lang="en-US" dirty="0"/>
                  <a:t>Since the entire room is a whole, then it is equal to 1. Thus, Elena can clean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</m:oMath>
                </a14:m>
                <a:r>
                  <a:rPr lang="en-PH" dirty="0"/>
                  <a:t> of the room per hour.</a:t>
                </a:r>
              </a:p>
              <a:p>
                <a:pPr marL="0" indent="0" algn="just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2539" cy="4234212"/>
              </a:xfrm>
              <a:blipFill>
                <a:blip r:embed="rId3"/>
                <a:stretch>
                  <a:fillRect l="-1068" t="-2703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29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EB26-3491-1743-A413-7068F278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Simplifying Rational Expressions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PH" dirty="0"/>
              <a:t>Factor the numerator and denominator.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PH" dirty="0"/>
              <a:t>Write a product of two rational expressions, one factor containing the GCF of the numerator and denominator, and the other containing the remaining factors.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PH" dirty="0"/>
              <a:t>Cancel out factors common to the numerator and the denominator.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PH" dirty="0"/>
              <a:t>Simplify the remaining fraction.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  <a:p>
            <a:pPr algn="just"/>
            <a:r>
              <a:rPr lang="en-US" dirty="0"/>
              <a:t>The quotient of any nonzero expression and its negative is –1.</a:t>
            </a:r>
          </a:p>
        </p:txBody>
      </p:sp>
    </p:spTree>
    <p:extLst>
      <p:ext uri="{BB962C8B-B14F-4D97-AF65-F5344CB8AC3E}">
        <p14:creationId xmlns:p14="http://schemas.microsoft.com/office/powerpoint/2010/main" val="128098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EB26-3491-1743-A413-7068F278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4305"/>
            <a:ext cx="10515600" cy="2715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/>
              <a:t>	When all the common factors in the numerator and denominator of a fraction have been canceled out, we say that the fraction has been reduced to its lowest term. That is, the fraction is in its simplest form.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3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F878198-7A0F-1D42-9C7F-B1DA8F00C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dirty="0"/>
                  <a:t> may be expressed in lowest terms as follows: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11×5</m:t>
                        </m:r>
                      </m:den>
                    </m:f>
                  </m:oMath>
                </a14:m>
                <a:r>
                  <a:rPr lang="en-US" dirty="0"/>
                  <a:t>		Factor the numerator and denominator.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11×5</m:t>
                        </m:r>
                      </m:den>
                    </m:f>
                  </m:oMath>
                </a14:m>
                <a:r>
                  <a:rPr lang="en-US" dirty="0"/>
                  <a:t>		Cancel out the common factor 5.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/>
                  <a:t>		Simplify.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This is generalized by the Property of Equivalent Fractions.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F878198-7A0F-1D42-9C7F-B1DA8F00C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329D5F-9AFF-7649-AC35-6991260F8E38}"/>
              </a:ext>
            </a:extLst>
          </p:cNvPr>
          <p:cNvCxnSpPr>
            <a:cxnSpLocks/>
          </p:cNvCxnSpPr>
          <p:nvPr/>
        </p:nvCxnSpPr>
        <p:spPr>
          <a:xfrm flipH="1">
            <a:off x="2971800" y="3787934"/>
            <a:ext cx="21336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A99D0-91E3-7049-BEA6-019B83247F5C}"/>
              </a:ext>
            </a:extLst>
          </p:cNvPr>
          <p:cNvCxnSpPr>
            <a:cxnSpLocks/>
          </p:cNvCxnSpPr>
          <p:nvPr/>
        </p:nvCxnSpPr>
        <p:spPr>
          <a:xfrm flipH="1">
            <a:off x="3063240" y="4199414"/>
            <a:ext cx="21336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5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C763F-2276-BB41-99DF-5BA193EC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7105"/>
            <a:ext cx="10515600" cy="3767455"/>
          </a:xfrm>
        </p:spPr>
        <p:txBody>
          <a:bodyPr/>
          <a:lstStyle/>
          <a:p>
            <a:r>
              <a:rPr lang="en-PH" dirty="0"/>
              <a:t>When we divide common factors, we are actually using a shortcut method known as </a:t>
            </a:r>
            <a:r>
              <a:rPr lang="en-PH" b="1" dirty="0"/>
              <a:t>cancellation</a:t>
            </a:r>
            <a:r>
              <a:rPr lang="en-PH" dirty="0"/>
              <a:t>.</a:t>
            </a:r>
          </a:p>
          <a:p>
            <a:r>
              <a:rPr lang="en-PH" b="1" dirty="0"/>
              <a:t>Cancellation</a:t>
            </a:r>
            <a:r>
              <a:rPr lang="en-PH" dirty="0"/>
              <a:t> is a method of dividing a factor in the numerator by the same factor in the denominator. Since dividing by the same factor always gives 1 as an answer, then the factors cancel each other.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0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dirty="0"/>
                  <a:t>			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dirty="0"/>
                  <a:t>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2343150" lvl="4" indent="-514350">
                  <a:buFont typeface="+mj-lt"/>
                  <a:buAutoNum type="alphaLcPeriod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dirty="0"/>
                  <a:t>		  	  e.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2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480"/>
                <a:ext cx="11064240" cy="462248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/>
              </a:p>
              <a:p>
                <a:pPr marL="1885950" lvl="3" indent="-514350">
                  <a:lnSpc>
                    <a:spcPct val="1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20×2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20×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	Factor the numerator and denominator</a:t>
                </a:r>
              </a:p>
              <a:p>
                <a:pPr marL="1828800" lvl="4" indent="0">
                  <a:lnSpc>
                    <a:spcPct val="15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Property of Equivalent Fraction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480"/>
                <a:ext cx="11064240" cy="4622483"/>
              </a:xfrm>
              <a:blipFill>
                <a:blip r:embed="rId3"/>
                <a:stretch>
                  <a:fillRect l="-1032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98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Simplifying Rational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480"/>
                <a:ext cx="11064240" cy="462248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Simplify each rational equation.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/>
              </a:p>
              <a:p>
                <a:pPr marL="1885950" lvl="3" indent="-514350">
                  <a:lnSpc>
                    <a:spcPct val="100000"/>
                  </a:lnSpc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15 × 3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dirty="0"/>
                  <a:t>	Factor the numerator and the 					denominator</a:t>
                </a:r>
              </a:p>
              <a:p>
                <a:pPr marL="1371600" lvl="3" indent="0">
                  <a:lnSpc>
                    <a:spcPct val="100000"/>
                  </a:lnSpc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		Property of Equivalent Fractions.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B39505-B453-904D-972B-15E254F36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480"/>
                <a:ext cx="11064240" cy="4622483"/>
              </a:xfrm>
              <a:blipFill>
                <a:blip r:embed="rId3"/>
                <a:stretch>
                  <a:fillRect l="-1032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76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496</Words>
  <Application>Microsoft Macintosh PowerPoint</Application>
  <PresentationFormat>Widescreen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Simplifying Rational Expressions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631</cp:revision>
  <cp:lastPrinted>2023-03-16T03:23:03Z</cp:lastPrinted>
  <dcterms:created xsi:type="dcterms:W3CDTF">2019-04-16T02:10:14Z</dcterms:created>
  <dcterms:modified xsi:type="dcterms:W3CDTF">2023-05-02T01:44:31Z</dcterms:modified>
</cp:coreProperties>
</file>