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55400" cy="682128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62280" cy="2762280"/>
          </a:xfrm>
          <a:prstGeom prst="rect">
            <a:avLst/>
          </a:prstGeom>
          <a:ln w="0">
            <a:noFill/>
          </a:ln>
        </p:spPr>
      </p:pic>
      <p:sp>
        <p:nvSpPr>
          <p:cNvPr id="2" name="Rectangle 5"/>
          <p:cNvSpPr/>
          <p:nvPr/>
        </p:nvSpPr>
        <p:spPr>
          <a:xfrm>
            <a:off x="3487320" y="1475280"/>
            <a:ext cx="8667720" cy="382572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67720" cy="34740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55400" cy="598320"/>
          </a:xfrm>
          <a:prstGeom prst="rect">
            <a:avLst/>
          </a:prstGeom>
          <a:ln w="0">
            <a:noFill/>
          </a:ln>
        </p:spPr>
      </p:pic>
      <p:sp>
        <p:nvSpPr>
          <p:cNvPr id="43" name="Rectangle 7"/>
          <p:cNvSpPr/>
          <p:nvPr/>
        </p:nvSpPr>
        <p:spPr>
          <a:xfrm>
            <a:off x="10868760" y="0"/>
            <a:ext cx="933840" cy="93384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997920" cy="997920"/>
          </a:xfrm>
          <a:prstGeom prst="rect">
            <a:avLst/>
          </a:prstGeom>
          <a:ln w="0">
            <a:noFill/>
          </a:ln>
        </p:spPr>
      </p:pic>
      <p:sp>
        <p:nvSpPr>
          <p:cNvPr id="45" name="TextBox 9"/>
          <p:cNvSpPr/>
          <p:nvPr/>
        </p:nvSpPr>
        <p:spPr>
          <a:xfrm>
            <a:off x="185400" y="6362280"/>
            <a:ext cx="46551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866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79720" cy="334800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
          <p:cNvSpPr/>
          <p:nvPr/>
        </p:nvSpPr>
        <p:spPr>
          <a:xfrm>
            <a:off x="3641040" y="3035520"/>
            <a:ext cx="8700840" cy="1068120"/>
          </a:xfrm>
          <a:prstGeom prst="rect">
            <a:avLst/>
          </a:prstGeom>
          <a:noFill/>
          <a:ln w="0">
            <a:noFill/>
          </a:ln>
        </p:spPr>
        <p:style>
          <a:lnRef idx="0"/>
          <a:fillRef idx="0"/>
          <a:effectRef idx="0"/>
          <a:fontRef idx="minor"/>
        </p:style>
        <p:txBody>
          <a:bodyPr lIns="0" rIns="0" tIns="0" bIns="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5" name=""/>
          <p:cNvSpPr/>
          <p:nvPr/>
        </p:nvSpPr>
        <p:spPr>
          <a:xfrm>
            <a:off x="3960000" y="2400120"/>
            <a:ext cx="6637320" cy="191196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1" lang="en-PH" sz="3600" spc="-1" strike="noStrike">
                <a:solidFill>
                  <a:srgbClr val="ffffff"/>
                </a:solidFill>
                <a:latin typeface="Lato"/>
                <a:ea typeface="Arial Black;Arial Black"/>
              </a:rPr>
              <a:t> </a:t>
            </a:r>
            <a:endParaRPr b="0" lang="en-PH" sz="3600" spc="-1" strike="noStrike">
              <a:latin typeface="Arial"/>
            </a:endParaRPr>
          </a:p>
        </p:txBody>
      </p:sp>
      <p:sp>
        <p:nvSpPr>
          <p:cNvPr id="126" name=""/>
          <p:cNvSpPr/>
          <p:nvPr/>
        </p:nvSpPr>
        <p:spPr>
          <a:xfrm>
            <a:off x="-12192120" y="2160000"/>
            <a:ext cx="7683480" cy="393840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7" name=""/>
          <p:cNvSpPr/>
          <p:nvPr/>
        </p:nvSpPr>
        <p:spPr>
          <a:xfrm>
            <a:off x="3744000" y="2700000"/>
            <a:ext cx="8135640" cy="13784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ffffff"/>
                </a:solidFill>
                <a:latin typeface="Lato"/>
                <a:ea typeface="AppleSystemUIFont"/>
              </a:rPr>
              <a:t>Experiencing East Asian Literature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
          <p:cNvSpPr/>
          <p:nvPr/>
        </p:nvSpPr>
        <p:spPr>
          <a:xfrm>
            <a:off x="1620000" y="504000"/>
            <a:ext cx="8914320" cy="735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AppleSystemUIFont"/>
              </a:rPr>
              <a:t>Experiencing East Asian Literature</a:t>
            </a:r>
            <a:endParaRPr b="0" lang="en-PH" sz="3600" spc="-1" strike="noStrike">
              <a:latin typeface="Arial"/>
            </a:endParaRPr>
          </a:p>
        </p:txBody>
      </p:sp>
      <p:sp>
        <p:nvSpPr>
          <p:cNvPr id="157" name=""/>
          <p:cNvSpPr/>
          <p:nvPr/>
        </p:nvSpPr>
        <p:spPr>
          <a:xfrm>
            <a:off x="1116000" y="1944000"/>
            <a:ext cx="9899640" cy="1928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1. In the Analects, Confucius is simply addressed with the following titles EXCEPT:</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A. Master Zi</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B. Great Mentor</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C. First Teacher</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D. The Great Sage</a:t>
            </a:r>
            <a:endParaRPr b="0" lang="en-PH" sz="1800" spc="-1" strike="noStrike">
              <a:latin typeface="Arial"/>
            </a:endParaRPr>
          </a:p>
        </p:txBody>
      </p:sp>
      <p:sp>
        <p:nvSpPr>
          <p:cNvPr id="158" name=""/>
          <p:cNvSpPr/>
          <p:nvPr/>
        </p:nvSpPr>
        <p:spPr>
          <a:xfrm>
            <a:off x="1116000" y="1476000"/>
            <a:ext cx="6299640" cy="733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latin typeface="Lato"/>
              </a:rPr>
              <a:t>Give the letter of the correct answer.</a:t>
            </a:r>
            <a:endParaRPr b="0" lang="en-PH" sz="1800" spc="-1" strike="noStrike">
              <a:latin typeface="Arial"/>
            </a:endParaRPr>
          </a:p>
        </p:txBody>
      </p:sp>
      <p:sp>
        <p:nvSpPr>
          <p:cNvPr id="159" name=""/>
          <p:cNvSpPr/>
          <p:nvPr/>
        </p:nvSpPr>
        <p:spPr>
          <a:xfrm>
            <a:off x="1134720" y="3692520"/>
            <a:ext cx="10024920" cy="2234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2. Confucius said, “To be friendly towards someone while concealing one’s hostility…” What is </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the theme of the saying?</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A. rejection</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B. acceptance</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C. conflict</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D. assertion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
          <p:cNvSpPr/>
          <p:nvPr/>
        </p:nvSpPr>
        <p:spPr>
          <a:xfrm>
            <a:off x="1620360" y="900000"/>
            <a:ext cx="8914320" cy="735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AppleSystemUIFont"/>
              </a:rPr>
              <a:t>Experiencing East Asian Literature</a:t>
            </a:r>
            <a:endParaRPr b="0" lang="en-PH" sz="3600" spc="-1" strike="noStrike">
              <a:latin typeface="Arial"/>
            </a:endParaRPr>
          </a:p>
        </p:txBody>
      </p:sp>
      <p:sp>
        <p:nvSpPr>
          <p:cNvPr id="161" name=""/>
          <p:cNvSpPr/>
          <p:nvPr/>
        </p:nvSpPr>
        <p:spPr>
          <a:xfrm>
            <a:off x="1470960" y="2520000"/>
            <a:ext cx="10049040" cy="19098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0" lang="en-PH" sz="1800" spc="-1" strike="noStrike">
                <a:latin typeface="Lato"/>
                <a:ea typeface="PingFang SC"/>
              </a:rPr>
              <a:t>3. What kind of irony is used in the statement, “An obese gym instructor leads the Zumba?”</a:t>
            </a:r>
            <a:endParaRPr b="0" lang="en-PH" sz="1800" spc="-1" strike="noStrike">
              <a:latin typeface="Arial"/>
            </a:endParaRPr>
          </a:p>
          <a:p>
            <a:pPr>
              <a:lnSpc>
                <a:spcPct val="100000"/>
              </a:lnSpc>
              <a:spcBef>
                <a:spcPts val="283"/>
              </a:spcBef>
              <a:spcAft>
                <a:spcPts val="283"/>
              </a:spcAft>
              <a:buNone/>
            </a:pPr>
            <a:r>
              <a:rPr b="0" lang="en-PH" sz="1800" spc="-1" strike="noStrike">
                <a:latin typeface="Lato"/>
                <a:ea typeface="PingFang SC"/>
              </a:rPr>
              <a:t>    </a:t>
            </a:r>
            <a:r>
              <a:rPr b="0" lang="en-PH" sz="1800" spc="-1" strike="noStrike">
                <a:latin typeface="Lato"/>
                <a:ea typeface="PingFang SC"/>
              </a:rPr>
              <a:t>A. verbal </a:t>
            </a:r>
            <a:endParaRPr b="0" lang="en-PH" sz="1800" spc="-1" strike="noStrike">
              <a:latin typeface="Arial"/>
            </a:endParaRPr>
          </a:p>
          <a:p>
            <a:pPr>
              <a:lnSpc>
                <a:spcPct val="100000"/>
              </a:lnSpc>
              <a:spcBef>
                <a:spcPts val="283"/>
              </a:spcBef>
              <a:spcAft>
                <a:spcPts val="283"/>
              </a:spcAft>
              <a:buNone/>
            </a:pPr>
            <a:r>
              <a:rPr b="0" lang="en-PH" sz="1800" spc="-1" strike="noStrike">
                <a:latin typeface="Lato"/>
                <a:ea typeface="PingFang SC"/>
              </a:rPr>
              <a:t>    </a:t>
            </a:r>
            <a:r>
              <a:rPr b="0" lang="en-PH" sz="1800" spc="-1" strike="noStrike">
                <a:latin typeface="Lato"/>
                <a:ea typeface="PingFang SC"/>
              </a:rPr>
              <a:t>B. dramatic </a:t>
            </a:r>
            <a:endParaRPr b="0" lang="en-PH" sz="1800" spc="-1" strike="noStrike">
              <a:latin typeface="Arial"/>
            </a:endParaRPr>
          </a:p>
          <a:p>
            <a:pPr>
              <a:lnSpc>
                <a:spcPct val="100000"/>
              </a:lnSpc>
              <a:spcBef>
                <a:spcPts val="283"/>
              </a:spcBef>
              <a:spcAft>
                <a:spcPts val="283"/>
              </a:spcAft>
              <a:buNone/>
            </a:pPr>
            <a:r>
              <a:rPr b="0" lang="en-PH" sz="1800" spc="-1" strike="noStrike">
                <a:latin typeface="Lato"/>
                <a:ea typeface="PingFang SC"/>
              </a:rPr>
              <a:t>    </a:t>
            </a:r>
            <a:r>
              <a:rPr b="0" lang="en-PH" sz="1800" spc="-1" strike="noStrike">
                <a:latin typeface="Lato"/>
                <a:ea typeface="PingFang SC"/>
              </a:rPr>
              <a:t>C. nonverbal</a:t>
            </a:r>
            <a:endParaRPr b="0" lang="en-PH" sz="1800" spc="-1" strike="noStrike">
              <a:latin typeface="Arial"/>
            </a:endParaRPr>
          </a:p>
          <a:p>
            <a:pPr>
              <a:lnSpc>
                <a:spcPct val="100000"/>
              </a:lnSpc>
              <a:spcBef>
                <a:spcPts val="283"/>
              </a:spcBef>
              <a:spcAft>
                <a:spcPts val="283"/>
              </a:spcAft>
              <a:buNone/>
            </a:pPr>
            <a:r>
              <a:rPr b="0" lang="en-PH" sz="1800" spc="-1" strike="noStrike">
                <a:latin typeface="Lato"/>
                <a:ea typeface="PingFang SC"/>
              </a:rPr>
              <a:t>    </a:t>
            </a:r>
            <a:r>
              <a:rPr b="0" lang="en-PH" sz="1800" spc="-1" strike="noStrike">
                <a:latin typeface="Lato"/>
                <a:ea typeface="PingFang SC"/>
              </a:rPr>
              <a:t>D. situational</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
          <p:cNvSpPr/>
          <p:nvPr/>
        </p:nvSpPr>
        <p:spPr>
          <a:xfrm>
            <a:off x="1620000" y="504000"/>
            <a:ext cx="8914320" cy="735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AppleSystemUIFont"/>
              </a:rPr>
              <a:t>Experiencing East Asian Literature</a:t>
            </a:r>
            <a:endParaRPr b="0" lang="en-PH" sz="3600" spc="-1" strike="noStrike">
              <a:latin typeface="Arial"/>
            </a:endParaRPr>
          </a:p>
        </p:txBody>
      </p:sp>
      <p:sp>
        <p:nvSpPr>
          <p:cNvPr id="163" name=""/>
          <p:cNvSpPr/>
          <p:nvPr/>
        </p:nvSpPr>
        <p:spPr>
          <a:xfrm>
            <a:off x="1116000" y="1944000"/>
            <a:ext cx="9899640" cy="1928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1. In the Analects, Confucius is simply addressed with the following titles EXCEPT:</a:t>
            </a:r>
            <a:endParaRPr b="0" lang="en-PH" sz="1800" spc="-1" strike="noStrike">
              <a:latin typeface="Arial"/>
            </a:endParaRPr>
          </a:p>
          <a:p>
            <a:pPr>
              <a:lnSpc>
                <a:spcPct val="100000"/>
              </a:lnSpc>
              <a:buNone/>
            </a:pPr>
            <a:r>
              <a:rPr b="0" lang="en-PH" sz="1800" spc="-1" strike="noStrike">
                <a:latin typeface="Lato"/>
              </a:rPr>
              <a:t>A. Master Zi</a:t>
            </a:r>
            <a:endParaRPr b="0" lang="en-PH" sz="1800" spc="-1" strike="noStrike">
              <a:latin typeface="Arial"/>
            </a:endParaRPr>
          </a:p>
          <a:p>
            <a:pPr>
              <a:lnSpc>
                <a:spcPct val="100000"/>
              </a:lnSpc>
              <a:buNone/>
            </a:pPr>
            <a:r>
              <a:rPr b="0" lang="en-PH" sz="1800" spc="-1" strike="noStrike">
                <a:latin typeface="Lato"/>
              </a:rPr>
              <a:t>B. Great Mentor</a:t>
            </a:r>
            <a:endParaRPr b="0" lang="en-PH" sz="1800" spc="-1" strike="noStrike">
              <a:latin typeface="Arial"/>
            </a:endParaRPr>
          </a:p>
          <a:p>
            <a:pPr>
              <a:lnSpc>
                <a:spcPct val="100000"/>
              </a:lnSpc>
              <a:buNone/>
            </a:pPr>
            <a:r>
              <a:rPr b="0" lang="en-PH" sz="1800" spc="-1" strike="noStrike">
                <a:latin typeface="Lato"/>
              </a:rPr>
              <a:t>C. First Teacher</a:t>
            </a:r>
            <a:endParaRPr b="0" lang="en-PH" sz="1800" spc="-1" strike="noStrike">
              <a:latin typeface="Arial"/>
            </a:endParaRPr>
          </a:p>
          <a:p>
            <a:pPr>
              <a:lnSpc>
                <a:spcPct val="100000"/>
              </a:lnSpc>
              <a:buNone/>
            </a:pPr>
            <a:r>
              <a:rPr b="0" lang="en-PH" sz="1800" spc="-1" strike="noStrike">
                <a:highlight>
                  <a:srgbClr val="ffff00"/>
                </a:highlight>
                <a:latin typeface="Lato"/>
              </a:rPr>
              <a:t>D. The Great Sage</a:t>
            </a:r>
            <a:endParaRPr b="0" lang="en-PH" sz="1800" spc="-1" strike="noStrike">
              <a:latin typeface="Arial"/>
            </a:endParaRPr>
          </a:p>
        </p:txBody>
      </p:sp>
      <p:sp>
        <p:nvSpPr>
          <p:cNvPr id="164" name=""/>
          <p:cNvSpPr/>
          <p:nvPr/>
        </p:nvSpPr>
        <p:spPr>
          <a:xfrm>
            <a:off x="5400000" y="1260000"/>
            <a:ext cx="2159640" cy="411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c9211e"/>
                </a:solidFill>
                <a:latin typeface="Lato"/>
              </a:rPr>
              <a:t>ANSWER KEY</a:t>
            </a:r>
            <a:endParaRPr b="0" lang="en-PH" sz="1800" spc="-1" strike="noStrike">
              <a:latin typeface="Arial"/>
            </a:endParaRPr>
          </a:p>
        </p:txBody>
      </p:sp>
      <p:sp>
        <p:nvSpPr>
          <p:cNvPr id="165" name=""/>
          <p:cNvSpPr/>
          <p:nvPr/>
        </p:nvSpPr>
        <p:spPr>
          <a:xfrm>
            <a:off x="1134720" y="3692520"/>
            <a:ext cx="10024920" cy="2234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2. Confucius said, “To be friendly towards someone while concealing one’s hostility…” What is </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the theme of the saying?</a:t>
            </a:r>
            <a:endParaRPr b="0" lang="en-PH" sz="1800" spc="-1" strike="noStrike">
              <a:latin typeface="Arial"/>
            </a:endParaRPr>
          </a:p>
          <a:p>
            <a:pPr>
              <a:lnSpc>
                <a:spcPct val="100000"/>
              </a:lnSpc>
              <a:buNone/>
            </a:pPr>
            <a:r>
              <a:rPr b="0" lang="en-PH" sz="1800" spc="-1" strike="noStrike">
                <a:latin typeface="Lato"/>
              </a:rPr>
              <a:t>A. rejection</a:t>
            </a:r>
            <a:endParaRPr b="0" lang="en-PH" sz="1800" spc="-1" strike="noStrike">
              <a:latin typeface="Arial"/>
            </a:endParaRPr>
          </a:p>
          <a:p>
            <a:pPr>
              <a:lnSpc>
                <a:spcPct val="100000"/>
              </a:lnSpc>
              <a:buNone/>
            </a:pPr>
            <a:r>
              <a:rPr b="0" lang="en-PH" sz="1800" spc="-1" strike="noStrike">
                <a:solidFill>
                  <a:srgbClr val="000000"/>
                </a:solidFill>
                <a:highlight>
                  <a:srgbClr val="ffff00"/>
                </a:highlight>
                <a:latin typeface="Lato"/>
              </a:rPr>
              <a:t>B. acceptance</a:t>
            </a:r>
            <a:endParaRPr b="0" lang="en-PH" sz="1800" spc="-1" strike="noStrike">
              <a:latin typeface="Arial"/>
            </a:endParaRPr>
          </a:p>
          <a:p>
            <a:pPr>
              <a:lnSpc>
                <a:spcPct val="100000"/>
              </a:lnSpc>
              <a:buNone/>
            </a:pPr>
            <a:r>
              <a:rPr b="0" lang="en-PH" sz="1800" spc="-1" strike="noStrike">
                <a:latin typeface="Lato"/>
              </a:rPr>
              <a:t>C. conflict</a:t>
            </a:r>
            <a:endParaRPr b="0" lang="en-PH" sz="1800" spc="-1" strike="noStrike">
              <a:latin typeface="Arial"/>
            </a:endParaRPr>
          </a:p>
          <a:p>
            <a:pPr>
              <a:lnSpc>
                <a:spcPct val="100000"/>
              </a:lnSpc>
              <a:buNone/>
            </a:pPr>
            <a:r>
              <a:rPr b="0" lang="en-PH" sz="1800" spc="-1" strike="noStrike">
                <a:latin typeface="Lato"/>
              </a:rPr>
              <a:t>D. assertion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
          <p:cNvSpPr/>
          <p:nvPr/>
        </p:nvSpPr>
        <p:spPr>
          <a:xfrm>
            <a:off x="1620360" y="900000"/>
            <a:ext cx="8914320" cy="735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AppleSystemUIFont"/>
              </a:rPr>
              <a:t>Experiencing East Asian Literature</a:t>
            </a:r>
            <a:endParaRPr b="0" lang="en-PH" sz="3600" spc="-1" strike="noStrike">
              <a:latin typeface="Arial"/>
            </a:endParaRPr>
          </a:p>
        </p:txBody>
      </p:sp>
      <p:sp>
        <p:nvSpPr>
          <p:cNvPr id="167" name=""/>
          <p:cNvSpPr/>
          <p:nvPr/>
        </p:nvSpPr>
        <p:spPr>
          <a:xfrm>
            <a:off x="1620000" y="2589840"/>
            <a:ext cx="10049040" cy="19098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0" lang="en-PH" sz="1800" spc="-1" strike="noStrike">
                <a:latin typeface="Lato"/>
                <a:ea typeface="PingFang SC"/>
              </a:rPr>
              <a:t>3. What kind of irony is used in the statement, “An obese gym instructor leads the Zumba?”</a:t>
            </a:r>
            <a:endParaRPr b="0" lang="en-PH" sz="1800" spc="-1" strike="noStrike">
              <a:latin typeface="Arial"/>
            </a:endParaRPr>
          </a:p>
          <a:p>
            <a:pPr>
              <a:lnSpc>
                <a:spcPct val="100000"/>
              </a:lnSpc>
              <a:spcBef>
                <a:spcPts val="283"/>
              </a:spcBef>
              <a:spcAft>
                <a:spcPts val="283"/>
              </a:spcAft>
              <a:buNone/>
            </a:pPr>
            <a:r>
              <a:rPr b="0" lang="en-PH" sz="1800" spc="-1" strike="noStrike">
                <a:latin typeface="Lato"/>
                <a:ea typeface="PingFang SC"/>
              </a:rPr>
              <a:t>A. verbal </a:t>
            </a:r>
            <a:endParaRPr b="0" lang="en-PH" sz="1800" spc="-1" strike="noStrike">
              <a:latin typeface="Arial"/>
            </a:endParaRPr>
          </a:p>
          <a:p>
            <a:pPr>
              <a:lnSpc>
                <a:spcPct val="100000"/>
              </a:lnSpc>
              <a:spcBef>
                <a:spcPts val="283"/>
              </a:spcBef>
              <a:spcAft>
                <a:spcPts val="283"/>
              </a:spcAft>
              <a:buNone/>
            </a:pPr>
            <a:r>
              <a:rPr b="0" lang="en-PH" sz="1800" spc="-1" strike="noStrike">
                <a:latin typeface="Lato"/>
                <a:ea typeface="PingFang SC"/>
              </a:rPr>
              <a:t>B. dramatic </a:t>
            </a:r>
            <a:endParaRPr b="0" lang="en-PH" sz="1800" spc="-1" strike="noStrike">
              <a:latin typeface="Arial"/>
            </a:endParaRPr>
          </a:p>
          <a:p>
            <a:pPr>
              <a:lnSpc>
                <a:spcPct val="100000"/>
              </a:lnSpc>
              <a:spcBef>
                <a:spcPts val="283"/>
              </a:spcBef>
              <a:spcAft>
                <a:spcPts val="283"/>
              </a:spcAft>
              <a:buNone/>
            </a:pPr>
            <a:r>
              <a:rPr b="0" lang="en-PH" sz="1800" spc="-1" strike="noStrike">
                <a:latin typeface="Lato"/>
                <a:ea typeface="PingFang SC"/>
              </a:rPr>
              <a:t>C. nonverbal</a:t>
            </a:r>
            <a:endParaRPr b="0" lang="en-PH" sz="1800" spc="-1" strike="noStrike">
              <a:latin typeface="Arial"/>
            </a:endParaRPr>
          </a:p>
          <a:p>
            <a:pPr>
              <a:lnSpc>
                <a:spcPct val="100000"/>
              </a:lnSpc>
              <a:spcBef>
                <a:spcPts val="283"/>
              </a:spcBef>
              <a:spcAft>
                <a:spcPts val="283"/>
              </a:spcAft>
              <a:buNone/>
            </a:pPr>
            <a:r>
              <a:rPr b="0" lang="en-PH" sz="1800" spc="-1" strike="noStrike">
                <a:highlight>
                  <a:srgbClr val="ffff00"/>
                </a:highlight>
                <a:latin typeface="Lato"/>
                <a:ea typeface="PingFang SC"/>
              </a:rPr>
              <a:t>D. situational</a:t>
            </a:r>
            <a:endParaRPr b="0" lang="en-PH" sz="1800" spc="-1" strike="noStrike">
              <a:latin typeface="Arial"/>
            </a:endParaRPr>
          </a:p>
        </p:txBody>
      </p:sp>
      <p:sp>
        <p:nvSpPr>
          <p:cNvPr id="168" name=""/>
          <p:cNvSpPr/>
          <p:nvPr/>
        </p:nvSpPr>
        <p:spPr>
          <a:xfrm>
            <a:off x="5220000" y="1635480"/>
            <a:ext cx="2159640" cy="411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c9211e"/>
                </a:solidFill>
                <a:latin typeface="Lato"/>
              </a:rPr>
              <a:t>ANSWER KEY</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1260000" y="704520"/>
            <a:ext cx="8914320" cy="735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AppleSystemUIFont"/>
              </a:rPr>
              <a:t>Experiencing East Asian Literature</a:t>
            </a:r>
            <a:endParaRPr b="0" lang="en-PH" sz="3600" spc="-1" strike="noStrike">
              <a:latin typeface="Arial"/>
            </a:endParaRPr>
          </a:p>
        </p:txBody>
      </p:sp>
      <p:pic>
        <p:nvPicPr>
          <p:cNvPr id="129" name="" descr=""/>
          <p:cNvPicPr/>
          <p:nvPr/>
        </p:nvPicPr>
        <p:blipFill>
          <a:blip r:embed="rId1"/>
          <a:stretch/>
        </p:blipFill>
        <p:spPr>
          <a:xfrm>
            <a:off x="7941600" y="1800000"/>
            <a:ext cx="3074040" cy="3599640"/>
          </a:xfrm>
          <a:prstGeom prst="rect">
            <a:avLst/>
          </a:prstGeom>
          <a:ln w="0">
            <a:noFill/>
          </a:ln>
        </p:spPr>
      </p:pic>
      <p:sp>
        <p:nvSpPr>
          <p:cNvPr id="130" name=""/>
          <p:cNvSpPr/>
          <p:nvPr/>
        </p:nvSpPr>
        <p:spPr>
          <a:xfrm>
            <a:off x="3960000" y="1870560"/>
            <a:ext cx="1706760" cy="80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200" spc="-1" strike="noStrike">
                <a:latin typeface="Lato"/>
              </a:rPr>
              <a:t>Confucius</a:t>
            </a:r>
            <a:endParaRPr b="0" lang="en-PH" sz="2200" spc="-1" strike="noStrike">
              <a:latin typeface="Arial"/>
            </a:endParaRPr>
          </a:p>
        </p:txBody>
      </p:sp>
      <p:sp>
        <p:nvSpPr>
          <p:cNvPr id="131" name=""/>
          <p:cNvSpPr/>
          <p:nvPr/>
        </p:nvSpPr>
        <p:spPr>
          <a:xfrm>
            <a:off x="1368000" y="2556000"/>
            <a:ext cx="6119640" cy="13154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latin typeface="Lato"/>
              </a:rPr>
              <a:t>one of the world’s greatest philosophers, a great thinker who lived from 551 to 479 BCE.</a:t>
            </a:r>
            <a:endParaRPr b="0" lang="en-PH" sz="1800" spc="-1" strike="noStrike">
              <a:latin typeface="Arial"/>
            </a:endParaRPr>
          </a:p>
        </p:txBody>
      </p:sp>
      <p:sp>
        <p:nvSpPr>
          <p:cNvPr id="132" name=""/>
          <p:cNvSpPr/>
          <p:nvPr/>
        </p:nvSpPr>
        <p:spPr>
          <a:xfrm>
            <a:off x="1368000" y="3528000"/>
            <a:ext cx="6103080" cy="100908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latin typeface="Lato"/>
              </a:rPr>
              <a:t>popularly known as Kongzi (Kǒng Zǐ, literally “Master Kong”) in Chinese.</a:t>
            </a:r>
            <a:endParaRPr b="0" lang="en-PH" sz="1800" spc="-1" strike="noStrike">
              <a:latin typeface="Arial"/>
            </a:endParaRPr>
          </a:p>
        </p:txBody>
      </p:sp>
      <p:sp>
        <p:nvSpPr>
          <p:cNvPr id="133" name=""/>
          <p:cNvSpPr/>
          <p:nvPr/>
        </p:nvSpPr>
        <p:spPr>
          <a:xfrm>
            <a:off x="1368000" y="4464000"/>
            <a:ext cx="6083640" cy="13154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latin typeface="Lato"/>
              </a:rPr>
              <a:t>is Latin name of K’ung Fu-tzu, which means “The Great Teacher K’ung.”</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
          <p:cNvSpPr/>
          <p:nvPr/>
        </p:nvSpPr>
        <p:spPr>
          <a:xfrm>
            <a:off x="1620000" y="524880"/>
            <a:ext cx="8914320" cy="735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AppleSystemUIFont"/>
              </a:rPr>
              <a:t>Experiencing East Asian Literature</a:t>
            </a:r>
            <a:endParaRPr b="0" lang="en-PH" sz="3600" spc="-1" strike="noStrike">
              <a:latin typeface="Arial"/>
            </a:endParaRPr>
          </a:p>
        </p:txBody>
      </p:sp>
      <p:sp>
        <p:nvSpPr>
          <p:cNvPr id="135" name=""/>
          <p:cNvSpPr/>
          <p:nvPr/>
        </p:nvSpPr>
        <p:spPr>
          <a:xfrm>
            <a:off x="1224360" y="1620000"/>
            <a:ext cx="9935640" cy="529812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850"/>
              </a:spcBef>
              <a:spcAft>
                <a:spcPts val="850"/>
              </a:spcAft>
              <a:buClr>
                <a:srgbClr val="000000"/>
              </a:buClr>
              <a:buSzPct val="45000"/>
              <a:buFont typeface="Wingdings" charset="2"/>
              <a:buChar char=""/>
            </a:pPr>
            <a:r>
              <a:rPr b="0" lang="en-PH" sz="1800" spc="-1" strike="noStrike">
                <a:latin typeface="Lato"/>
              </a:rPr>
              <a:t>In the “Analects,” the Chinese philosopher Confucius is often referred to simply as “the Master” (Zǐ), the “Great Sage,” the “First Teacher,” and the “Model Teacher for Ten Thousand Ages.” </a:t>
            </a:r>
            <a:endParaRPr b="0" lang="en-PH" sz="1800" spc="-1" strike="noStrike">
              <a:latin typeface="Arial"/>
            </a:endParaRPr>
          </a:p>
          <a:p>
            <a:pPr marL="216000" indent="-216000" algn="just">
              <a:lnSpc>
                <a:spcPct val="100000"/>
              </a:lnSpc>
              <a:spcBef>
                <a:spcPts val="850"/>
              </a:spcBef>
              <a:spcAft>
                <a:spcPts val="850"/>
              </a:spcAft>
              <a:buClr>
                <a:srgbClr val="000000"/>
              </a:buClr>
              <a:buSzPct val="45000"/>
              <a:buFont typeface="Wingdings" charset="2"/>
              <a:buChar char=""/>
            </a:pPr>
            <a:r>
              <a:rPr b="0" lang="en-PH" sz="1800" spc="-1" strike="noStrike">
                <a:latin typeface="Lato"/>
              </a:rPr>
              <a:t>The </a:t>
            </a:r>
            <a:r>
              <a:rPr b="1" lang="en-PH" sz="1800" spc="-1" strike="noStrike">
                <a:latin typeface="Lato"/>
              </a:rPr>
              <a:t>“Analects”</a:t>
            </a:r>
            <a:r>
              <a:rPr b="0" lang="en-PH" sz="1800" spc="-1" strike="noStrike">
                <a:latin typeface="Lato"/>
              </a:rPr>
              <a:t> is a collection of the teachings of Confucius, presented as a series of discourses and dialogues that Confucius had with his disciples. They were put together by his disciples several years after he died. </a:t>
            </a:r>
            <a:endParaRPr b="0" lang="en-PH" sz="1800" spc="-1" strike="noStrike">
              <a:latin typeface="Arial"/>
            </a:endParaRPr>
          </a:p>
          <a:p>
            <a:pPr marL="216000" indent="-216000" algn="just">
              <a:lnSpc>
                <a:spcPct val="100000"/>
              </a:lnSpc>
              <a:spcBef>
                <a:spcPts val="850"/>
              </a:spcBef>
              <a:spcAft>
                <a:spcPts val="850"/>
              </a:spcAft>
              <a:buClr>
                <a:srgbClr val="000000"/>
              </a:buClr>
              <a:buSzPct val="45000"/>
              <a:buFont typeface="Wingdings" charset="2"/>
              <a:buChar char=""/>
            </a:pPr>
            <a:r>
              <a:rPr b="0" lang="en-PH" sz="1800" spc="-1" strike="noStrike">
                <a:latin typeface="Lato"/>
              </a:rPr>
              <a:t>The “Analects of Confucius” consists of 20 books; each book is composed of several chapters. The three most important philosophies found in the “Analects” are jen (benevolence), yi (propriety), and li (ritual). </a:t>
            </a:r>
            <a:endParaRPr b="0" lang="en-PH" sz="1800" spc="-1" strike="noStrike">
              <a:latin typeface="Arial"/>
            </a:endParaRPr>
          </a:p>
          <a:p>
            <a:pPr marL="216000" indent="-216000" algn="just">
              <a:lnSpc>
                <a:spcPct val="100000"/>
              </a:lnSpc>
              <a:spcBef>
                <a:spcPts val="850"/>
              </a:spcBef>
              <a:spcAft>
                <a:spcPts val="850"/>
              </a:spcAft>
              <a:buClr>
                <a:srgbClr val="000000"/>
              </a:buClr>
              <a:buSzPct val="45000"/>
              <a:buFont typeface="Wingdings" charset="2"/>
              <a:buChar char=""/>
            </a:pPr>
            <a:r>
              <a:rPr b="0" lang="en-PH" sz="1800" spc="-1" strike="noStrike">
                <a:latin typeface="Lato"/>
              </a:rPr>
              <a:t>The “Analects” teaches us that a man of virtue must embrace and live out the three ethical principles to promote harmony with all his relations.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
          <p:cNvSpPr/>
          <p:nvPr/>
        </p:nvSpPr>
        <p:spPr>
          <a:xfrm>
            <a:off x="1584360" y="468360"/>
            <a:ext cx="8914320" cy="735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AppleSystemUIFont"/>
              </a:rPr>
              <a:t>Experiencing East Asian Literature</a:t>
            </a:r>
            <a:endParaRPr b="0" lang="en-PH" sz="3600" spc="-1" strike="noStrike">
              <a:latin typeface="Arial"/>
            </a:endParaRPr>
          </a:p>
        </p:txBody>
      </p:sp>
      <p:sp>
        <p:nvSpPr>
          <p:cNvPr id="137" name=""/>
          <p:cNvSpPr/>
          <p:nvPr/>
        </p:nvSpPr>
        <p:spPr>
          <a:xfrm>
            <a:off x="1080000" y="1437840"/>
            <a:ext cx="10079640" cy="16218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rPr>
              <a:t>	</a:t>
            </a:r>
            <a:r>
              <a:rPr b="0" lang="en-PH" sz="1800" spc="-1" strike="noStrike">
                <a:latin typeface="Lato"/>
              </a:rPr>
              <a:t>The following are different conversations Confucius had with his followers. Each number is a different conversation. Read each item carefully and try to identify what </a:t>
            </a:r>
            <a:r>
              <a:rPr b="1" lang="en-PH" sz="1800" spc="-1" strike="noStrike">
                <a:latin typeface="Lato"/>
              </a:rPr>
              <a:t>virtue</a:t>
            </a:r>
            <a:r>
              <a:rPr b="0" lang="en-PH" sz="1800" spc="-1" strike="noStrike">
                <a:latin typeface="Lato"/>
              </a:rPr>
              <a:t> the master is highlighting.</a:t>
            </a:r>
            <a:endParaRPr b="0" lang="en-PH" sz="1800" spc="-1" strike="noStrike">
              <a:latin typeface="Arial"/>
            </a:endParaRPr>
          </a:p>
        </p:txBody>
      </p:sp>
      <p:sp>
        <p:nvSpPr>
          <p:cNvPr id="138" name=""/>
          <p:cNvSpPr/>
          <p:nvPr/>
        </p:nvSpPr>
        <p:spPr>
          <a:xfrm>
            <a:off x="4608000" y="2880000"/>
            <a:ext cx="3415680" cy="1079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latin typeface="Lato"/>
              </a:rPr>
              <a:t>From the Analects</a:t>
            </a:r>
            <a:endParaRPr b="0" lang="en-PH" sz="1800" spc="-1" strike="noStrike">
              <a:latin typeface="Arial"/>
            </a:endParaRPr>
          </a:p>
          <a:p>
            <a:pPr algn="ctr">
              <a:lnSpc>
                <a:spcPct val="100000"/>
              </a:lnSpc>
              <a:buNone/>
            </a:pPr>
            <a:r>
              <a:rPr b="0" i="1" lang="en-PH" sz="1800" spc="-1" strike="noStrike">
                <a:latin typeface="Lato"/>
              </a:rPr>
              <a:t>by Confucius (K’ung Fu-tzu)</a:t>
            </a:r>
            <a:endParaRPr b="0" lang="en-PH" sz="1800" spc="-1" strike="noStrike">
              <a:latin typeface="Arial"/>
            </a:endParaRPr>
          </a:p>
          <a:p>
            <a:pPr algn="ctr">
              <a:lnSpc>
                <a:spcPct val="100000"/>
              </a:lnSpc>
              <a:buNone/>
            </a:pPr>
            <a:r>
              <a:rPr b="0" i="1" lang="en-PH" sz="1800" spc="-1" strike="noStrike">
                <a:latin typeface="Lato"/>
              </a:rPr>
              <a:t>Translated by Xin Guanjie</a:t>
            </a:r>
            <a:endParaRPr b="0" lang="en-PH" sz="1800" spc="-1" strike="noStrike">
              <a:latin typeface="Arial"/>
            </a:endParaRPr>
          </a:p>
        </p:txBody>
      </p:sp>
      <p:sp>
        <p:nvSpPr>
          <p:cNvPr id="139" name=""/>
          <p:cNvSpPr/>
          <p:nvPr/>
        </p:nvSpPr>
        <p:spPr>
          <a:xfrm>
            <a:off x="1152000" y="2700000"/>
            <a:ext cx="9971640" cy="2699640"/>
          </a:xfrm>
          <a:prstGeom prst="rect">
            <a:avLst/>
          </a:prstGeom>
          <a:solidFill>
            <a:srgbClr val="729fcf">
              <a:alpha val="1000"/>
            </a:srgbClr>
          </a:solidFill>
          <a:ln w="0">
            <a:solidFill>
              <a:srgbClr val="c9211e"/>
            </a:solidFill>
          </a:ln>
        </p:spPr>
        <p:style>
          <a:lnRef idx="0"/>
          <a:fillRef idx="0"/>
          <a:effectRef idx="0"/>
          <a:fontRef idx="minor"/>
        </p:style>
      </p:sp>
      <p:sp>
        <p:nvSpPr>
          <p:cNvPr id="140" name=""/>
          <p:cNvSpPr/>
          <p:nvPr/>
        </p:nvSpPr>
        <p:spPr>
          <a:xfrm>
            <a:off x="1368000" y="3960000"/>
            <a:ext cx="9467640" cy="1009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c9211e"/>
                </a:solidFill>
                <a:highlight>
                  <a:srgbClr val="ffffff"/>
                </a:highlight>
                <a:latin typeface="Lato"/>
              </a:rPr>
              <a:t>1</a:t>
            </a:r>
            <a:r>
              <a:rPr b="0" lang="en-PH" sz="1800" spc="-1" strike="noStrike">
                <a:latin typeface="Lato"/>
              </a:rPr>
              <a:t> Confucius said, “A man who speaks with honeyed words and pretends to be kind cannot be benevolent.”</a:t>
            </a:r>
            <a:endParaRPr b="0" lang="en-PH" sz="1800" spc="-1" strike="noStrike">
              <a:latin typeface="Arial"/>
            </a:endParaRPr>
          </a:p>
        </p:txBody>
      </p:sp>
      <p:sp>
        <p:nvSpPr>
          <p:cNvPr id="141" name=""/>
          <p:cNvSpPr/>
          <p:nvPr/>
        </p:nvSpPr>
        <p:spPr>
          <a:xfrm>
            <a:off x="1404000" y="4780080"/>
            <a:ext cx="9575640" cy="702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c9211e"/>
                </a:solidFill>
                <a:latin typeface="Lato"/>
              </a:rPr>
              <a:t>2</a:t>
            </a:r>
            <a:r>
              <a:rPr b="0" lang="en-PH" sz="1800" spc="-1" strike="noStrike">
                <a:latin typeface="Lato"/>
              </a:rPr>
              <a:t> Confucius said, “Don’t worry about being misunderstood but about understanding others.”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
          <p:cNvSpPr/>
          <p:nvPr/>
        </p:nvSpPr>
        <p:spPr>
          <a:xfrm>
            <a:off x="1584720" y="468720"/>
            <a:ext cx="8914320" cy="735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AppleSystemUIFont"/>
              </a:rPr>
              <a:t>Experiencing East Asian Literature</a:t>
            </a:r>
            <a:endParaRPr b="0" lang="en-PH" sz="3600" spc="-1" strike="noStrike">
              <a:latin typeface="Arial"/>
            </a:endParaRPr>
          </a:p>
        </p:txBody>
      </p:sp>
      <p:sp>
        <p:nvSpPr>
          <p:cNvPr id="143" name=""/>
          <p:cNvSpPr/>
          <p:nvPr/>
        </p:nvSpPr>
        <p:spPr>
          <a:xfrm>
            <a:off x="1152000" y="1584000"/>
            <a:ext cx="9971640" cy="3815640"/>
          </a:xfrm>
          <a:prstGeom prst="rect">
            <a:avLst/>
          </a:prstGeom>
          <a:solidFill>
            <a:srgbClr val="729fcf">
              <a:alpha val="1000"/>
            </a:srgbClr>
          </a:solidFill>
          <a:ln w="0">
            <a:solidFill>
              <a:srgbClr val="c9211e"/>
            </a:solidFill>
          </a:ln>
        </p:spPr>
        <p:style>
          <a:lnRef idx="0"/>
          <a:fillRef idx="0"/>
          <a:effectRef idx="0"/>
          <a:fontRef idx="minor"/>
        </p:style>
      </p:sp>
      <p:sp>
        <p:nvSpPr>
          <p:cNvPr id="144" name=""/>
          <p:cNvSpPr/>
          <p:nvPr/>
        </p:nvSpPr>
        <p:spPr>
          <a:xfrm>
            <a:off x="1393920" y="1800000"/>
            <a:ext cx="9441720" cy="16218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c9211e"/>
                </a:solidFill>
                <a:latin typeface="Lato"/>
              </a:rPr>
              <a:t>3</a:t>
            </a:r>
            <a:r>
              <a:rPr b="0" lang="en-PH" sz="1800" spc="-1" strike="noStrike">
                <a:latin typeface="Lato"/>
              </a:rPr>
              <a:t> Zeng Zi (a disciple of Confucius’) said, “Every day, I examine myself once and again: Have I tried my utmost to help others? Have I been honest with my friends? Have I diligently reviewed the instructions from the Master?”</a:t>
            </a:r>
            <a:endParaRPr b="0" lang="en-PH" sz="1800" spc="-1" strike="noStrike">
              <a:latin typeface="Arial"/>
            </a:endParaRPr>
          </a:p>
        </p:txBody>
      </p:sp>
      <p:sp>
        <p:nvSpPr>
          <p:cNvPr id="145" name=""/>
          <p:cNvSpPr/>
          <p:nvPr/>
        </p:nvSpPr>
        <p:spPr>
          <a:xfrm>
            <a:off x="1427040" y="2952000"/>
            <a:ext cx="9372600" cy="22345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c9211e"/>
                </a:solidFill>
                <a:latin typeface="Lato"/>
              </a:rPr>
              <a:t>4</a:t>
            </a:r>
            <a:r>
              <a:rPr b="0" lang="en-PH" sz="1800" spc="-1" strike="noStrike">
                <a:latin typeface="Lato"/>
              </a:rPr>
              <a:t> </a:t>
            </a:r>
            <a:r>
              <a:rPr b="0" lang="en-PH" sz="1800" spc="-1" strike="noStrike">
                <a:latin typeface="Lato"/>
                <a:ea typeface="ÞP'EEþ"/>
              </a:rPr>
              <a:t>Confucius said, “At home, a young man should be dutiful towards his parents; going outside, he should be respectful towards his elders; he should be cautious in deeds and trustworthy in words; he should love everyone yet make close friends only with those of benevolence. If he has any more energy to spare, let him devote it to books.”</a:t>
            </a:r>
            <a:endParaRPr b="0" lang="en-PH" sz="1800" spc="-1" strike="noStrike">
              <a:latin typeface="Arial"/>
            </a:endParaRPr>
          </a:p>
        </p:txBody>
      </p:sp>
      <p:sp>
        <p:nvSpPr>
          <p:cNvPr id="146" name=""/>
          <p:cNvSpPr/>
          <p:nvPr/>
        </p:nvSpPr>
        <p:spPr>
          <a:xfrm>
            <a:off x="1427040" y="4394880"/>
            <a:ext cx="9372600" cy="1009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c9211e"/>
                </a:solidFill>
                <a:latin typeface="Lato"/>
              </a:rPr>
              <a:t>5</a:t>
            </a:r>
            <a:r>
              <a:rPr b="0" lang="en-PH" sz="1800" spc="-1" strike="noStrike">
                <a:latin typeface="Lato"/>
              </a:rPr>
              <a:t> Confucius said, “To be friendly towards someone while concealing one’s hostility, this Zuo Qiuming (a historian of Lu) found shameful. So do I.”</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
          <p:cNvSpPr/>
          <p:nvPr/>
        </p:nvSpPr>
        <p:spPr>
          <a:xfrm>
            <a:off x="1549080" y="469080"/>
            <a:ext cx="8914320" cy="735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AppleSystemUIFont"/>
              </a:rPr>
              <a:t>Experiencing East Asian Literature</a:t>
            </a:r>
            <a:endParaRPr b="0" lang="en-PH" sz="3600" spc="-1" strike="noStrike">
              <a:latin typeface="Arial"/>
            </a:endParaRPr>
          </a:p>
        </p:txBody>
      </p:sp>
      <p:sp>
        <p:nvSpPr>
          <p:cNvPr id="148" name=""/>
          <p:cNvSpPr/>
          <p:nvPr/>
        </p:nvSpPr>
        <p:spPr>
          <a:xfrm>
            <a:off x="1080000" y="1404000"/>
            <a:ext cx="9863640" cy="16372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rPr>
              <a:t>	</a:t>
            </a:r>
            <a:r>
              <a:rPr b="1" lang="en-PH" sz="1800" spc="-1" strike="noStrike">
                <a:latin typeface="Lato"/>
              </a:rPr>
              <a:t>Irony</a:t>
            </a:r>
            <a:r>
              <a:rPr b="0" lang="en-PH" sz="1800" spc="-1" strike="noStrike">
                <a:latin typeface="Lato"/>
              </a:rPr>
              <a:t> is a rhetorical device used to demonstrate an outcome that is completely different from what we expect. You can say, it is expectations vs. reality or your assumptions vs. the truth of the matter. Writers use various kinds of irony as a technique to emphasize a point or to elicit a desired effect, but we will focus on the following, which will pretty much enjoy learning: situational , dramatic, and verbal.</a:t>
            </a:r>
            <a:endParaRPr b="0" lang="en-PH" sz="1800" spc="-1" strike="noStrike">
              <a:latin typeface="Arial"/>
            </a:endParaRPr>
          </a:p>
        </p:txBody>
      </p:sp>
      <p:graphicFrame>
        <p:nvGraphicFramePr>
          <p:cNvPr id="149" name=""/>
          <p:cNvGraphicFramePr/>
          <p:nvPr/>
        </p:nvGraphicFramePr>
        <p:xfrm>
          <a:off x="1186560" y="3244320"/>
          <a:ext cx="9613080" cy="2335320"/>
        </p:xfrm>
        <a:graphic>
          <a:graphicData uri="http://schemas.openxmlformats.org/drawingml/2006/table">
            <a:tbl>
              <a:tblPr/>
              <a:tblGrid>
                <a:gridCol w="2347920"/>
                <a:gridCol w="3495960"/>
                <a:gridCol w="3769560"/>
              </a:tblGrid>
              <a:tr h="537840">
                <a:tc>
                  <a:txBody>
                    <a:bodyPr lIns="90000" rIns="90000" anchor="ctr">
                      <a:noAutofit/>
                    </a:bodyPr>
                    <a:p>
                      <a:pPr algn="ctr">
                        <a:lnSpc>
                          <a:spcPct val="100000"/>
                        </a:lnSpc>
                        <a:buNone/>
                      </a:pPr>
                      <a:r>
                        <a:rPr b="1" lang="en-PH" sz="1800" spc="-1" strike="noStrike">
                          <a:latin typeface="Lato"/>
                        </a:rPr>
                        <a:t>Types of Irony</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1" lang="en-PH" sz="1800" spc="-1" strike="noStrike">
                          <a:solidFill>
                            <a:srgbClr val="000000"/>
                          </a:solidFill>
                          <a:latin typeface="Lato"/>
                        </a:rPr>
                        <a:t>Definition</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1" lang="en-PH" sz="1800" spc="-1" strike="noStrike">
                          <a:latin typeface="Lato"/>
                        </a:rPr>
                        <a:t>Examples</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1797840">
                <a:tc>
                  <a:txBody>
                    <a:bodyPr lIns="90000" rIns="90000" anchor="ctr">
                      <a:noAutofit/>
                    </a:bodyPr>
                    <a:p>
                      <a:pPr algn="ctr">
                        <a:lnSpc>
                          <a:spcPct val="100000"/>
                        </a:lnSpc>
                        <a:buNone/>
                      </a:pPr>
                      <a:r>
                        <a:rPr b="1" lang="en-PH" sz="1800" spc="-1" strike="noStrike">
                          <a:latin typeface="Lato"/>
                        </a:rPr>
                        <a:t>Verbal Irony</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t">
                      <a:noAutofit/>
                    </a:bodyPr>
                    <a:p>
                      <a:pPr algn="just">
                        <a:lnSpc>
                          <a:spcPct val="115000"/>
                        </a:lnSpc>
                        <a:spcBef>
                          <a:spcPts val="567"/>
                        </a:spcBef>
                        <a:spcAft>
                          <a:spcPts val="567"/>
                        </a:spcAft>
                        <a:buNone/>
                      </a:pPr>
                      <a:r>
                        <a:rPr b="0" lang="en-PH" sz="1800" spc="-1" strike="noStrike">
                          <a:latin typeface="Lato"/>
                        </a:rPr>
                        <a:t>The phrasing of words in a manner that what you mean is the opposite of what you said.</a:t>
                      </a:r>
                      <a:endParaRPr b="0" lang="en-PH" sz="1800" spc="-1" strike="noStrike">
                        <a:latin typeface="Arial"/>
                      </a:endParaRPr>
                    </a:p>
                  </a:txBody>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t">
                      <a:noAutofit/>
                    </a:bodyPr>
                    <a:p>
                      <a:pPr algn="just">
                        <a:lnSpc>
                          <a:spcPct val="100000"/>
                        </a:lnSpc>
                        <a:spcBef>
                          <a:spcPts val="1701"/>
                        </a:spcBef>
                        <a:spcAft>
                          <a:spcPts val="1701"/>
                        </a:spcAft>
                        <a:buNone/>
                      </a:pPr>
                      <a:r>
                        <a:rPr b="0" lang="en-PH" sz="1800" spc="-1" strike="noStrike">
                          <a:latin typeface="Lato"/>
                        </a:rPr>
                        <a:t>Right after Angelo realized he had an expired passport during check in, his sister exclaimed, “Great! You surely are the savviest traveler in this planet! You just nailed it!</a:t>
                      </a:r>
                      <a:endParaRPr b="0" lang="en-PH" sz="1800" spc="-1" strike="noStrike">
                        <a:latin typeface="Arial"/>
                      </a:endParaRPr>
                    </a:p>
                  </a:txBody>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bl>
          </a:graphicData>
        </a:graphic>
      </p:graphicFrame>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
          <p:cNvSpPr/>
          <p:nvPr/>
        </p:nvSpPr>
        <p:spPr>
          <a:xfrm>
            <a:off x="1705320" y="884520"/>
            <a:ext cx="8914320" cy="735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AppleSystemUIFont"/>
              </a:rPr>
              <a:t>Experiencing East Asian Literature</a:t>
            </a:r>
            <a:endParaRPr b="0" lang="en-PH" sz="3600" spc="-1" strike="noStrike">
              <a:latin typeface="Arial"/>
            </a:endParaRPr>
          </a:p>
        </p:txBody>
      </p:sp>
      <p:graphicFrame>
        <p:nvGraphicFramePr>
          <p:cNvPr id="151" name=""/>
          <p:cNvGraphicFramePr/>
          <p:nvPr/>
        </p:nvGraphicFramePr>
        <p:xfrm>
          <a:off x="1352880" y="2259000"/>
          <a:ext cx="9613080" cy="2724480"/>
        </p:xfrm>
        <a:graphic>
          <a:graphicData uri="http://schemas.openxmlformats.org/drawingml/2006/table">
            <a:tbl>
              <a:tblPr/>
              <a:tblGrid>
                <a:gridCol w="2347920"/>
                <a:gridCol w="3495960"/>
                <a:gridCol w="3769560"/>
              </a:tblGrid>
              <a:tr h="537840">
                <a:tc>
                  <a:txBody>
                    <a:bodyPr lIns="90000" rIns="90000" anchor="ctr">
                      <a:noAutofit/>
                    </a:bodyPr>
                    <a:p>
                      <a:pPr algn="ctr">
                        <a:lnSpc>
                          <a:spcPct val="100000"/>
                        </a:lnSpc>
                        <a:buNone/>
                      </a:pPr>
                      <a:r>
                        <a:rPr b="1" lang="en-PH" sz="1800" spc="-1" strike="noStrike">
                          <a:latin typeface="Lato"/>
                        </a:rPr>
                        <a:t>Types of Irony</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1" lang="en-PH" sz="1800" spc="-1" strike="noStrike">
                          <a:solidFill>
                            <a:srgbClr val="000000"/>
                          </a:solidFill>
                          <a:latin typeface="Lato"/>
                        </a:rPr>
                        <a:t>Definition</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1" lang="en-PH" sz="1800" spc="-1" strike="noStrike">
                          <a:latin typeface="Lato"/>
                        </a:rPr>
                        <a:t>Examples</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2187000">
                <a:tc>
                  <a:txBody>
                    <a:bodyPr lIns="90000" rIns="90000" anchor="ctr">
                      <a:noAutofit/>
                    </a:bodyPr>
                    <a:p>
                      <a:pPr algn="ctr">
                        <a:lnSpc>
                          <a:spcPct val="100000"/>
                        </a:lnSpc>
                        <a:buNone/>
                      </a:pPr>
                      <a:r>
                        <a:rPr b="1" lang="en-PH" sz="1800" spc="-1" strike="noStrike">
                          <a:latin typeface="Lato"/>
                        </a:rPr>
                        <a:t>Verbal Irony</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t">
                      <a:noAutofit/>
                    </a:bodyPr>
                    <a:p>
                      <a:pPr algn="just">
                        <a:lnSpc>
                          <a:spcPct val="115000"/>
                        </a:lnSpc>
                        <a:spcBef>
                          <a:spcPts val="1417"/>
                        </a:spcBef>
                        <a:spcAft>
                          <a:spcPts val="1417"/>
                        </a:spcAft>
                        <a:buNone/>
                      </a:pPr>
                      <a:r>
                        <a:rPr b="0" lang="en-PH" sz="1800" spc="-1" strike="noStrike">
                          <a:latin typeface="Lato"/>
                        </a:rPr>
                        <a:t>The phrasing of words in a manner that what you mean is the opposite of what you said.</a:t>
                      </a:r>
                      <a:endParaRPr b="0" lang="en-PH" sz="1800" spc="-1" strike="noStrike">
                        <a:latin typeface="Arial"/>
                      </a:endParaRPr>
                    </a:p>
                  </a:txBody>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t">
                      <a:noAutofit/>
                    </a:bodyPr>
                    <a:p>
                      <a:pPr algn="just">
                        <a:lnSpc>
                          <a:spcPct val="100000"/>
                        </a:lnSpc>
                        <a:spcBef>
                          <a:spcPts val="2835"/>
                        </a:spcBef>
                        <a:spcAft>
                          <a:spcPts val="2835"/>
                        </a:spcAft>
                        <a:buNone/>
                      </a:pPr>
                      <a:r>
                        <a:rPr b="0" lang="en-PH" sz="1800" spc="-1" strike="noStrike">
                          <a:latin typeface="Lato"/>
                        </a:rPr>
                        <a:t>When Fred forgot his keys inside the locked car, and they were already 30 minutes late from the concert, his wife teasingly said, “That’s okay Hun, no need to rush; we have all the time in the world.”</a:t>
                      </a:r>
                      <a:endParaRPr b="0" lang="en-PH" sz="1800" spc="-1" strike="noStrike">
                        <a:latin typeface="Arial"/>
                      </a:endParaRPr>
                    </a:p>
                  </a:txBody>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bl>
          </a:graphicData>
        </a:graphic>
      </p:graphicFrame>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
          <p:cNvSpPr/>
          <p:nvPr/>
        </p:nvSpPr>
        <p:spPr>
          <a:xfrm>
            <a:off x="1525320" y="704520"/>
            <a:ext cx="8914320" cy="735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AppleSystemUIFont"/>
              </a:rPr>
              <a:t>Experiencing East Asian Literature</a:t>
            </a:r>
            <a:endParaRPr b="0" lang="en-PH" sz="3600" spc="-1" strike="noStrike">
              <a:latin typeface="Arial"/>
            </a:endParaRPr>
          </a:p>
        </p:txBody>
      </p:sp>
      <p:graphicFrame>
        <p:nvGraphicFramePr>
          <p:cNvPr id="153" name=""/>
          <p:cNvGraphicFramePr/>
          <p:nvPr/>
        </p:nvGraphicFramePr>
        <p:xfrm>
          <a:off x="1283760" y="1858680"/>
          <a:ext cx="9613080" cy="2335320"/>
        </p:xfrm>
        <a:graphic>
          <a:graphicData uri="http://schemas.openxmlformats.org/drawingml/2006/table">
            <a:tbl>
              <a:tblPr/>
              <a:tblGrid>
                <a:gridCol w="2347920"/>
                <a:gridCol w="3495960"/>
                <a:gridCol w="3769560"/>
              </a:tblGrid>
              <a:tr h="537840">
                <a:tc>
                  <a:txBody>
                    <a:bodyPr lIns="90000" rIns="90000" anchor="ctr">
                      <a:noAutofit/>
                    </a:bodyPr>
                    <a:p>
                      <a:pPr algn="ctr">
                        <a:lnSpc>
                          <a:spcPct val="100000"/>
                        </a:lnSpc>
                        <a:buNone/>
                      </a:pPr>
                      <a:r>
                        <a:rPr b="1" lang="en-PH" sz="1800" spc="-1" strike="noStrike">
                          <a:latin typeface="Lato"/>
                        </a:rPr>
                        <a:t>Types of Irony</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1" lang="en-PH" sz="1800" spc="-1" strike="noStrike">
                          <a:solidFill>
                            <a:srgbClr val="000000"/>
                          </a:solidFill>
                          <a:latin typeface="Lato"/>
                        </a:rPr>
                        <a:t>Definition</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1" lang="en-PH" sz="1800" spc="-1" strike="noStrike">
                          <a:latin typeface="Lato"/>
                        </a:rPr>
                        <a:t>Examples</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1797840">
                <a:tc>
                  <a:txBody>
                    <a:bodyPr lIns="90000" rIns="90000" anchor="ctr">
                      <a:noAutofit/>
                    </a:bodyPr>
                    <a:p>
                      <a:pPr algn="ctr">
                        <a:lnSpc>
                          <a:spcPct val="100000"/>
                        </a:lnSpc>
                        <a:buNone/>
                      </a:pPr>
                      <a:r>
                        <a:rPr b="1" lang="en-PH" sz="1800" spc="-1" strike="noStrike">
                          <a:latin typeface="Lato"/>
                        </a:rPr>
                        <a:t>Situational Irony</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t">
                      <a:noAutofit/>
                    </a:bodyPr>
                    <a:p>
                      <a:pPr algn="just">
                        <a:lnSpc>
                          <a:spcPct val="115000"/>
                        </a:lnSpc>
                        <a:spcBef>
                          <a:spcPts val="567"/>
                        </a:spcBef>
                        <a:spcAft>
                          <a:spcPts val="567"/>
                        </a:spcAft>
                        <a:buNone/>
                      </a:pPr>
                      <a:r>
                        <a:rPr b="0" lang="en-PH" sz="1800" spc="-1" strike="noStrike">
                          <a:latin typeface="Lato"/>
                        </a:rPr>
                        <a:t>This is also known as an event irony, as this involves a realization that the opposite of what is meant to occur takes place. This shows a disparity between what you expect from happening and what, in fact, does.</a:t>
                      </a:r>
                      <a:endParaRPr b="0" lang="en-PH" sz="1800" spc="-1" strike="noStrike">
                        <a:latin typeface="Arial"/>
                      </a:endParaRPr>
                    </a:p>
                  </a:txBody>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t">
                      <a:noAutofit/>
                    </a:bodyPr>
                    <a:p>
                      <a:pPr algn="just">
                        <a:lnSpc>
                          <a:spcPct val="100000"/>
                        </a:lnSpc>
                        <a:spcBef>
                          <a:spcPts val="1701"/>
                        </a:spcBef>
                        <a:spcAft>
                          <a:spcPts val="1701"/>
                        </a:spcAft>
                        <a:buNone/>
                      </a:pPr>
                      <a:r>
                        <a:rPr b="0" lang="en-PH" sz="1800" spc="-1" strike="noStrike">
                          <a:latin typeface="Lato"/>
                        </a:rPr>
                        <a:t>The cops robbed the bank.</a:t>
                      </a:r>
                      <a:endParaRPr b="0" lang="en-PH" sz="1800" spc="-1" strike="noStrike">
                        <a:latin typeface="Arial"/>
                      </a:endParaRPr>
                    </a:p>
                    <a:p>
                      <a:pPr algn="just">
                        <a:lnSpc>
                          <a:spcPct val="100000"/>
                        </a:lnSpc>
                        <a:spcBef>
                          <a:spcPts val="1701"/>
                        </a:spcBef>
                        <a:spcAft>
                          <a:spcPts val="1701"/>
                        </a:spcAft>
                        <a:buNone/>
                      </a:pPr>
                      <a:r>
                        <a:rPr b="0" lang="en-PH" sz="1800" spc="-1" strike="noStrike">
                          <a:latin typeface="Lato"/>
                        </a:rPr>
                        <a:t>The well-known psychologist who helps learners with their mental health concerns suffers from a split personality.</a:t>
                      </a:r>
                      <a:endParaRPr b="0" lang="en-PH" sz="1800" spc="-1" strike="noStrike">
                        <a:latin typeface="Arial"/>
                      </a:endParaRPr>
                    </a:p>
                  </a:txBody>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bl>
          </a:graphicData>
        </a:graphic>
      </p:graphicFrame>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
          <p:cNvSpPr/>
          <p:nvPr/>
        </p:nvSpPr>
        <p:spPr>
          <a:xfrm>
            <a:off x="1705320" y="884520"/>
            <a:ext cx="8914320" cy="735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AppleSystemUIFont"/>
              </a:rPr>
              <a:t>Experiencing East Asian Literature</a:t>
            </a:r>
            <a:endParaRPr b="0" lang="en-PH" sz="3600" spc="-1" strike="noStrike">
              <a:latin typeface="Arial"/>
            </a:endParaRPr>
          </a:p>
        </p:txBody>
      </p:sp>
      <p:graphicFrame>
        <p:nvGraphicFramePr>
          <p:cNvPr id="155" name=""/>
          <p:cNvGraphicFramePr/>
          <p:nvPr/>
        </p:nvGraphicFramePr>
        <p:xfrm>
          <a:off x="1363320" y="2211840"/>
          <a:ext cx="9613080" cy="2639880"/>
        </p:xfrm>
        <a:graphic>
          <a:graphicData uri="http://schemas.openxmlformats.org/drawingml/2006/table">
            <a:tbl>
              <a:tblPr/>
              <a:tblGrid>
                <a:gridCol w="2347920"/>
                <a:gridCol w="3495960"/>
                <a:gridCol w="3769560"/>
              </a:tblGrid>
              <a:tr h="537840">
                <a:tc>
                  <a:txBody>
                    <a:bodyPr lIns="90000" rIns="90000" anchor="ctr">
                      <a:noAutofit/>
                    </a:bodyPr>
                    <a:p>
                      <a:pPr algn="ctr">
                        <a:lnSpc>
                          <a:spcPct val="100000"/>
                        </a:lnSpc>
                        <a:buNone/>
                      </a:pPr>
                      <a:r>
                        <a:rPr b="1" lang="en-PH" sz="1800" spc="-1" strike="noStrike">
                          <a:latin typeface="Lato"/>
                        </a:rPr>
                        <a:t>Types of Irony</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1" lang="en-PH" sz="1800" spc="-1" strike="noStrike">
                          <a:solidFill>
                            <a:srgbClr val="000000"/>
                          </a:solidFill>
                          <a:latin typeface="Lato"/>
                        </a:rPr>
                        <a:t>Definition</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1" lang="en-PH" sz="1800" spc="-1" strike="noStrike">
                          <a:latin typeface="Lato"/>
                        </a:rPr>
                        <a:t>Examples</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2102400">
                <a:tc>
                  <a:txBody>
                    <a:bodyPr lIns="90000" rIns="90000" anchor="ctr">
                      <a:noAutofit/>
                    </a:bodyPr>
                    <a:p>
                      <a:pPr algn="ctr">
                        <a:lnSpc>
                          <a:spcPct val="100000"/>
                        </a:lnSpc>
                        <a:buNone/>
                      </a:pPr>
                      <a:r>
                        <a:rPr b="1" lang="en-PH" sz="1800" spc="-1" strike="noStrike">
                          <a:latin typeface="Lato"/>
                        </a:rPr>
                        <a:t>Dramatic Irony</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t">
                      <a:noAutofit/>
                    </a:bodyPr>
                    <a:p>
                      <a:pPr algn="just">
                        <a:lnSpc>
                          <a:spcPct val="115000"/>
                        </a:lnSpc>
                        <a:spcBef>
                          <a:spcPts val="567"/>
                        </a:spcBef>
                        <a:spcAft>
                          <a:spcPts val="567"/>
                        </a:spcAft>
                        <a:buNone/>
                      </a:pPr>
                      <a:r>
                        <a:rPr b="0" lang="en-PH" sz="1800" spc="-1" strike="noStrike">
                          <a:latin typeface="Lato"/>
                        </a:rPr>
                        <a:t>In dramatic irony, the viewers or the readers know something that the character does not know of.</a:t>
                      </a:r>
                      <a:endParaRPr b="0" lang="en-PH" sz="1800" spc="-1" strike="noStrike">
                        <a:latin typeface="Arial"/>
                      </a:endParaRPr>
                    </a:p>
                  </a:txBody>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t">
                      <a:noAutofit/>
                    </a:bodyPr>
                    <a:p>
                      <a:pPr algn="just">
                        <a:lnSpc>
                          <a:spcPct val="100000"/>
                        </a:lnSpc>
                        <a:spcBef>
                          <a:spcPts val="2551"/>
                        </a:spcBef>
                        <a:spcAft>
                          <a:spcPts val="2551"/>
                        </a:spcAft>
                        <a:buNone/>
                      </a:pPr>
                      <a:r>
                        <a:rPr b="0" lang="en-PH" sz="1800" spc="-1" strike="noStrike">
                          <a:latin typeface="Lato"/>
                        </a:rPr>
                        <a:t>In the movie </a:t>
                      </a:r>
                      <a:r>
                        <a:rPr b="0" i="1" lang="en-PH" sz="1800" spc="-1" strike="noStrike">
                          <a:latin typeface="Lato"/>
                        </a:rPr>
                        <a:t>Lion King</a:t>
                      </a:r>
                      <a:r>
                        <a:rPr b="0" lang="en-PH" sz="1800" spc="-1" strike="noStrike">
                          <a:latin typeface="Lato"/>
                        </a:rPr>
                        <a:t>, Simba was made to believe that he was responsible for his father’s death. The moviegoers know all along that it was Scar who plotted against Simba’s father.</a:t>
                      </a:r>
                      <a:endParaRPr b="0" lang="en-PH" sz="1800" spc="-1" strike="noStrike">
                        <a:latin typeface="Arial"/>
                      </a:endParaRPr>
                    </a:p>
                  </a:txBody>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bl>
          </a:graphicData>
        </a:graphic>
      </p:graphicFrame>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3898</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2023-07-11T13:30:20Z</dcterms:modified>
  <cp:revision>213</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