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7.png" ContentType="image/png"/>
  <Override PartName="/ppt/media/image5.png" ContentType="image/png"/>
  <Override PartName="/ppt/media/image20.png" ContentType="image/png"/>
  <Override PartName="/ppt/media/image26.png" ContentType="image/png"/>
  <Override PartName="/ppt/media/image10.png" ContentType="image/png"/>
  <Override PartName="/ppt/media/image29.png" ContentType="image/png"/>
  <Override PartName="/ppt/media/image25.png" ContentType="image/png"/>
  <Override PartName="/ppt/media/image27.png" ContentType="image/png"/>
  <Override PartName="/ppt/media/image18.png" ContentType="image/png"/>
  <Override PartName="/ppt/media/image15.png" ContentType="image/png"/>
  <Override PartName="/ppt/media/image30.png" ContentType="image/png"/>
  <Override PartName="/ppt/media/image28.png" ContentType="image/png"/>
  <Override PartName="/ppt/media/image19.png" ContentType="image/png"/>
  <Override PartName="/ppt/media/image16.png" ContentType="image/png"/>
  <Override PartName="/ppt/media/image31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3"/>
          <p:cNvGrpSpPr/>
          <p:nvPr/>
        </p:nvGrpSpPr>
        <p:grpSpPr>
          <a:xfrm>
            <a:off x="0" y="0"/>
            <a:ext cx="18273600" cy="10272600"/>
            <a:chOff x="0" y="0"/>
            <a:chExt cx="18273600" cy="10272600"/>
          </a:xfrm>
        </p:grpSpPr>
        <p:sp>
          <p:nvSpPr>
            <p:cNvPr id="78" name="Freeform 4"/>
            <p:cNvSpPr/>
            <p:nvPr/>
          </p:nvSpPr>
          <p:spPr>
            <a:xfrm>
              <a:off x="0" y="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81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6068160" y="4361040"/>
            <a:ext cx="11048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Sides of a Polygon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9965160" y="3132000"/>
            <a:ext cx="6956640" cy="35996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900000" y="4031280"/>
            <a:ext cx="5939640" cy="2882160"/>
          </a:xfrm>
          <a:prstGeom prst="rect">
            <a:avLst/>
          </a:prstGeom>
          <a:ln w="0">
            <a:noFill/>
          </a:ln>
        </p:spPr>
      </p:pic>
      <p:sp>
        <p:nvSpPr>
          <p:cNvPr id="86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7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8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1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2" name="TextBox 8"/>
          <p:cNvSpPr/>
          <p:nvPr/>
        </p:nvSpPr>
        <p:spPr>
          <a:xfrm>
            <a:off x="258840" y="936000"/>
            <a:ext cx="838080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Aside from classifying polygons as convex or concave, polygons can also be categorized based on the number of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Each of the following polygons is named according to the number of its sides.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3" name="Freeform 9"/>
          <p:cNvSpPr/>
          <p:nvPr/>
        </p:nvSpPr>
        <p:spPr>
          <a:xfrm>
            <a:off x="13680" y="-2520"/>
            <a:ext cx="448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TextBox 1"/>
          <p:cNvSpPr/>
          <p:nvPr/>
        </p:nvSpPr>
        <p:spPr>
          <a:xfrm>
            <a:off x="540000" y="262800"/>
            <a:ext cx="4679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Sides of a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6"/>
          <a:stretch/>
        </p:blipFill>
        <p:spPr>
          <a:xfrm>
            <a:off x="720000" y="2340000"/>
            <a:ext cx="7173360" cy="1690920"/>
          </a:xfrm>
          <a:prstGeom prst="rect">
            <a:avLst/>
          </a:prstGeom>
          <a:ln w="0">
            <a:noFill/>
          </a:ln>
        </p:spPr>
      </p:pic>
      <p:sp>
        <p:nvSpPr>
          <p:cNvPr id="96" name="TextBox 11"/>
          <p:cNvSpPr/>
          <p:nvPr/>
        </p:nvSpPr>
        <p:spPr>
          <a:xfrm>
            <a:off x="180000" y="6120000"/>
            <a:ext cx="8819640" cy="32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Triangles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A triangle is a polygon with three sides. The primary parts of a triangle are its three sides and three angles. In the figure on the right, the three sides are AB, BC, and CA. Aside from the line segments, a lower-case letter can be used to name each side of a triangle such as a, b, and c in the figure. An angle of a triangle is named by one of its three vertices such as ∠A, ∠B, and ∠C. We can also use all the three vertices of a triangle; ∠A, ∠B, and ∠C can be renamed ∠BAC, ∠ABC, and ∠ACB, respectively.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7" name="TextBox 12"/>
          <p:cNvSpPr/>
          <p:nvPr/>
        </p:nvSpPr>
        <p:spPr>
          <a:xfrm>
            <a:off x="9078840" y="1688040"/>
            <a:ext cx="8380800" cy="59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Refer to the triangle below to answer the following.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Name the sides in two ways.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Name the angles in two ways.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XY, YZ, and XZ; x, y, and z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∠X, ∠Y, and ∠Z; ∠YXZ, ∠XYZ, and ∠XZY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9972000" y="6876000"/>
            <a:ext cx="360000" cy="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/>
          <p:nvPr/>
        </p:nvSpPr>
        <p:spPr>
          <a:xfrm>
            <a:off x="10368000" y="6876000"/>
            <a:ext cx="360000" cy="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>
            <a:off x="11268000" y="6876000"/>
            <a:ext cx="360000" cy="36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03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Box 7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6" name="TextBox 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7" name="TextBox 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8" name="TextBox 2"/>
          <p:cNvSpPr/>
          <p:nvPr/>
        </p:nvSpPr>
        <p:spPr>
          <a:xfrm>
            <a:off x="1623600" y="982440"/>
            <a:ext cx="150408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Refer to the triangle below  to answer the following.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Name the sides in two ways.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Name the angles in two ways.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5154480" y="1506960"/>
            <a:ext cx="7805160" cy="49726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1" name="Group 1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12" name="Freeform 3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" name="Freeform 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Box 3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5" name="TextBox 4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6" name="TextBox 5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7" name="TextBox 10"/>
          <p:cNvSpPr/>
          <p:nvPr/>
        </p:nvSpPr>
        <p:spPr>
          <a:xfrm>
            <a:off x="1623600" y="982440"/>
            <a:ext cx="150408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Refer to the triangle below  to answer the following.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Name the sides in two ways.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Name the angles in two ways.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5154480" y="1506960"/>
            <a:ext cx="7805160" cy="497268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3"/>
          <p:cNvSpPr/>
          <p:nvPr/>
        </p:nvSpPr>
        <p:spPr>
          <a:xfrm>
            <a:off x="12240000" y="6174360"/>
            <a:ext cx="557964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TS, SR, and TR; r, t, and 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∠R, ∠S, and ∠T; ∠SRT, ∠TSR, and ∠STR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12420000" y="7236000"/>
            <a:ext cx="3600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"/>
          <p:cNvSpPr/>
          <p:nvPr/>
        </p:nvSpPr>
        <p:spPr>
          <a:xfrm>
            <a:off x="12852000" y="7236000"/>
            <a:ext cx="3600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"/>
          <p:cNvSpPr/>
          <p:nvPr/>
        </p:nvSpPr>
        <p:spPr>
          <a:xfrm>
            <a:off x="13716000" y="7236000"/>
            <a:ext cx="360000" cy="36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9360000" y="1750320"/>
            <a:ext cx="8459640" cy="5809320"/>
          </a:xfrm>
          <a:prstGeom prst="rect">
            <a:avLst/>
          </a:prstGeom>
          <a:ln w="0">
            <a:noFill/>
          </a:ln>
        </p:spPr>
      </p:pic>
      <p:sp>
        <p:nvSpPr>
          <p:cNvPr id="124" name="Freeform 10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26" name="Freeform 11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" name="Freeform 12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TextBox 14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9" name="TextBox 15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0" name="TextBox 16"/>
          <p:cNvSpPr/>
          <p:nvPr/>
        </p:nvSpPr>
        <p:spPr>
          <a:xfrm>
            <a:off x="438840" y="1271160"/>
            <a:ext cx="8380800" cy="48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The figure given on the right shows coplanar points A, B, C, and D such that no three points are collinear. The four points A, B, C, and D are the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vertices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, which are joined by four segments. The shape formed by the union of these four segments is called a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quadrilateral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. The given quadrilateral can be named by listing its vertices, starting with any vertex and writing or reading the other vertices in either a clockwise or counterclockwise direction. Hence, this quadrilateral can be named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ABCD,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BCDA,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CDAB,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DABC,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ADCB,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DCBA,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CBAD, or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Wingdings;Wingdings"/>
              </a:rPr>
              <a:t>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BADC. In the same figure, we have two pairs of opposite sides, namely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AB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and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,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and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BC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, while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AD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and </a:t>
            </a:r>
            <a:r>
              <a:rPr b="0" i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AB 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is a pair of consecutive sides.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On the other hand, ∠A and ∠C as well as ∠B and ∠D are called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opposite angles,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while ∠A and ∠B are a pair of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consecutive angles.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The segments AC and BD are the </a:t>
            </a:r>
            <a:r>
              <a:rPr b="1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diagonals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 of the given quadrilateral.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1" name="Freeform 13"/>
          <p:cNvSpPr/>
          <p:nvPr/>
        </p:nvSpPr>
        <p:spPr>
          <a:xfrm>
            <a:off x="13680" y="-2520"/>
            <a:ext cx="448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Box 17"/>
          <p:cNvSpPr/>
          <p:nvPr/>
        </p:nvSpPr>
        <p:spPr>
          <a:xfrm>
            <a:off x="540000" y="262800"/>
            <a:ext cx="4679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Sides of a Polygon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5796000" y="4068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6840000" y="4068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7380000" y="4068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8424000" y="4068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1224000" y="4356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2268000" y="4356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3384000" y="5580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4428000" y="5580000"/>
            <a:ext cx="360000" cy="360"/>
          </a:xfrm>
          <a:prstGeom prst="line">
            <a:avLst/>
          </a:prstGeom>
          <a:ln w="19080">
            <a:solidFill>
              <a:srgbClr val="11111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2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43" name="Freeform 15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4" name="Freeform 1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Box 1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6" name="TextBox 1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7" name="TextBox 20"/>
          <p:cNvSpPr/>
          <p:nvPr/>
        </p:nvSpPr>
        <p:spPr>
          <a:xfrm>
            <a:off x="1044000" y="1549800"/>
            <a:ext cx="161996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Montserrat"/>
                <a:ea typeface="Arial;Arial"/>
              </a:rPr>
              <a:t>You may have discovered the following properties about the special quadrilaterals including their definitions.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8" name="Freeform 17"/>
          <p:cNvSpPr/>
          <p:nvPr/>
        </p:nvSpPr>
        <p:spPr>
          <a:xfrm>
            <a:off x="13680" y="-2520"/>
            <a:ext cx="4485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TextBox 21"/>
          <p:cNvSpPr/>
          <p:nvPr/>
        </p:nvSpPr>
        <p:spPr>
          <a:xfrm>
            <a:off x="540000" y="262800"/>
            <a:ext cx="4679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Sides of a Polygon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4"/>
          <a:stretch/>
        </p:blipFill>
        <p:spPr>
          <a:xfrm>
            <a:off x="227160" y="1932120"/>
            <a:ext cx="8592480" cy="347796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5"/>
          <a:stretch/>
        </p:blipFill>
        <p:spPr>
          <a:xfrm>
            <a:off x="8856000" y="1872000"/>
            <a:ext cx="9359640" cy="6559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8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" name="Group 5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54" name="Freeform 19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" name="Freeform 20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TextBox 22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7" name="TextBox 2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8" name="TextBox 2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9" name="TextBox 25"/>
          <p:cNvSpPr/>
          <p:nvPr/>
        </p:nvSpPr>
        <p:spPr>
          <a:xfrm>
            <a:off x="720000" y="900000"/>
            <a:ext cx="15040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discuss the properties of the  quadrilaterals, do the following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4115160" y="1596600"/>
            <a:ext cx="10057680" cy="64670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 2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2" name="Group 7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63" name="Freeform 22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Freeform 23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Box 26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6" name="TextBox 27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7" name="TextBox 28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8" name="TextBox 29"/>
          <p:cNvSpPr/>
          <p:nvPr/>
        </p:nvSpPr>
        <p:spPr>
          <a:xfrm>
            <a:off x="720000" y="900000"/>
            <a:ext cx="15040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discuss the properties of the  quadrilaterals, do the following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47160" y="1596600"/>
            <a:ext cx="10057680" cy="6467040"/>
          </a:xfrm>
          <a:prstGeom prst="rect">
            <a:avLst/>
          </a:prstGeom>
          <a:ln w="0">
            <a:noFill/>
          </a:ln>
        </p:spPr>
      </p:pic>
      <p:sp>
        <p:nvSpPr>
          <p:cNvPr id="170" name="TextBox 30"/>
          <p:cNvSpPr/>
          <p:nvPr/>
        </p:nvSpPr>
        <p:spPr>
          <a:xfrm>
            <a:off x="10440000" y="1702800"/>
            <a:ext cx="774000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KEY:</a:t>
            </a:r>
            <a:br/>
            <a:br/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AQ and CQ are congruent. BQ and DQ are congruent. The diagonals AC and BD are not congruent. The opposite sides of a parallelogram are congruent and parallel.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AC and BD are congruent. The diagonals of rectangles are congruent.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m∠AQB, m∠BQC, m∠CQD, and m∠AQD are right angles. The diagonals of a rhombus are perpendicular.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AC and BD are congruent. ∠AQB is a right angle. The diagonals of a square are congruent and perpendicular.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6. m∠A and m∠C are congruent. m∠B and m∠D are not congruent. m∠AQB is a right angle. One pair of opposite angles of kites are congruent.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2023-07-29T08:48:02Z</dcterms:created>
  <dc:creator/>
  <dc:description/>
  <dc:identifier>DAFl9Zu4QXU</dc:identifier>
  <dc:language>en-PH</dc:language>
  <cp:lastModifiedBy/>
  <dcterms:modified xsi:type="dcterms:W3CDTF">2023-07-31T08:58:12Z</dcterms:modified>
  <cp:revision>3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