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98F0D01-BB47-4C67-B383-159AC03CCEA9}"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EC211B1-48CF-45D3-B51C-D4DFA25B3D2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69FE738-3C62-493A-B900-A22CA26ADF2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8688050F-A632-45FA-819E-AF6AC551D46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822807D-1956-44F7-AFB6-8940FD6C9E8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D92A828-78AD-439A-AC1C-DD899A831A1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B585287-C3AD-4C6E-885D-DF645FA6FC0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230F63D-864D-48CB-ABEB-8F54C4C3058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F037871-3165-43D6-8330-E654554EC28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4ACCA30-F256-4B75-9ECB-0E36159311F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E6ECE32-3D1A-4059-A8CB-25EAE1D0B35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5ACC471-5605-4D78-817E-E6291C53B71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8B4E5A3-F34E-49FE-A975-E2804273D7C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FBD3246-B081-4FBA-B8FB-A7CC884563A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6DFA3AA-6D11-4333-8ADC-9EEBA82B349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3603498-92B7-4D7C-84A5-0C4AC93D449C}"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6794ADD-6D66-4F4F-94EB-B6212548C9F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F2870CE9-C260-45A9-827F-E6785B20AA6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6379741-9481-46D3-BF87-8524A3165AC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9B2CD70-84D8-42AF-8900-B1C769245AE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26D949C-03D1-442B-BEF2-FDCE1058755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FA705C2-88CC-482F-AA21-657A69A2735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37B1FC6-7222-49CD-8DC3-B94146BD264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DA79B98-DBCD-443A-8579-8CA28DF1BE4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2E3E19F-D6AB-4280-B117-1B51AD4AAAE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FC15F92-8D8F-4B8F-A05E-81489EEB8FC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1456945-842B-4461-9C83-4912D9F440A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06C9431-37A9-470A-8B63-43249C055EB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4B71899-F404-4931-B7C1-57CB54E6A6C1}"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A79DB64-F704-4F0B-8744-DBA9E7EE9B1C}"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13A9DA0-CEDC-4FFA-8884-5F00F167E53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E3E2519-F5C9-45D4-BD5E-AEFF86A09752}"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6F4E47C-9CF7-4655-BAE7-E873D1E1F94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E6DFE0E-39DF-4B7C-BE26-ACC953495AB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C7AE981-E8D5-480B-AE29-235BE3C73F9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0A6AED5-41B0-499F-9837-38899EC66CBD}"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B8110F4-A347-4F67-A31A-E189DF97F47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560" cy="618480"/>
          </a:xfrm>
          <a:prstGeom prst="rect">
            <a:avLst/>
          </a:prstGeom>
          <a:ln w="0">
            <a:noFill/>
          </a:ln>
        </p:spPr>
      </p:pic>
      <p:sp>
        <p:nvSpPr>
          <p:cNvPr id="46" name="Rectangle 7"/>
          <p:cNvSpPr/>
          <p:nvPr/>
        </p:nvSpPr>
        <p:spPr>
          <a:xfrm>
            <a:off x="10868760" y="0"/>
            <a:ext cx="954000" cy="954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080" cy="1018080"/>
          </a:xfrm>
          <a:prstGeom prst="rect">
            <a:avLst/>
          </a:prstGeom>
          <a:ln w="0">
            <a:noFill/>
          </a:ln>
        </p:spPr>
      </p:pic>
      <p:sp>
        <p:nvSpPr>
          <p:cNvPr id="48"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240" cy="3484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640" cy="3484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7BF43FD-DBD5-409F-A000-450846743684}"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640" cy="3484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880" cy="3368160"/>
          </a:xfrm>
          <a:prstGeom prst="rect">
            <a:avLst/>
          </a:prstGeom>
          <a:ln w="12700">
            <a:noFill/>
          </a:ln>
        </p:spPr>
      </p:pic>
      <p:sp>
        <p:nvSpPr>
          <p:cNvPr id="92" name="PlaceHolder 1"/>
          <p:cNvSpPr>
            <a:spLocks noGrp="1"/>
          </p:cNvSpPr>
          <p:nvPr>
            <p:ph type="ftr" idx="7"/>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EBB89E3-5F49-4E83-ABCE-566070FB88D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36000"/>
            <a:ext cx="6823800" cy="663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2"/>
          <p:cNvSpPr/>
          <p:nvPr/>
        </p:nvSpPr>
        <p:spPr>
          <a:xfrm>
            <a:off x="-113040" y="532080"/>
            <a:ext cx="1019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4"/>
          <p:cNvSpPr/>
          <p:nvPr/>
        </p:nvSpPr>
        <p:spPr>
          <a:xfrm>
            <a:off x="426960" y="532080"/>
            <a:ext cx="947268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4127400" y="2016000"/>
            <a:ext cx="3828240" cy="4231440"/>
          </a:xfrm>
          <a:prstGeom prst="rect">
            <a:avLst/>
          </a:prstGeom>
          <a:ln w="0">
            <a:noFill/>
          </a:ln>
        </p:spPr>
      </p:pic>
      <p:sp>
        <p:nvSpPr>
          <p:cNvPr id="137" name=""/>
          <p:cNvSpPr/>
          <p:nvPr/>
        </p:nvSpPr>
        <p:spPr>
          <a:xfrm>
            <a:off x="900000" y="2592360"/>
            <a:ext cx="2879640" cy="539280"/>
          </a:xfrm>
          <a:prstGeom prst="wedgeRectCallout">
            <a:avLst>
              <a:gd name="adj1" fmla="val 66812"/>
              <a:gd name="adj2" fmla="val 142995"/>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Mabuting ideya! Sige!</a:t>
            </a:r>
            <a:endParaRPr b="0" lang="en-PH" sz="2100" spc="-1" strike="noStrike">
              <a:solidFill>
                <a:srgbClr val="000000"/>
              </a:solidFill>
              <a:latin typeface="Arial"/>
            </a:endParaRPr>
          </a:p>
        </p:txBody>
      </p:sp>
      <p:sp>
        <p:nvSpPr>
          <p:cNvPr id="138" name=""/>
          <p:cNvSpPr/>
          <p:nvPr/>
        </p:nvSpPr>
        <p:spPr>
          <a:xfrm>
            <a:off x="8100000" y="2700000"/>
            <a:ext cx="2879640" cy="1620000"/>
          </a:xfrm>
          <a:prstGeom prst="wedgeRectCallout">
            <a:avLst>
              <a:gd name="adj1" fmla="val -82512"/>
              <a:gd name="adj2" fmla="val 25449"/>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Halika, Enzo! Sabay nating iplano ang ating mga ninanais sa ating sarili.</a:t>
            </a:r>
            <a:endParaRPr b="0" lang="en-PH" sz="2100" spc="-1" strike="noStrike">
              <a:solidFill>
                <a:srgbClr val="000000"/>
              </a:solidFill>
              <a:latin typeface="Lato"/>
            </a:endParaRPr>
          </a:p>
        </p:txBody>
      </p:sp>
      <p:sp>
        <p:nvSpPr>
          <p:cNvPr id="139" name=""/>
          <p:cNvSpPr/>
          <p:nvPr/>
        </p:nvSpPr>
        <p:spPr>
          <a:xfrm>
            <a:off x="8100000" y="1440000"/>
            <a:ext cx="2879640" cy="1080000"/>
          </a:xfrm>
          <a:prstGeom prst="rect">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Hindi madaling gawin pero sa tiyaga, mangyayari ito.</a:t>
            </a:r>
            <a:endParaRPr b="0" lang="en-PH" sz="2100" spc="-1" strike="noStrike">
              <a:solidFill>
                <a:srgbClr val="000000"/>
              </a:solidFill>
              <a:latin typeface="Arial"/>
            </a:endParaRPr>
          </a:p>
        </p:txBody>
      </p:sp>
      <p:sp>
        <p:nvSpPr>
          <p:cNvPr id="140" name=""/>
          <p:cNvSpPr/>
          <p:nvPr/>
        </p:nvSpPr>
        <p:spPr>
          <a:xfrm>
            <a:off x="9576000" y="2520000"/>
            <a:ext cx="360" cy="180000"/>
          </a:xfrm>
          <a:prstGeom prst="line">
            <a:avLst/>
          </a:prstGeom>
          <a:ln w="12600">
            <a:solidFill>
              <a:srgbClr val="ff8000"/>
            </a:solidFill>
            <a:round/>
          </a:ln>
        </p:spPr>
        <p:style>
          <a:lnRef idx="0"/>
          <a:fillRef idx="0"/>
          <a:effectRef idx="0"/>
          <a:fontRef idx="minor"/>
        </p:style>
        <p:txBody>
          <a:bodyPr lIns="96120" rIns="96120" tIns="180000" bIns="180000" anchor="ctr" anchorCtr="1">
            <a:noAutofit/>
          </a:bodyPr>
          <a:p>
            <a:endParaRPr b="0" lang="en-PH" sz="1800" spc="-1" strike="noStrike">
              <a:solidFill>
                <a:srgbClr val="000000"/>
              </a:solidFill>
              <a:latin typeface="Arial"/>
              <a:ea typeface="DejaVu Sans"/>
            </a:endParaRPr>
          </a:p>
        </p:txBody>
      </p:sp>
      <p:sp>
        <p:nvSpPr>
          <p:cNvPr id="141" name=""/>
          <p:cNvSpPr/>
          <p:nvPr/>
        </p:nvSpPr>
        <p:spPr>
          <a:xfrm>
            <a:off x="900000" y="1440000"/>
            <a:ext cx="2879640" cy="972000"/>
          </a:xfrm>
          <a:prstGeom prst="rect">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Paano mo matutupad ang iyong pangarap?</a:t>
            </a:r>
            <a:endParaRPr b="0" lang="en-PH" sz="2100" spc="-1" strike="noStrike">
              <a:solidFill>
                <a:srgbClr val="000000"/>
              </a:solidFill>
              <a:latin typeface="Arial"/>
            </a:endParaRPr>
          </a:p>
        </p:txBody>
      </p:sp>
      <p:sp>
        <p:nvSpPr>
          <p:cNvPr id="142" name=""/>
          <p:cNvSpPr/>
          <p:nvPr/>
        </p:nvSpPr>
        <p:spPr>
          <a:xfrm>
            <a:off x="2304000" y="2412000"/>
            <a:ext cx="360" cy="180000"/>
          </a:xfrm>
          <a:prstGeom prst="line">
            <a:avLst/>
          </a:prstGeom>
          <a:ln w="12600">
            <a:solidFill>
              <a:srgbClr val="ff8000"/>
            </a:solidFill>
            <a:round/>
          </a:ln>
        </p:spPr>
        <p:style>
          <a:lnRef idx="0"/>
          <a:fillRef idx="0"/>
          <a:effectRef idx="0"/>
          <a:fontRef idx="minor"/>
        </p:style>
        <p:txBody>
          <a:bodyPr lIns="96120" rIns="96120" tIns="180000" bIns="18000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624840" y="1321200"/>
            <a:ext cx="4942800" cy="483444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pPr>
            <a:r>
              <a:rPr b="0" lang="en-PH" sz="1800" spc="-1" strike="noStrike">
                <a:solidFill>
                  <a:srgbClr val="000000"/>
                </a:solidFill>
                <a:latin typeface="Arial"/>
              </a:rPr>
              <a:t>          </a:t>
            </a:r>
            <a:endParaRPr b="0" lang="en-PH" sz="1800" spc="-1" strike="noStrike">
              <a:solidFill>
                <a:srgbClr val="000000"/>
              </a:solidFill>
              <a:latin typeface="Arial"/>
            </a:endParaRPr>
          </a:p>
        </p:txBody>
      </p:sp>
      <p:sp>
        <p:nvSpPr>
          <p:cNvPr id="144" name="Rectangle 5"/>
          <p:cNvSpPr/>
          <p:nvPr/>
        </p:nvSpPr>
        <p:spPr>
          <a:xfrm>
            <a:off x="-113040" y="532080"/>
            <a:ext cx="1019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6"/>
          <p:cNvSpPr/>
          <p:nvPr/>
        </p:nvSpPr>
        <p:spPr>
          <a:xfrm>
            <a:off x="426960" y="532080"/>
            <a:ext cx="947268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8460000" y="1440000"/>
            <a:ext cx="2879640" cy="2520000"/>
          </a:xfrm>
          <a:prstGeom prst="wedgeRectCallout">
            <a:avLst>
              <a:gd name="adj1" fmla="val -75887"/>
              <a:gd name="adj2" fmla="val -4063"/>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Pangarap ni Danel na maging doktor paglaki niya. Kahit iba ang nasa isip namin para sa kanya ay ayos lang na sundin niya ang ninanais niya.</a:t>
            </a:r>
            <a:endParaRPr b="0" lang="en-PH" sz="2100" spc="-1" strike="noStrike">
              <a:solidFill>
                <a:srgbClr val="000000"/>
              </a:solidFill>
              <a:latin typeface="Lato"/>
            </a:endParaRPr>
          </a:p>
        </p:txBody>
      </p:sp>
      <p:sp>
        <p:nvSpPr>
          <p:cNvPr id="147" name=""/>
          <p:cNvSpPr/>
          <p:nvPr/>
        </p:nvSpPr>
        <p:spPr>
          <a:xfrm>
            <a:off x="543960" y="1440360"/>
            <a:ext cx="2879640" cy="1799640"/>
          </a:xfrm>
          <a:prstGeom prst="wedgeRectCallout">
            <a:avLst>
              <a:gd name="adj1" fmla="val 70062"/>
              <a:gd name="adj2" fmla="val 30340"/>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Kami ang mga magulang ni Danel. Bunsong anak namin siya. May apat pa kaming anak.</a:t>
            </a:r>
            <a:endParaRPr b="0" lang="en-PH" sz="2100" spc="-1" strike="noStrike">
              <a:solidFill>
                <a:srgbClr val="000000"/>
              </a:solidFill>
              <a:latin typeface="Lato"/>
            </a:endParaRPr>
          </a:p>
        </p:txBody>
      </p:sp>
      <p:sp>
        <p:nvSpPr>
          <p:cNvPr id="148" name=""/>
          <p:cNvSpPr/>
          <p:nvPr/>
        </p:nvSpPr>
        <p:spPr>
          <a:xfrm>
            <a:off x="586080" y="4140000"/>
            <a:ext cx="2879640" cy="1799640"/>
          </a:xfrm>
          <a:prstGeom prst="wedgeRectCallout">
            <a:avLst>
              <a:gd name="adj1" fmla="val 72250"/>
              <a:gd name="adj2" fmla="val -46760"/>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Maganda kasi na may pangarap habang lumalaki. Ito ang gagabay sa kanya habang nag-aaral.</a:t>
            </a:r>
            <a:endParaRPr b="0" lang="en-PH" sz="2100" spc="-1" strike="noStrike">
              <a:solidFill>
                <a:srgbClr val="000000"/>
              </a:solidFill>
              <a:latin typeface="Lato"/>
            </a:endParaRPr>
          </a:p>
        </p:txBody>
      </p:sp>
      <p:sp>
        <p:nvSpPr>
          <p:cNvPr id="149" name=""/>
          <p:cNvSpPr/>
          <p:nvPr/>
        </p:nvSpPr>
        <p:spPr>
          <a:xfrm>
            <a:off x="8568000" y="4320000"/>
            <a:ext cx="2879640" cy="1619640"/>
          </a:xfrm>
          <a:prstGeom prst="wedgeRectCallout">
            <a:avLst>
              <a:gd name="adj1" fmla="val -110612"/>
              <a:gd name="adj2" fmla="val -52644"/>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Pero kailangang may tamang pag-uugali rin. Hindi niya dapat kalimutan ito.</a:t>
            </a:r>
            <a:endParaRPr b="0" lang="en-PH" sz="21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7"/>
          <p:cNvSpPr/>
          <p:nvPr/>
        </p:nvSpPr>
        <p:spPr>
          <a:xfrm>
            <a:off x="-113040" y="532080"/>
            <a:ext cx="1019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8"/>
          <p:cNvSpPr/>
          <p:nvPr/>
        </p:nvSpPr>
        <p:spPr>
          <a:xfrm>
            <a:off x="426960" y="532080"/>
            <a:ext cx="947268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2" name="" descr=""/>
          <p:cNvPicPr/>
          <p:nvPr/>
        </p:nvPicPr>
        <p:blipFill>
          <a:blip r:embed="rId1"/>
          <a:stretch/>
        </p:blipFill>
        <p:spPr>
          <a:xfrm>
            <a:off x="3874320" y="1499400"/>
            <a:ext cx="4069800" cy="4656240"/>
          </a:xfrm>
          <a:prstGeom prst="rect">
            <a:avLst/>
          </a:prstGeom>
          <a:ln w="0">
            <a:noFill/>
          </a:ln>
        </p:spPr>
      </p:pic>
      <p:sp>
        <p:nvSpPr>
          <p:cNvPr id="153" name=""/>
          <p:cNvSpPr/>
          <p:nvPr/>
        </p:nvSpPr>
        <p:spPr>
          <a:xfrm>
            <a:off x="543960" y="1440360"/>
            <a:ext cx="2879640" cy="1799640"/>
          </a:xfrm>
          <a:prstGeom prst="wedgeRectCallout">
            <a:avLst>
              <a:gd name="adj1" fmla="val 106962"/>
              <a:gd name="adj2" fmla="val 88660"/>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Kami ang tatay at nanay ni Enzo. Kapag walang pasok, sama-sama kaming gumagawa sa bahay</a:t>
            </a:r>
            <a:endParaRPr b="0" lang="en-PH" sz="2100" spc="-1" strike="noStrike">
              <a:solidFill>
                <a:srgbClr val="000000"/>
              </a:solidFill>
              <a:latin typeface="Lato"/>
            </a:endParaRPr>
          </a:p>
        </p:txBody>
      </p:sp>
      <p:sp>
        <p:nvSpPr>
          <p:cNvPr id="154" name=""/>
          <p:cNvSpPr/>
          <p:nvPr/>
        </p:nvSpPr>
        <p:spPr>
          <a:xfrm>
            <a:off x="8460000" y="1440000"/>
            <a:ext cx="3240000" cy="2520000"/>
          </a:xfrm>
          <a:prstGeom prst="wedgeRectCallout">
            <a:avLst>
              <a:gd name="adj1" fmla="val -110050"/>
              <a:gd name="adj2" fmla="val 44854"/>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Pagkatapos nito, gagawin na ni Enzo ang kanyang mga takdang-aralin. Nandito lang kami, laging nakaantabay sa mga kailangan niya sa pag-aaral.</a:t>
            </a:r>
            <a:endParaRPr b="0" lang="en-PH" sz="2100" spc="-1" strike="noStrike">
              <a:solidFill>
                <a:srgbClr val="000000"/>
              </a:solidFill>
              <a:latin typeface="Lato"/>
            </a:endParaRPr>
          </a:p>
        </p:txBody>
      </p:sp>
      <p:sp>
        <p:nvSpPr>
          <p:cNvPr id="155" name=""/>
          <p:cNvSpPr/>
          <p:nvPr/>
        </p:nvSpPr>
        <p:spPr>
          <a:xfrm>
            <a:off x="540000" y="3960000"/>
            <a:ext cx="2879640" cy="1799280"/>
          </a:xfrm>
          <a:prstGeom prst="wedgeRectCallout">
            <a:avLst>
              <a:gd name="adj1" fmla="val 73609"/>
              <a:gd name="adj2" fmla="val 2644"/>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Kapag tapos na ang lahat, maaari na akong makipaglaro. Itay, Inay, mamaya po doon kami kina Peter maglalaro.</a:t>
            </a:r>
            <a:endParaRPr b="0" lang="en-PH" sz="2100" spc="-1" strike="noStrike">
              <a:solidFill>
                <a:srgbClr val="000000"/>
              </a:solidFill>
              <a:latin typeface="Lato"/>
            </a:endParaRPr>
          </a:p>
        </p:txBody>
      </p:sp>
      <p:sp>
        <p:nvSpPr>
          <p:cNvPr id="156" name=""/>
          <p:cNvSpPr/>
          <p:nvPr/>
        </p:nvSpPr>
        <p:spPr>
          <a:xfrm>
            <a:off x="8440200" y="4140000"/>
            <a:ext cx="3259800" cy="1800000"/>
          </a:xfrm>
          <a:prstGeom prst="wedgeRectCallout">
            <a:avLst>
              <a:gd name="adj1" fmla="val -108480"/>
              <a:gd name="adj2" fmla="val 3509"/>
            </a:avLst>
          </a:prstGeom>
          <a:solidFill>
            <a:srgbClr val="ffffff"/>
          </a:solidFill>
          <a:ln w="12600">
            <a:solidFill>
              <a:srgbClr val="ff8000"/>
            </a:solidFill>
            <a:round/>
          </a:ln>
        </p:spPr>
        <p:style>
          <a:lnRef idx="0"/>
          <a:fillRef idx="0"/>
          <a:effectRef idx="0"/>
          <a:fontRef idx="minor"/>
        </p:style>
        <p:txBody>
          <a:bodyPr lIns="96120" rIns="96120" tIns="51120" bIns="51120" anchor="ctr">
            <a:noAutofit/>
          </a:bodyPr>
          <a:p>
            <a:pPr>
              <a:lnSpc>
                <a:spcPct val="100000"/>
              </a:lnSpc>
            </a:pPr>
            <a:r>
              <a:rPr b="0" lang="en-PH" sz="2100" spc="-1" strike="noStrike">
                <a:solidFill>
                  <a:srgbClr val="000000"/>
                </a:solidFill>
                <a:latin typeface="Lato"/>
                <a:ea typeface="DejaVu Sans"/>
              </a:rPr>
              <a:t>Oo, anak! Ikumusta mo kami kina Pareng Charlo at Mareng Edna. Dalhan mo sila ng mga manggang nakuha natin kanina</a:t>
            </a:r>
            <a:endParaRPr b="0" lang="en-PH" sz="21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9"/>
          <p:cNvSpPr/>
          <p:nvPr/>
        </p:nvSpPr>
        <p:spPr>
          <a:xfrm>
            <a:off x="-113040" y="532080"/>
            <a:ext cx="1019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10"/>
          <p:cNvSpPr/>
          <p:nvPr/>
        </p:nvSpPr>
        <p:spPr>
          <a:xfrm>
            <a:off x="426960" y="532080"/>
            <a:ext cx="947268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p:nvPr/>
        </p:nvSpPr>
        <p:spPr>
          <a:xfrm>
            <a:off x="1080000" y="1440000"/>
            <a:ext cx="10079640" cy="4499640"/>
          </a:xfrm>
          <a:prstGeom prst="roundRect">
            <a:avLst>
              <a:gd name="adj" fmla="val 16667"/>
            </a:avLst>
          </a:prstGeom>
          <a:solidFill>
            <a:srgbClr val="ffffff"/>
          </a:solidFill>
          <a:ln w="12600">
            <a:solidFill>
              <a:srgbClr val="203864"/>
            </a:solidFill>
            <a:round/>
          </a:ln>
        </p:spPr>
        <p:style>
          <a:lnRef idx="0"/>
          <a:fillRef idx="0"/>
          <a:effectRef idx="0"/>
          <a:fontRef idx="minor"/>
        </p:style>
        <p:txBody>
          <a:bodyPr lIns="96120" rIns="96120" tIns="51120" bIns="51120" anchor="ctr">
            <a:noAutofit/>
          </a:bodyPr>
          <a:p>
            <a:pPr>
              <a:lnSpc>
                <a:spcPct val="100000"/>
              </a:lnSpc>
              <a:spcBef>
                <a:spcPts val="567"/>
              </a:spcBef>
              <a:spcAft>
                <a:spcPts val="567"/>
              </a:spcAft>
            </a:pPr>
            <a:r>
              <a:rPr b="0" lang="en-PH" sz="2100" spc="-1" strike="noStrike">
                <a:solidFill>
                  <a:srgbClr val="000000"/>
                </a:solidFill>
                <a:latin typeface="Lato"/>
                <a:ea typeface="DejaVu Sans"/>
              </a:rPr>
              <a:t>Alam mo ba…</a:t>
            </a:r>
            <a:endParaRPr b="0" lang="en-PH" sz="2100" spc="-1" strike="noStrike">
              <a:solidFill>
                <a:srgbClr val="000000"/>
              </a:solidFill>
              <a:latin typeface="Arial"/>
            </a:endParaRPr>
          </a:p>
          <a:p>
            <a:pPr algn="just">
              <a:lnSpc>
                <a:spcPct val="100000"/>
              </a:lnSpc>
              <a:spcBef>
                <a:spcPts val="567"/>
              </a:spcBef>
              <a:spcAft>
                <a:spcPts val="567"/>
              </a:spcAft>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Sa bisa ng </a:t>
            </a:r>
            <a:r>
              <a:rPr b="0" i="1" lang="en-PH" sz="2100" spc="-1" strike="noStrike">
                <a:solidFill>
                  <a:srgbClr val="000000"/>
                </a:solidFill>
                <a:latin typeface="Lato"/>
                <a:ea typeface="DejaVu Sans"/>
              </a:rPr>
              <a:t>Presidential Decree</a:t>
            </a:r>
            <a:r>
              <a:rPr b="0" lang="en-PH" sz="2100" spc="-1" strike="noStrike">
                <a:solidFill>
                  <a:srgbClr val="000000"/>
                </a:solidFill>
                <a:latin typeface="Lato"/>
                <a:ea typeface="DejaVu Sans"/>
              </a:rPr>
              <a:t> 1287, ang Mataas na Paaralang Pansining ng Pilipinas o Philippine High School for the Arts (PHSA) ay itinayo noong 1978 sa Los Baños, Laguna. Ito ay isang natatangi o</a:t>
            </a:r>
            <a:r>
              <a:rPr b="0" i="1" lang="en-PH" sz="2100" spc="-1" strike="noStrike">
                <a:solidFill>
                  <a:srgbClr val="000000"/>
                </a:solidFill>
                <a:latin typeface="Lato"/>
                <a:ea typeface="DejaVu Sans"/>
              </a:rPr>
              <a:t> specialized school</a:t>
            </a:r>
            <a:r>
              <a:rPr b="0" lang="en-PH" sz="2100" spc="-1" strike="noStrike">
                <a:solidFill>
                  <a:srgbClr val="000000"/>
                </a:solidFill>
                <a:latin typeface="Lato"/>
                <a:ea typeface="DejaVu Sans"/>
              </a:rPr>
              <a:t> para sa edukasyon pangsining. Ang PHSA ay nasa ilalim ng Kagawaran ng Edukasyong at konsultasyon ng Cultural Center of the Philippines para sa polisiya at implementasyon ng programang pansining. Ang mga kurso na pagpipilian bukod sa </a:t>
            </a:r>
            <a:r>
              <a:rPr b="0" i="1" lang="en-PH" sz="2100" spc="-1" strike="noStrike">
                <a:solidFill>
                  <a:srgbClr val="000000"/>
                </a:solidFill>
                <a:latin typeface="Lato"/>
                <a:ea typeface="DejaVu Sans"/>
              </a:rPr>
              <a:t>Basic Education Curriculum</a:t>
            </a:r>
            <a:r>
              <a:rPr b="0" lang="en-PH" sz="2100" spc="-1" strike="noStrike">
                <a:solidFill>
                  <a:srgbClr val="000000"/>
                </a:solidFill>
                <a:latin typeface="Lato"/>
                <a:ea typeface="DejaVu Sans"/>
              </a:rPr>
              <a:t> ay:</a:t>
            </a:r>
            <a:endParaRPr b="0" lang="en-PH" sz="21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i="1" lang="en-PH" sz="2100" spc="-1" strike="noStrike">
                <a:solidFill>
                  <a:srgbClr val="000000"/>
                </a:solidFill>
                <a:latin typeface="Lato"/>
                <a:ea typeface="DejaVu Sans"/>
              </a:rPr>
              <a:t>Creative Writing</a:t>
            </a:r>
            <a:endParaRPr b="0" lang="en-PH" sz="21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i="1" lang="en-PH" sz="2100" spc="-1" strike="noStrike">
                <a:solidFill>
                  <a:srgbClr val="000000"/>
                </a:solidFill>
                <a:latin typeface="Lato"/>
                <a:ea typeface="DejaVu Sans"/>
              </a:rPr>
              <a:t>Dance (Folk and Ballet)</a:t>
            </a:r>
            <a:endParaRPr b="0" lang="en-PH" sz="21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i="1" lang="en-PH" sz="2100" spc="-1" strike="noStrike">
                <a:solidFill>
                  <a:srgbClr val="000000"/>
                </a:solidFill>
                <a:latin typeface="Lato"/>
                <a:ea typeface="DejaVu Sans"/>
              </a:rPr>
              <a:t>Music</a:t>
            </a:r>
            <a:endParaRPr b="0" lang="en-PH" sz="2100" spc="-1" strike="noStrike">
              <a:solidFill>
                <a:srgbClr val="000000"/>
              </a:solidFill>
              <a:latin typeface="Arial"/>
            </a:endParaRPr>
          </a:p>
        </p:txBody>
      </p:sp>
      <p:sp>
        <p:nvSpPr>
          <p:cNvPr id="160" name=""/>
          <p:cNvSpPr txBox="1"/>
          <p:nvPr/>
        </p:nvSpPr>
        <p:spPr>
          <a:xfrm>
            <a:off x="5436000" y="4500000"/>
            <a:ext cx="3132000" cy="105084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0" i="1" lang="en-PH" sz="2100" spc="-1" strike="noStrike">
                <a:solidFill>
                  <a:srgbClr val="000000"/>
                </a:solidFill>
                <a:latin typeface="Lato"/>
                <a:ea typeface="DejaVu Sans"/>
              </a:rPr>
              <a:t>Theater Arts</a:t>
            </a:r>
            <a:endParaRPr b="0" lang="en-PH" sz="2100" spc="-1" strike="noStrike">
              <a:solidFill>
                <a:srgbClr val="000000"/>
              </a:solidFill>
              <a:latin typeface="Arial"/>
            </a:endParaRPr>
          </a:p>
          <a:p>
            <a:pPr marL="216000" indent="-216000">
              <a:buClr>
                <a:srgbClr val="000000"/>
              </a:buClr>
              <a:buSzPct val="45000"/>
              <a:buFont typeface="Symbol" charset="2"/>
              <a:buChar char=""/>
            </a:pPr>
            <a:r>
              <a:rPr b="0" i="1" lang="en-PH" sz="2100" spc="-1" strike="noStrike">
                <a:solidFill>
                  <a:srgbClr val="000000"/>
                </a:solidFill>
                <a:latin typeface="Lato"/>
                <a:ea typeface="DejaVu Sans"/>
              </a:rPr>
              <a:t>Visual Arts</a:t>
            </a:r>
            <a:endParaRPr b="0" lang="en-PH"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1"/>
          <p:cNvSpPr/>
          <p:nvPr/>
        </p:nvSpPr>
        <p:spPr>
          <a:xfrm>
            <a:off x="-113040" y="532080"/>
            <a:ext cx="1019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12"/>
          <p:cNvSpPr/>
          <p:nvPr/>
        </p:nvSpPr>
        <p:spPr>
          <a:xfrm>
            <a:off x="426960" y="532080"/>
            <a:ext cx="947268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Kahalagahan ng Pangarap sa Sarili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p:nvPr/>
        </p:nvSpPr>
        <p:spPr>
          <a:xfrm>
            <a:off x="1080000" y="1440000"/>
            <a:ext cx="10079640" cy="1439640"/>
          </a:xfrm>
          <a:prstGeom prst="roundRect">
            <a:avLst>
              <a:gd name="adj" fmla="val 16667"/>
            </a:avLst>
          </a:prstGeom>
          <a:solidFill>
            <a:srgbClr val="ffffff"/>
          </a:solidFill>
          <a:ln w="12600">
            <a:solidFill>
              <a:srgbClr val="203864"/>
            </a:solidFill>
            <a:round/>
          </a:ln>
        </p:spPr>
        <p:style>
          <a:lnRef idx="0"/>
          <a:fillRef idx="0"/>
          <a:effectRef idx="0"/>
          <a:fontRef idx="minor"/>
        </p:style>
        <p:txBody>
          <a:bodyPr lIns="96120" rIns="96120" tIns="51120" bIns="51120" anchor="ctr">
            <a:noAutofit/>
          </a:bodyPr>
          <a:p>
            <a:pPr algn="just">
              <a:lnSpc>
                <a:spcPct val="100000"/>
              </a:lnSpc>
              <a:spcBef>
                <a:spcPts val="567"/>
              </a:spcBef>
              <a:spcAft>
                <a:spcPts val="567"/>
              </a:spcAft>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Ang mag-aaral na Pilipino na may natatanging talento sa sining ay maaaring mag-aral sa PHSA. Kapag naipasa ang </a:t>
            </a:r>
            <a:r>
              <a:rPr b="0" i="1" lang="en-PH" sz="2100" spc="-1" strike="noStrike">
                <a:solidFill>
                  <a:srgbClr val="000000"/>
                </a:solidFill>
                <a:latin typeface="Lato"/>
                <a:ea typeface="DejaVu Sans"/>
              </a:rPr>
              <a:t>entrance</a:t>
            </a:r>
            <a:r>
              <a:rPr b="0" lang="en-PH" sz="2100" spc="-1" strike="noStrike">
                <a:solidFill>
                  <a:srgbClr val="000000"/>
                </a:solidFill>
                <a:latin typeface="Lato"/>
                <a:ea typeface="DejaVu Sans"/>
              </a:rPr>
              <a:t> </a:t>
            </a:r>
            <a:r>
              <a:rPr b="0" i="1" lang="en-PH" sz="2100" spc="-1" strike="noStrike">
                <a:solidFill>
                  <a:srgbClr val="000000"/>
                </a:solidFill>
                <a:latin typeface="Lato"/>
                <a:ea typeface="DejaVu Sans"/>
              </a:rPr>
              <a:t>examination</a:t>
            </a:r>
            <a:r>
              <a:rPr b="0" lang="en-PH" sz="2100" spc="-1" strike="noStrike">
                <a:solidFill>
                  <a:srgbClr val="000000"/>
                </a:solidFill>
                <a:latin typeface="Lato"/>
                <a:ea typeface="DejaVu Sans"/>
              </a:rPr>
              <a:t>, malaki ang oportunidad ng mag-aaral na lubusang mahasa ang kanyang angking talento.</a:t>
            </a:r>
            <a:endParaRPr b="0" lang="en-PH"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1905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2023-08-10T08:21:16Z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