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560" cy="68504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1440" cy="2791440"/>
          </a:xfrm>
          <a:prstGeom prst="rect">
            <a:avLst/>
          </a:prstGeom>
          <a:ln w="0">
            <a:noFill/>
          </a:ln>
        </p:spPr>
      </p:pic>
      <p:sp>
        <p:nvSpPr>
          <p:cNvPr id="2" name="Rectangle 5"/>
          <p:cNvSpPr/>
          <p:nvPr/>
        </p:nvSpPr>
        <p:spPr>
          <a:xfrm>
            <a:off x="3487320" y="1475280"/>
            <a:ext cx="8696880" cy="38548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6880" cy="3765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560" cy="627480"/>
          </a:xfrm>
          <a:prstGeom prst="rect">
            <a:avLst/>
          </a:prstGeom>
          <a:ln w="0">
            <a:noFill/>
          </a:ln>
        </p:spPr>
      </p:pic>
      <p:sp>
        <p:nvSpPr>
          <p:cNvPr id="43" name="Rectangle 7"/>
          <p:cNvSpPr/>
          <p:nvPr/>
        </p:nvSpPr>
        <p:spPr>
          <a:xfrm>
            <a:off x="10868760" y="0"/>
            <a:ext cx="963000" cy="9630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7080" cy="1027080"/>
          </a:xfrm>
          <a:prstGeom prst="rect">
            <a:avLst/>
          </a:prstGeom>
          <a:ln w="0">
            <a:noFill/>
          </a:ln>
        </p:spPr>
      </p:pic>
      <p:sp>
        <p:nvSpPr>
          <p:cNvPr id="45" name="TextBox 9"/>
          <p:cNvSpPr/>
          <p:nvPr/>
        </p:nvSpPr>
        <p:spPr>
          <a:xfrm>
            <a:off x="185400" y="6362280"/>
            <a:ext cx="4684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880" cy="3377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0160"/>
            <a:ext cx="7487640" cy="94320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Identifying Real or Make-Believe, Fact or</a:t>
            </a:r>
            <a:endParaRPr b="0" lang="en-PH" sz="2800" spc="-1" strike="noStrike">
              <a:latin typeface="Arial"/>
            </a:endParaRPr>
          </a:p>
          <a:p>
            <a:pPr algn="ctr">
              <a:lnSpc>
                <a:spcPct val="100000"/>
              </a:lnSpc>
              <a:buNone/>
            </a:pPr>
            <a:r>
              <a:rPr b="1" lang="en-US" sz="2800" spc="-1" strike="noStrike">
                <a:solidFill>
                  <a:srgbClr val="ffffff"/>
                </a:solidFill>
                <a:latin typeface="Montserrat Medium"/>
                <a:ea typeface="DejaVu Sans"/>
              </a:rPr>
              <a:t>Nonfact Images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 y="2112120"/>
            <a:ext cx="1061928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a:p>
            <a:pPr>
              <a:lnSpc>
                <a:spcPct val="100000"/>
              </a:lnSpc>
              <a:buNone/>
            </a:pPr>
            <a:r>
              <a:rPr b="1" lang="en-PH" sz="1800" spc="-1" strike="noStrike">
                <a:solidFill>
                  <a:srgbClr val="000000"/>
                </a:solidFill>
                <a:latin typeface="Lato"/>
                <a:ea typeface="font0000000029add01a"/>
              </a:rPr>
              <a:t>	</a:t>
            </a:r>
            <a:r>
              <a:rPr b="1" lang="en-PH" sz="1800" spc="-1" strike="noStrike">
                <a:solidFill>
                  <a:srgbClr val="000000"/>
                </a:solidFill>
                <a:latin typeface="Lato"/>
                <a:ea typeface="font0000000029add01a"/>
              </a:rPr>
              <a:t>Real images</a:t>
            </a:r>
            <a:r>
              <a:rPr b="0" lang="en-PH" sz="1800" spc="-1" strike="noStrike">
                <a:solidFill>
                  <a:srgbClr val="000000"/>
                </a:solidFill>
                <a:latin typeface="Lato"/>
                <a:ea typeface="font0000000029add01a"/>
              </a:rPr>
              <a:t> are true and can be proven as true. They can be experienced or witnessed by a person.  </a:t>
            </a:r>
            <a:r>
              <a:rPr b="1" lang="en-PH" sz="1800" spc="-1" strike="noStrike">
                <a:solidFill>
                  <a:srgbClr val="000000"/>
                </a:solidFill>
                <a:latin typeface="Lato"/>
                <a:ea typeface="font0000000029add01a"/>
              </a:rPr>
              <a:t>Make-believe images</a:t>
            </a:r>
            <a:r>
              <a:rPr b="0" lang="en-PH" sz="1800" spc="-1" strike="noStrike">
                <a:solidFill>
                  <a:srgbClr val="000000"/>
                </a:solidFill>
                <a:latin typeface="Lato"/>
                <a:ea typeface="font0000000029add01a"/>
              </a:rPr>
              <a:t> do not exist in real life.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font0000000029add01a"/>
              </a:rPr>
              <a:t>	</a:t>
            </a:r>
            <a:r>
              <a:rPr b="1" lang="en-PH" sz="1800" spc="-1" strike="noStrike">
                <a:solidFill>
                  <a:srgbClr val="000000"/>
                </a:solidFill>
                <a:latin typeface="Lato"/>
                <a:ea typeface="font0000000029add01a"/>
              </a:rPr>
              <a:t>Fact images</a:t>
            </a:r>
            <a:r>
              <a:rPr b="0" lang="en-PH" sz="1800" spc="-1" strike="noStrike">
                <a:solidFill>
                  <a:srgbClr val="000000"/>
                </a:solidFill>
                <a:latin typeface="Lato"/>
                <a:ea typeface="font0000000029add01a"/>
              </a:rPr>
              <a:t> are images or statements that can be proven with evidence and are correct. </a:t>
            </a:r>
            <a:r>
              <a:rPr b="1" lang="en-PH" sz="1800" spc="-1" strike="noStrike">
                <a:solidFill>
                  <a:srgbClr val="000000"/>
                </a:solidFill>
                <a:latin typeface="Lato"/>
                <a:ea typeface="font0000000029add01a"/>
              </a:rPr>
              <a:t>Nonfact images</a:t>
            </a:r>
            <a:r>
              <a:rPr b="0" lang="en-PH" sz="1800" spc="-1" strike="noStrike">
                <a:solidFill>
                  <a:srgbClr val="000000"/>
                </a:solidFill>
                <a:latin typeface="Lato"/>
                <a:ea typeface="font0000000029add01a"/>
              </a:rPr>
              <a:t> cannot be proven and are usually based on our opinion.</a:t>
            </a:r>
            <a:endParaRPr b="0" lang="en-PH" sz="1800" spc="-1" strike="noStrike">
              <a:latin typeface="Arial"/>
            </a:endParaRPr>
          </a:p>
        </p:txBody>
      </p:sp>
      <p:sp>
        <p:nvSpPr>
          <p:cNvPr id="126" name="PlaceHolder 1"/>
          <p:cNvSpPr/>
          <p:nvPr/>
        </p:nvSpPr>
        <p:spPr>
          <a:xfrm>
            <a:off x="398160" y="11160"/>
            <a:ext cx="10436040" cy="178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Identifying Real or Make-Believe, Fact or</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Nonfact Images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900000" y="232812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font0000000029add01a"/>
              </a:rPr>
              <a:t>	</a:t>
            </a:r>
            <a:r>
              <a:rPr b="0" i="1" lang="en-PH" sz="1800" spc="-1" strike="noStrike">
                <a:solidFill>
                  <a:srgbClr val="000000"/>
                </a:solidFill>
                <a:latin typeface="Lato"/>
                <a:ea typeface="font0000000029add01a"/>
              </a:rPr>
              <a:t>Real images</a:t>
            </a:r>
            <a:r>
              <a:rPr b="0" lang="en-PH" sz="1800" spc="-1" strike="noStrike">
                <a:solidFill>
                  <a:srgbClr val="000000"/>
                </a:solidFill>
                <a:latin typeface="Lato"/>
                <a:ea typeface="font0000000029add01a"/>
              </a:rPr>
              <a:t> are true and can be proven as true. They can be experienced or witnessed by a person. To identify if images or statements are real, one should look into things, ideas, and events based on real-life experiences using our five senses: seeing, smelling, tasting, hearing, and feeling.</a:t>
            </a:r>
            <a:endParaRPr b="0" lang="en-PH" sz="1800" spc="-1" strike="noStrike">
              <a:latin typeface="Arial"/>
            </a:endParaRPr>
          </a:p>
          <a:p>
            <a:pPr>
              <a:lnSpc>
                <a:spcPct val="100000"/>
              </a:lnSpc>
              <a:buNone/>
            </a:pPr>
            <a:endParaRPr b="0" lang="en-PH" sz="1800" spc="-1" strike="noStrike">
              <a:latin typeface="Arial"/>
            </a:endParaRPr>
          </a:p>
        </p:txBody>
      </p:sp>
      <p:sp>
        <p:nvSpPr>
          <p:cNvPr id="128" name="PlaceHolder 3"/>
          <p:cNvSpPr/>
          <p:nvPr/>
        </p:nvSpPr>
        <p:spPr>
          <a:xfrm>
            <a:off x="398160" y="11160"/>
            <a:ext cx="10436040" cy="178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Identifying Real or Make-Believe, Fact or</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Nonfact Images</a:t>
            </a:r>
            <a:endParaRPr b="0" lang="en-PH" sz="3600" spc="-1" strike="noStrike">
              <a:latin typeface="Arial"/>
            </a:endParaRPr>
          </a:p>
        </p:txBody>
      </p:sp>
      <p:sp>
        <p:nvSpPr>
          <p:cNvPr id="129" name=""/>
          <p:cNvSpPr/>
          <p:nvPr/>
        </p:nvSpPr>
        <p:spPr>
          <a:xfrm>
            <a:off x="3240000" y="1257840"/>
            <a:ext cx="5399280" cy="733320"/>
          </a:xfrm>
          <a:prstGeom prst="rect">
            <a:avLst/>
          </a:prstGeom>
          <a:noFill/>
          <a:ln w="0">
            <a:noFill/>
          </a:ln>
        </p:spPr>
        <p:style>
          <a:lnRef idx="0"/>
          <a:fillRef idx="0"/>
          <a:effectRef idx="0"/>
          <a:fontRef idx="minor"/>
        </p:style>
        <p:txBody>
          <a:bodyPr lIns="90000" rIns="90000" tIns="45000" bIns="45000" anchor="ctr">
            <a:noAutofit/>
          </a:bodyPr>
          <a:p>
            <a:pPr algn="ctr">
              <a:lnSpc>
                <a:spcPts val="1205"/>
              </a:lnSpc>
              <a:spcBef>
                <a:spcPts val="1800"/>
              </a:spcBef>
              <a:spcAft>
                <a:spcPts val="499"/>
              </a:spcAft>
              <a:buNone/>
            </a:pPr>
            <a:r>
              <a:rPr b="1" lang="en-PH" sz="1800" spc="-1" strike="noStrike">
                <a:solidFill>
                  <a:srgbClr val="000000"/>
                </a:solidFill>
                <a:latin typeface="Lato"/>
                <a:ea typeface="PingFang SC"/>
              </a:rPr>
              <a:t>Real Images</a:t>
            </a:r>
            <a:endParaRPr b="0" lang="en-PH" sz="1800" spc="-1" strike="noStrike">
              <a:latin typeface="Arial"/>
            </a:endParaRPr>
          </a:p>
        </p:txBody>
      </p:sp>
      <p:pic>
        <p:nvPicPr>
          <p:cNvPr id="130" name="" descr=""/>
          <p:cNvPicPr/>
          <p:nvPr/>
        </p:nvPicPr>
        <p:blipFill>
          <a:blip r:embed="rId1"/>
          <a:stretch/>
        </p:blipFill>
        <p:spPr>
          <a:xfrm>
            <a:off x="9180000" y="3430440"/>
            <a:ext cx="899280" cy="2688840"/>
          </a:xfrm>
          <a:prstGeom prst="rect">
            <a:avLst/>
          </a:prstGeom>
          <a:ln w="0">
            <a:noFill/>
          </a:ln>
        </p:spPr>
      </p:pic>
      <p:pic>
        <p:nvPicPr>
          <p:cNvPr id="131" name="" descr=""/>
          <p:cNvPicPr/>
          <p:nvPr/>
        </p:nvPicPr>
        <p:blipFill>
          <a:blip r:embed="rId2"/>
          <a:stretch/>
        </p:blipFill>
        <p:spPr>
          <a:xfrm>
            <a:off x="5400000" y="3519360"/>
            <a:ext cx="2879280" cy="2527920"/>
          </a:xfrm>
          <a:prstGeom prst="rect">
            <a:avLst/>
          </a:prstGeom>
          <a:ln w="0">
            <a:noFill/>
          </a:ln>
        </p:spPr>
      </p:pic>
      <p:pic>
        <p:nvPicPr>
          <p:cNvPr id="132" name="" descr=""/>
          <p:cNvPicPr/>
          <p:nvPr/>
        </p:nvPicPr>
        <p:blipFill>
          <a:blip r:embed="rId3"/>
          <a:stretch/>
        </p:blipFill>
        <p:spPr>
          <a:xfrm>
            <a:off x="1080000" y="3420000"/>
            <a:ext cx="3647880" cy="26697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900000" y="232812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font0000000029add01a"/>
              </a:rPr>
              <a:t>	</a:t>
            </a:r>
            <a:r>
              <a:rPr b="0" i="1" lang="en-PH" sz="1800" spc="-1" strike="noStrike">
                <a:solidFill>
                  <a:srgbClr val="000000"/>
                </a:solidFill>
                <a:latin typeface="Lato"/>
                <a:ea typeface="font0000000029add01a"/>
              </a:rPr>
              <a:t>Make-believe images</a:t>
            </a:r>
            <a:r>
              <a:rPr b="0" lang="en-PH" sz="1800" spc="-1" strike="noStrike">
                <a:solidFill>
                  <a:srgbClr val="000000"/>
                </a:solidFill>
                <a:latin typeface="Lato"/>
                <a:ea typeface="font0000000029add01a"/>
              </a:rPr>
              <a:t> do not exist in real life.  are products of our imagination, often exaggerated, and not likely to happen. They lack reality or proof of existence. Examples of make-believe images are actions or characteristics which cannot be present or cannot happen in real life for each word on your list (e.g., flying electric fan, talking table, your closet as a door to another world)</a:t>
            </a:r>
            <a:endParaRPr b="0" lang="en-PH" sz="1800" spc="-1" strike="noStrike">
              <a:latin typeface="Arial"/>
            </a:endParaRPr>
          </a:p>
        </p:txBody>
      </p:sp>
      <p:sp>
        <p:nvSpPr>
          <p:cNvPr id="134" name="PlaceHolder 4"/>
          <p:cNvSpPr/>
          <p:nvPr/>
        </p:nvSpPr>
        <p:spPr>
          <a:xfrm>
            <a:off x="398160" y="11160"/>
            <a:ext cx="10436040" cy="178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Identifying Real or Make-Believe, Fact or</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Nonfact Images</a:t>
            </a:r>
            <a:endParaRPr b="0" lang="en-PH" sz="3600" spc="-1" strike="noStrike">
              <a:latin typeface="Arial"/>
            </a:endParaRPr>
          </a:p>
        </p:txBody>
      </p:sp>
      <p:sp>
        <p:nvSpPr>
          <p:cNvPr id="135" name=""/>
          <p:cNvSpPr/>
          <p:nvPr/>
        </p:nvSpPr>
        <p:spPr>
          <a:xfrm>
            <a:off x="3240000" y="1257840"/>
            <a:ext cx="5399280" cy="733320"/>
          </a:xfrm>
          <a:prstGeom prst="rect">
            <a:avLst/>
          </a:prstGeom>
          <a:noFill/>
          <a:ln w="0">
            <a:noFill/>
          </a:ln>
        </p:spPr>
        <p:style>
          <a:lnRef idx="0"/>
          <a:fillRef idx="0"/>
          <a:effectRef idx="0"/>
          <a:fontRef idx="minor"/>
        </p:style>
        <p:txBody>
          <a:bodyPr lIns="90000" rIns="90000" tIns="45000" bIns="45000" anchor="ctr">
            <a:noAutofit/>
          </a:bodyPr>
          <a:p>
            <a:pPr algn="ctr">
              <a:lnSpc>
                <a:spcPts val="1205"/>
              </a:lnSpc>
              <a:spcBef>
                <a:spcPts val="1800"/>
              </a:spcBef>
              <a:spcAft>
                <a:spcPts val="499"/>
              </a:spcAft>
              <a:buNone/>
            </a:pPr>
            <a:r>
              <a:rPr b="1" lang="en-PH" sz="1800" spc="-1" strike="noStrike">
                <a:solidFill>
                  <a:srgbClr val="000000"/>
                </a:solidFill>
                <a:latin typeface="Lato"/>
                <a:ea typeface="PingFang SC"/>
              </a:rPr>
              <a:t>Make-Believe Images</a:t>
            </a:r>
            <a:endParaRPr b="0" lang="en-PH" sz="1800" spc="-1" strike="noStrike">
              <a:latin typeface="Arial"/>
            </a:endParaRPr>
          </a:p>
        </p:txBody>
      </p:sp>
      <p:pic>
        <p:nvPicPr>
          <p:cNvPr id="136" name="" descr=""/>
          <p:cNvPicPr/>
          <p:nvPr/>
        </p:nvPicPr>
        <p:blipFill>
          <a:blip r:embed="rId1"/>
          <a:stretch/>
        </p:blipFill>
        <p:spPr>
          <a:xfrm>
            <a:off x="3029760" y="3600000"/>
            <a:ext cx="2729520" cy="2610000"/>
          </a:xfrm>
          <a:prstGeom prst="rect">
            <a:avLst/>
          </a:prstGeom>
          <a:ln w="0">
            <a:noFill/>
          </a:ln>
        </p:spPr>
      </p:pic>
      <p:pic>
        <p:nvPicPr>
          <p:cNvPr id="137" name="" descr=""/>
          <p:cNvPicPr/>
          <p:nvPr/>
        </p:nvPicPr>
        <p:blipFill>
          <a:blip r:embed="rId2"/>
          <a:stretch/>
        </p:blipFill>
        <p:spPr>
          <a:xfrm>
            <a:off x="6437880" y="3741840"/>
            <a:ext cx="2201400" cy="23774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900720" y="223560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In addition to real and make-believe images, one can also encounter fact and nonfact images. These images may be as confusing as real and make-believe images; thus, we need to be careful and critical. </a:t>
            </a:r>
            <a:r>
              <a:rPr b="0" i="1" lang="en-PH" sz="1800" spc="-1" strike="noStrike">
                <a:solidFill>
                  <a:srgbClr val="000000"/>
                </a:solidFill>
                <a:latin typeface="Lato"/>
                <a:ea typeface="font0000000029add01a"/>
              </a:rPr>
              <a:t>Fact images</a:t>
            </a:r>
            <a:r>
              <a:rPr b="0" lang="en-PH" sz="1800" spc="-1" strike="noStrike">
                <a:solidFill>
                  <a:srgbClr val="000000"/>
                </a:solidFill>
                <a:latin typeface="Lato"/>
                <a:ea typeface="font0000000029add01a"/>
              </a:rPr>
              <a:t> are images or statements that can be proven with evidence and are correct. </a:t>
            </a:r>
            <a:r>
              <a:rPr b="0" i="1" lang="en-PH" sz="1800" spc="-1" strike="noStrike">
                <a:solidFill>
                  <a:srgbClr val="000000"/>
                </a:solidFill>
                <a:latin typeface="Lato"/>
                <a:ea typeface="font0000000029add01a"/>
              </a:rPr>
              <a:t>Nonfact images</a:t>
            </a:r>
            <a:r>
              <a:rPr b="0" lang="en-PH" sz="1800" spc="-1" strike="noStrike">
                <a:solidFill>
                  <a:srgbClr val="000000"/>
                </a:solidFill>
                <a:latin typeface="Lato"/>
                <a:ea typeface="font0000000029add01a"/>
              </a:rPr>
              <a:t> cannot be proven and are usually based on our opinion.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9" name="PlaceHolder 5"/>
          <p:cNvSpPr/>
          <p:nvPr/>
        </p:nvSpPr>
        <p:spPr>
          <a:xfrm>
            <a:off x="398160" y="11160"/>
            <a:ext cx="10436040" cy="178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Identifying Real or Make-Believe, Fact or</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Nonfact Images</a:t>
            </a:r>
            <a:endParaRPr b="0" lang="en-PH" sz="3600" spc="-1" strike="noStrike">
              <a:latin typeface="Arial"/>
            </a:endParaRPr>
          </a:p>
        </p:txBody>
      </p:sp>
      <p:sp>
        <p:nvSpPr>
          <p:cNvPr id="140" name=""/>
          <p:cNvSpPr/>
          <p:nvPr/>
        </p:nvSpPr>
        <p:spPr>
          <a:xfrm>
            <a:off x="3240000" y="1257840"/>
            <a:ext cx="5399280" cy="733320"/>
          </a:xfrm>
          <a:prstGeom prst="rect">
            <a:avLst/>
          </a:prstGeom>
          <a:noFill/>
          <a:ln w="0">
            <a:noFill/>
          </a:ln>
        </p:spPr>
        <p:style>
          <a:lnRef idx="0"/>
          <a:fillRef idx="0"/>
          <a:effectRef idx="0"/>
          <a:fontRef idx="minor"/>
        </p:style>
        <p:txBody>
          <a:bodyPr lIns="90000" rIns="90000" tIns="45000" bIns="45000" anchor="ctr">
            <a:noAutofit/>
          </a:bodyPr>
          <a:p>
            <a:pPr algn="ctr">
              <a:lnSpc>
                <a:spcPts val="1205"/>
              </a:lnSpc>
              <a:spcBef>
                <a:spcPts val="1800"/>
              </a:spcBef>
              <a:spcAft>
                <a:spcPts val="499"/>
              </a:spcAft>
              <a:buNone/>
            </a:pPr>
            <a:r>
              <a:rPr b="1" lang="en-PH" sz="1800" spc="-1" strike="noStrike">
                <a:solidFill>
                  <a:srgbClr val="000000"/>
                </a:solidFill>
                <a:latin typeface="Lato"/>
                <a:ea typeface="PingFang SC"/>
              </a:rPr>
              <a:t>Fact and Nonfact Images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900000" y="204012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font0000000029add01a"/>
              </a:rPr>
              <a:t>Example:</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After this world health crisis, there will still be people wearing face masks and face shields as part of their daily routine. Scientists might also invent an invisible body shield that works as a force field to protect your whole body as you go places.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1" lang="en-PH" sz="1800" spc="-1" strike="noStrike">
                <a:solidFill>
                  <a:srgbClr val="000000"/>
                </a:solidFill>
                <a:latin typeface="Lato"/>
                <a:ea typeface="font0000000029add01a"/>
              </a:rPr>
              <a:t>Fact</a:t>
            </a:r>
            <a:r>
              <a:rPr b="0" lang="en-PH" sz="1800" spc="-1" strike="noStrike">
                <a:solidFill>
                  <a:srgbClr val="000000"/>
                </a:solidFill>
                <a:latin typeface="Lato"/>
                <a:ea typeface="font0000000029add01a"/>
              </a:rPr>
              <a:t>: After this world health crisis, there will still be people wearing face masks and face shields as part of their daily routine.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This can be proven through surveys and can happen, especially to those people who are really cautious of their health and safety.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1" lang="en-PH" sz="1800" spc="-1" strike="noStrike">
                <a:solidFill>
                  <a:srgbClr val="000000"/>
                </a:solidFill>
                <a:latin typeface="Lato"/>
                <a:ea typeface="font0000000029add01a"/>
              </a:rPr>
              <a:t>Nonfact</a:t>
            </a:r>
            <a:r>
              <a:rPr b="0" lang="en-PH" sz="1800" spc="-1" strike="noStrike">
                <a:solidFill>
                  <a:srgbClr val="000000"/>
                </a:solidFill>
                <a:latin typeface="Lato"/>
                <a:ea typeface="font0000000029add01a"/>
              </a:rPr>
              <a:t>: Scientists might also invent an invisible body shield that works as a force field to protect your whole body as you go places.</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This is based on one’s imagination.</a:t>
            </a:r>
            <a:endParaRPr b="0" lang="en-PH" sz="1800" spc="-1" strike="noStrike">
              <a:latin typeface="Arial"/>
            </a:endParaRPr>
          </a:p>
        </p:txBody>
      </p:sp>
      <p:sp>
        <p:nvSpPr>
          <p:cNvPr id="142" name="PlaceHolder 6"/>
          <p:cNvSpPr/>
          <p:nvPr/>
        </p:nvSpPr>
        <p:spPr>
          <a:xfrm>
            <a:off x="398160" y="11160"/>
            <a:ext cx="10436040" cy="178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Identifying Real or Make-Believe, Fact or</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Nonfact Images</a:t>
            </a:r>
            <a:endParaRPr b="0" lang="en-PH" sz="3600" spc="-1" strike="noStrike">
              <a:latin typeface="Arial"/>
            </a:endParaRPr>
          </a:p>
        </p:txBody>
      </p:sp>
      <p:sp>
        <p:nvSpPr>
          <p:cNvPr id="143" name=""/>
          <p:cNvSpPr/>
          <p:nvPr/>
        </p:nvSpPr>
        <p:spPr>
          <a:xfrm>
            <a:off x="3240000" y="1257840"/>
            <a:ext cx="5399280" cy="733320"/>
          </a:xfrm>
          <a:prstGeom prst="rect">
            <a:avLst/>
          </a:prstGeom>
          <a:noFill/>
          <a:ln w="0">
            <a:noFill/>
          </a:ln>
        </p:spPr>
        <p:style>
          <a:lnRef idx="0"/>
          <a:fillRef idx="0"/>
          <a:effectRef idx="0"/>
          <a:fontRef idx="minor"/>
        </p:style>
        <p:txBody>
          <a:bodyPr lIns="90000" rIns="90000" tIns="45000" bIns="45000" anchor="ctr">
            <a:noAutofit/>
          </a:bodyPr>
          <a:p>
            <a:pPr algn="ctr">
              <a:lnSpc>
                <a:spcPts val="1205"/>
              </a:lnSpc>
              <a:spcBef>
                <a:spcPts val="1800"/>
              </a:spcBef>
              <a:spcAft>
                <a:spcPts val="499"/>
              </a:spcAft>
              <a:buNone/>
            </a:pPr>
            <a:r>
              <a:rPr b="1" lang="en-PH" sz="1800" spc="-1" strike="noStrike">
                <a:solidFill>
                  <a:srgbClr val="000000"/>
                </a:solidFill>
                <a:latin typeface="Lato"/>
                <a:ea typeface="PingFang SC"/>
              </a:rPr>
              <a:t>Fact and Nonfact Images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900720" y="162360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Compare and contrast the two images using the Venn Diagram. Write their similarities and differences in your notebook. </a:t>
            </a:r>
            <a:endParaRPr b="0" lang="en-PH" sz="1800" spc="-1" strike="noStrike">
              <a:latin typeface="Arial"/>
            </a:endParaRPr>
          </a:p>
        </p:txBody>
      </p:sp>
      <p:sp>
        <p:nvSpPr>
          <p:cNvPr id="145" name="PlaceHolder 7"/>
          <p:cNvSpPr/>
          <p:nvPr/>
        </p:nvSpPr>
        <p:spPr>
          <a:xfrm>
            <a:off x="398160" y="11160"/>
            <a:ext cx="10436040" cy="178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Identifying Real or Make-Believe, Fact or</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Nonfact Images</a:t>
            </a:r>
            <a:endParaRPr b="0" lang="en-PH" sz="3600" spc="-1" strike="noStrike">
              <a:latin typeface="Arial"/>
            </a:endParaRPr>
          </a:p>
        </p:txBody>
      </p:sp>
      <p:pic>
        <p:nvPicPr>
          <p:cNvPr id="146" name="" descr=""/>
          <p:cNvPicPr/>
          <p:nvPr/>
        </p:nvPicPr>
        <p:blipFill>
          <a:blip r:embed="rId1"/>
          <a:stretch/>
        </p:blipFill>
        <p:spPr>
          <a:xfrm>
            <a:off x="1172520" y="2520000"/>
            <a:ext cx="3146760" cy="3239280"/>
          </a:xfrm>
          <a:prstGeom prst="rect">
            <a:avLst/>
          </a:prstGeom>
          <a:ln w="0">
            <a:noFill/>
          </a:ln>
        </p:spPr>
      </p:pic>
      <p:pic>
        <p:nvPicPr>
          <p:cNvPr id="147" name="" descr=""/>
          <p:cNvPicPr/>
          <p:nvPr/>
        </p:nvPicPr>
        <p:blipFill>
          <a:blip r:embed="rId2"/>
          <a:stretch/>
        </p:blipFill>
        <p:spPr>
          <a:xfrm>
            <a:off x="6012000" y="2520000"/>
            <a:ext cx="4607280" cy="3059280"/>
          </a:xfrm>
          <a:prstGeom prst="rect">
            <a:avLst/>
          </a:prstGeom>
          <a:ln w="0">
            <a:noFill/>
          </a:ln>
        </p:spPr>
      </p:pic>
      <p:sp>
        <p:nvSpPr>
          <p:cNvPr id="148" name=""/>
          <p:cNvSpPr/>
          <p:nvPr/>
        </p:nvSpPr>
        <p:spPr>
          <a:xfrm>
            <a:off x="2340000" y="5760000"/>
            <a:ext cx="1619280" cy="372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2000" spc="-1" strike="noStrike">
                <a:solidFill>
                  <a:srgbClr val="000000"/>
                </a:solidFill>
                <a:latin typeface="Arial"/>
                <a:ea typeface="DejaVu Sans"/>
              </a:rPr>
              <a:t>A</a:t>
            </a:r>
            <a:endParaRPr b="0" lang="en-PH" sz="2000" spc="-1" strike="noStrike">
              <a:latin typeface="Arial"/>
            </a:endParaRPr>
          </a:p>
        </p:txBody>
      </p:sp>
      <p:sp>
        <p:nvSpPr>
          <p:cNvPr id="149" name=""/>
          <p:cNvSpPr/>
          <p:nvPr/>
        </p:nvSpPr>
        <p:spPr>
          <a:xfrm>
            <a:off x="6918840" y="5747400"/>
            <a:ext cx="1619280" cy="3729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2000" spc="-1" strike="noStrike">
                <a:solidFill>
                  <a:srgbClr val="000000"/>
                </a:solidFill>
                <a:latin typeface="Arial"/>
                <a:ea typeface="DejaVu Sans"/>
              </a:rPr>
              <a:t>B</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2"/>
          <p:cNvSpPr/>
          <p:nvPr/>
        </p:nvSpPr>
        <p:spPr>
          <a:xfrm>
            <a:off x="398160" y="11160"/>
            <a:ext cx="10436040" cy="178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Identifying Real or Make-Believe, Fact or</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Nonfact Images</a:t>
            </a:r>
            <a:endParaRPr b="0" lang="en-PH" sz="3600" spc="-1" strike="noStrike">
              <a:latin typeface="Arial"/>
            </a:endParaRPr>
          </a:p>
        </p:txBody>
      </p:sp>
      <p:pic>
        <p:nvPicPr>
          <p:cNvPr id="151" name="" descr=""/>
          <p:cNvPicPr/>
          <p:nvPr/>
        </p:nvPicPr>
        <p:blipFill>
          <a:blip r:embed="rId1"/>
          <a:stretch/>
        </p:blipFill>
        <p:spPr>
          <a:xfrm>
            <a:off x="1944000" y="1548000"/>
            <a:ext cx="8201160" cy="3599280"/>
          </a:xfrm>
          <a:prstGeom prst="rect">
            <a:avLst/>
          </a:prstGeom>
          <a:ln w="0">
            <a:noFill/>
          </a:ln>
        </p:spPr>
      </p:pic>
      <p:sp>
        <p:nvSpPr>
          <p:cNvPr id="152" name=""/>
          <p:cNvSpPr/>
          <p:nvPr/>
        </p:nvSpPr>
        <p:spPr>
          <a:xfrm>
            <a:off x="2017080" y="5328000"/>
            <a:ext cx="8278200" cy="43128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lang="en-PH" sz="1800" spc="-1" strike="noStrike">
                <a:solidFill>
                  <a:srgbClr val="000000"/>
                </a:solidFill>
                <a:latin typeface="LaTO"/>
                <a:ea typeface="Arial;Arial"/>
              </a:rPr>
              <a:t>Which of the two images would you consider as real? Explain your answer.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8"/>
          <p:cNvSpPr/>
          <p:nvPr/>
        </p:nvSpPr>
        <p:spPr>
          <a:xfrm>
            <a:off x="398160" y="11160"/>
            <a:ext cx="10436040" cy="178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Identifying Real or Make-Believe, Fact or</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Nonfact Images</a:t>
            </a:r>
            <a:endParaRPr b="0" lang="en-PH" sz="3600" spc="-1" strike="noStrike">
              <a:latin typeface="Arial"/>
            </a:endParaRPr>
          </a:p>
        </p:txBody>
      </p:sp>
      <p:sp>
        <p:nvSpPr>
          <p:cNvPr id="154" name=""/>
          <p:cNvSpPr txBox="1"/>
          <p:nvPr/>
        </p:nvSpPr>
        <p:spPr>
          <a:xfrm>
            <a:off x="1260000" y="1798920"/>
            <a:ext cx="5940000" cy="2894040"/>
          </a:xfrm>
          <a:prstGeom prst="rect">
            <a:avLst/>
          </a:prstGeom>
          <a:noFill/>
          <a:ln w="0">
            <a:noFill/>
          </a:ln>
        </p:spPr>
        <p:txBody>
          <a:bodyPr lIns="90000" rIns="90000" tIns="45000" bIns="45000" anchor="t">
            <a:noAutofit/>
          </a:bodyPr>
          <a:p>
            <a:r>
              <a:rPr b="0" lang="en-PH" sz="1800" spc="-1" strike="noStrike">
                <a:latin typeface="Lato"/>
              </a:rPr>
              <a:t>Answers may vary.</a:t>
            </a:r>
            <a:endParaRPr b="0" lang="en-PH" sz="1800" spc="-1" strike="noStrike">
              <a:latin typeface="Lato"/>
              <a:ea typeface=""/>
            </a:endParaRPr>
          </a:p>
          <a:p>
            <a:r>
              <a:rPr b="0" lang="en-PH" sz="1800" spc="-1" strike="noStrike">
                <a:latin typeface="Lato"/>
              </a:rPr>
              <a:t>Possible Answers:</a:t>
            </a:r>
            <a:endParaRPr b="0" lang="en-PH" sz="1800" spc="-1" strike="noStrike">
              <a:latin typeface="Lato"/>
              <a:ea typeface=""/>
            </a:endParaRPr>
          </a:p>
          <a:p>
            <a:r>
              <a:rPr b="1" lang="en-PH" sz="1800" spc="-1" strike="noStrike">
                <a:latin typeface="Lato"/>
                <a:ea typeface=""/>
              </a:rPr>
              <a:t>Similarities</a:t>
            </a:r>
            <a:r>
              <a:rPr b="0" lang="en-PH" sz="1800" spc="-1" strike="noStrike">
                <a:latin typeface="Lato"/>
                <a:ea typeface=""/>
              </a:rPr>
              <a:t>: Both taking a selfie</a:t>
            </a:r>
            <a:endParaRPr b="0" lang="en-PH" sz="1800" spc="-1" strike="noStrike">
              <a:latin typeface="Lato"/>
              <a:ea typeface=""/>
            </a:endParaRPr>
          </a:p>
          <a:p>
            <a:endParaRPr b="0" lang="en-PH" sz="1800" spc="-1" strike="noStrike">
              <a:latin typeface="Lato"/>
              <a:ea typeface=""/>
            </a:endParaRPr>
          </a:p>
          <a:p>
            <a:r>
              <a:rPr b="1" lang="en-PH" sz="1800" spc="-1" strike="noStrike">
                <a:latin typeface="Lato"/>
                <a:ea typeface=""/>
              </a:rPr>
              <a:t>Differences</a:t>
            </a:r>
            <a:r>
              <a:rPr b="0" lang="en-PH" sz="1800" spc="-1" strike="noStrike">
                <a:latin typeface="Lato"/>
                <a:ea typeface=""/>
              </a:rPr>
              <a:t>: Image A- a selfie outsie the planet Earth, no astronaut suit and oxygen tank, make-believe</a:t>
            </a:r>
            <a:endParaRPr b="0" lang="en-PH" sz="1800" spc="-1" strike="noStrike">
              <a:latin typeface="Lato"/>
              <a:ea typeface=""/>
            </a:endParaRPr>
          </a:p>
          <a:p>
            <a:endParaRPr b="0" lang="en-PH" sz="1800" spc="-1" strike="noStrike">
              <a:latin typeface="Lato"/>
              <a:ea typeface=""/>
            </a:endParaRPr>
          </a:p>
          <a:p>
            <a:r>
              <a:rPr b="1" lang="en-PH" sz="1800" spc="-1" strike="noStrike">
                <a:latin typeface="Lato"/>
                <a:ea typeface=""/>
              </a:rPr>
              <a:t>Differences</a:t>
            </a:r>
            <a:r>
              <a:rPr b="0" lang="en-PH" sz="1800" spc="-1" strike="noStrike">
                <a:latin typeface="Lato"/>
                <a:ea typeface=""/>
              </a:rPr>
              <a:t>: Image B- a selfie with a mountain as the backgound, real</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987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2023-04-04T13:56:31Z</dcterms:modified>
  <cp:revision>83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