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22"/>
  </p:notesMasterIdLst>
  <p:sldIdLst>
    <p:sldId id="256" r:id="rId4"/>
    <p:sldId id="280" r:id="rId5"/>
    <p:sldId id="279" r:id="rId6"/>
    <p:sldId id="281" r:id="rId7"/>
    <p:sldId id="282" r:id="rId8"/>
    <p:sldId id="283" r:id="rId9"/>
    <p:sldId id="285" r:id="rId10"/>
    <p:sldId id="284" r:id="rId11"/>
    <p:sldId id="286" r:id="rId12"/>
    <p:sldId id="287" r:id="rId13"/>
    <p:sldId id="288" r:id="rId14"/>
    <p:sldId id="291" r:id="rId15"/>
    <p:sldId id="292" r:id="rId16"/>
    <p:sldId id="293" r:id="rId17"/>
    <p:sldId id="294" r:id="rId18"/>
    <p:sldId id="295" r:id="rId19"/>
    <p:sldId id="296" r:id="rId20"/>
    <p:sldId id="27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28"/>
    <p:restoredTop sz="93076"/>
  </p:normalViewPr>
  <p:slideViewPr>
    <p:cSldViewPr snapToGrid="0" snapToObjects="1">
      <p:cViewPr varScale="1">
        <p:scale>
          <a:sx n="77" d="100"/>
          <a:sy n="77" d="100"/>
        </p:scale>
        <p:origin x="208" y="1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4/26/23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1615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8771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719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2562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080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5737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9259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789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313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79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93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212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771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00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923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4/26/23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7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164826F-9698-C044-8B09-B880D705E0C1}"/>
                  </a:ext>
                </a:extLst>
              </p:cNvPr>
              <p:cNvSpPr txBox="1"/>
              <p:nvPr/>
            </p:nvSpPr>
            <p:spPr>
              <a:xfrm>
                <a:off x="4364008" y="2926805"/>
                <a:ext cx="7359906" cy="17668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bg1"/>
                    </a:solidFill>
                    <a:latin typeface="Montserrat Medium" pitchFamily="2" charset="77"/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sz="36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sz="3600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sz="3600" b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sz="3600" b="1" dirty="0">
                    <a:solidFill>
                      <a:schemeClr val="bg1"/>
                    </a:solidFill>
                    <a:latin typeface="Montserrat Medium" pitchFamily="2" charset="77"/>
                  </a:rPr>
                  <a:t>,</a:t>
                </a:r>
                <a:r>
                  <a:rPr lang="en-PH" sz="3600" b="1" dirty="0">
                    <a:solidFill>
                      <a:schemeClr val="bg1"/>
                    </a:solidFill>
                    <a:latin typeface="Montserrat Medium" pitchFamily="2" charset="77"/>
                  </a:rPr>
                  <a:t> </a:t>
                </a:r>
                <a:r>
                  <a:rPr lang="en-US" sz="3600" b="1" dirty="0">
                    <a:solidFill>
                      <a:schemeClr val="bg1"/>
                    </a:solidFill>
                    <a:latin typeface="Montserrat Medium" pitchFamily="2" charset="77"/>
                  </a:rPr>
                  <a:t>where a = 1</a:t>
                </a:r>
                <a:endParaRPr lang="en-PH" sz="3600" b="1" dirty="0">
                  <a:solidFill>
                    <a:schemeClr val="bg1"/>
                  </a:solidFill>
                  <a:latin typeface="Montserrat Medium" pitchFamily="2" charset="77"/>
                </a:endParaRPr>
              </a:p>
              <a:p>
                <a:pPr algn="ctr"/>
                <a:endParaRPr lang="en-US" sz="3600" b="1" dirty="0">
                  <a:solidFill>
                    <a:schemeClr val="bg1"/>
                  </a:solidFill>
                  <a:latin typeface="Montserrat Medium" pitchFamily="2" charset="77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164826F-9698-C044-8B09-B880D705E0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008" y="2926805"/>
                <a:ext cx="7359906" cy="1766894"/>
              </a:xfrm>
              <a:prstGeom prst="rect">
                <a:avLst/>
              </a:prstGeom>
              <a:blipFill>
                <a:blip r:embed="rId2"/>
                <a:stretch>
                  <a:fillRect l="-1207" t="-4255" r="-2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  <a:r>
                  <a:rPr lang="en-PH" b="1" dirty="0">
                    <a:solidFill>
                      <a:schemeClr val="tx1"/>
                    </a:solidFill>
                  </a:rPr>
                  <a:t> </a:t>
                </a:r>
                <a:r>
                  <a:rPr lang="en-US" b="1" dirty="0">
                    <a:solidFill>
                      <a:schemeClr val="tx1"/>
                    </a:solidFill>
                  </a:rPr>
                  <a:t>where a = 1</a:t>
                </a:r>
                <a:endParaRPr lang="en-PH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89" t="-952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Factor each trinomial completely.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971550" lvl="1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dirty="0" smtClean="0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US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24 </a:t>
                </a:r>
              </a:p>
              <a:p>
                <a:pPr marL="457200" lvl="1" indent="0">
                  <a:buNone/>
                </a:pPr>
                <a:endParaRPr lang="en-PH" dirty="0"/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  <a:blipFill>
                <a:blip r:embed="rId4"/>
                <a:stretch>
                  <a:fillRect l="-1086" t="-2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0BE8EDE2-50C7-CF4A-BFEE-8DFBB2FD491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04087083"/>
                  </p:ext>
                </p:extLst>
              </p:nvPr>
            </p:nvGraphicFramePr>
            <p:xfrm>
              <a:off x="7266436" y="1961541"/>
              <a:ext cx="3561350" cy="3566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17559">
                      <a:extLst>
                        <a:ext uri="{9D8B030D-6E8A-4147-A177-3AD203B41FA5}">
                          <a16:colId xmlns:a16="http://schemas.microsoft.com/office/drawing/2014/main" val="2390116454"/>
                        </a:ext>
                      </a:extLst>
                    </a:gridCol>
                    <a:gridCol w="1443791">
                      <a:extLst>
                        <a:ext uri="{9D8B030D-6E8A-4147-A177-3AD203B41FA5}">
                          <a16:colId xmlns:a16="http://schemas.microsoft.com/office/drawing/2014/main" val="303005427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Factors of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24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Sum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564018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1,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24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470240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1, 24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4174137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2,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787818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2, 12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3405953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3,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201480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3, 8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1775556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4,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3695525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4, 6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2763682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0BE8EDE2-50C7-CF4A-BFEE-8DFBB2FD491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04087083"/>
                  </p:ext>
                </p:extLst>
              </p:nvPr>
            </p:nvGraphicFramePr>
            <p:xfrm>
              <a:off x="7266436" y="1961541"/>
              <a:ext cx="3561350" cy="3566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17559">
                      <a:extLst>
                        <a:ext uri="{9D8B030D-6E8A-4147-A177-3AD203B41FA5}">
                          <a16:colId xmlns:a16="http://schemas.microsoft.com/office/drawing/2014/main" val="2390116454"/>
                        </a:ext>
                      </a:extLst>
                    </a:gridCol>
                    <a:gridCol w="1443791">
                      <a:extLst>
                        <a:ext uri="{9D8B030D-6E8A-4147-A177-3AD203B41FA5}">
                          <a16:colId xmlns:a16="http://schemas.microsoft.com/office/drawing/2014/main" val="3030054276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599" t="-9677" r="-68263" b="-8354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Sum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5640181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599" t="-106250" r="-68263" b="-709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47368" t="-106250" b="-7093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7024084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599" t="-212903" r="-68263" b="-632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23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41741372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599" t="-312903" r="-68263" b="-532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47368" t="-312903" b="-5322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78781890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599" t="-400000" r="-68263" b="-415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34059534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599" t="-516129" r="-68263" b="-3290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47368" t="-516129" b="-3290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20148049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599" t="-616129" r="-68263" b="-2290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17755569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599" t="-693750" r="-68263" b="-1218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47368" t="-693750" b="-1218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6955256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599" t="-819355" r="-68263" b="-258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2763682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76D0BB3-5022-6F41-A2E6-F8E010E1FE4C}"/>
                  </a:ext>
                </a:extLst>
              </p:cNvPr>
              <p:cNvSpPr txBox="1"/>
              <p:nvPr/>
            </p:nvSpPr>
            <p:spPr>
              <a:xfrm>
                <a:off x="6617375" y="5659593"/>
                <a:ext cx="47364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The numbers we need are 4 and </a:t>
                </a:r>
                <a14:m>
                  <m:oMath xmlns:m="http://schemas.openxmlformats.org/officeDocument/2006/math">
                    <m:r>
                      <a:rPr lang="en-US" sz="2400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ysClr val="windowText" lastClr="000000"/>
                    </a:solidFill>
                  </a:rPr>
                  <a:t>6.</a:t>
                </a:r>
                <a:endParaRPr lang="en-US" sz="2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76D0BB3-5022-6F41-A2E6-F8E010E1FE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7375" y="5659593"/>
                <a:ext cx="4736425" cy="461665"/>
              </a:xfrm>
              <a:prstGeom prst="rect">
                <a:avLst/>
              </a:prstGeom>
              <a:blipFill>
                <a:blip r:embed="rId6"/>
                <a:stretch>
                  <a:fillRect l="-1872" t="-8108" r="-1070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F6AD900-9201-894C-BCD8-EC0CC4B9F4FC}"/>
              </a:ext>
            </a:extLst>
          </p:cNvPr>
          <p:cNvCxnSpPr>
            <a:cxnSpLocks/>
          </p:cNvCxnSpPr>
          <p:nvPr/>
        </p:nvCxnSpPr>
        <p:spPr>
          <a:xfrm>
            <a:off x="6809555" y="4934144"/>
            <a:ext cx="41645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5357421-8E09-BE4F-A514-714D698CBEE2}"/>
              </a:ext>
            </a:extLst>
          </p:cNvPr>
          <p:cNvSpPr txBox="1"/>
          <p:nvPr/>
        </p:nvSpPr>
        <p:spPr>
          <a:xfrm>
            <a:off x="1267325" y="3148220"/>
            <a:ext cx="51816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PH" sz="2800" dirty="0"/>
              <a:t>Find two numbers whose product is -24 and whose sum is -2. For the product to be negative, one factor must be positive, and the other negative.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97A62D7-C403-294F-9EE3-B9FDA15FBBB1}"/>
              </a:ext>
            </a:extLst>
          </p:cNvPr>
          <p:cNvCxnSpPr/>
          <p:nvPr/>
        </p:nvCxnSpPr>
        <p:spPr>
          <a:xfrm>
            <a:off x="6809555" y="4934144"/>
            <a:ext cx="0" cy="72544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9797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  <a:r>
                  <a:rPr lang="en-PH" b="1" dirty="0">
                    <a:solidFill>
                      <a:schemeClr val="tx1"/>
                    </a:solidFill>
                  </a:rPr>
                  <a:t> </a:t>
                </a:r>
                <a:r>
                  <a:rPr lang="en-US" b="1" dirty="0">
                    <a:solidFill>
                      <a:schemeClr val="tx1"/>
                    </a:solidFill>
                  </a:rPr>
                  <a:t>where a = 1</a:t>
                </a:r>
                <a:endParaRPr lang="en-PH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89" t="-952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Factor each trinomial completely.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971550" lvl="1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dirty="0" smtClean="0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US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24</a:t>
                </a:r>
              </a:p>
              <a:p>
                <a:pPr marL="457200" lvl="1" indent="0">
                  <a:buNone/>
                </a:pPr>
                <a:r>
                  <a:rPr lang="en-PH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dirty="0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24 = (x + 4)(x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6)</a:t>
                </a:r>
              </a:p>
              <a:p>
                <a:pPr marL="457200" lvl="1" indent="0">
                  <a:buNone/>
                </a:pPr>
                <a:r>
                  <a:rPr lang="en-PH" b="1" dirty="0"/>
                  <a:t>Checking:</a:t>
                </a:r>
                <a:endParaRPr lang="en-PH" dirty="0"/>
              </a:p>
              <a:p>
                <a:pPr marL="457200" lvl="1" indent="0">
                  <a:buNone/>
                </a:pPr>
                <a:r>
                  <a:rPr lang="en-PH" dirty="0">
                    <a:latin typeface="Cambria Math" panose="02040503050406030204" pitchFamily="18" charset="0"/>
                  </a:rPr>
                  <a:t>(x + 4)(x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6)</a:t>
                </a:r>
                <a:endParaRPr lang="en-PH" dirty="0"/>
              </a:p>
              <a:p>
                <a:pPr marL="457200" lvl="1" indent="0">
                  <a:buNone/>
                </a:pPr>
                <a:r>
                  <a:rPr lang="en-PH" dirty="0"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x + 4x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24</a:t>
                </a:r>
              </a:p>
              <a:p>
                <a:pPr marL="457200" lvl="1" indent="0">
                  <a:buNone/>
                </a:pPr>
                <a:r>
                  <a:rPr lang="en-PH" dirty="0"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24</a:t>
                </a:r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  <a:blipFill>
                <a:blip r:embed="rId4"/>
                <a:stretch>
                  <a:fillRect l="-1086" t="-2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6254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  <a:r>
                  <a:rPr lang="en-PH" b="1" dirty="0">
                    <a:solidFill>
                      <a:schemeClr val="tx1"/>
                    </a:solidFill>
                  </a:rPr>
                  <a:t> </a:t>
                </a:r>
                <a:r>
                  <a:rPr lang="en-US" b="1" dirty="0">
                    <a:solidFill>
                      <a:schemeClr val="tx1"/>
                    </a:solidFill>
                  </a:rPr>
                  <a:t>where a = 1</a:t>
                </a:r>
                <a:endParaRPr lang="en-PH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89" t="-952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Factor each trinomial completely.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971550" lvl="1" indent="-514350">
                  <a:buFont typeface="+mj-lt"/>
                  <a:buAutoNum type="alphaLcPeriod" startAt="2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0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0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3x </a:t>
                </a:r>
                <a14:m>
                  <m:oMath xmlns:m="http://schemas.openxmlformats.org/officeDocument/2006/math">
                    <m:r>
                      <a:rPr lang="en-US" i="0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10</a:t>
                </a:r>
              </a:p>
              <a:p>
                <a:pPr marL="0" indent="0">
                  <a:buNone/>
                </a:pPr>
                <a:r>
                  <a:rPr lang="en-PH" dirty="0"/>
                  <a:t>	Find two numbers whose product is -10 and whose sum is 3.</a:t>
                </a: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  <a:blipFill>
                <a:blip r:embed="rId4"/>
                <a:stretch>
                  <a:fillRect l="-1086" t="-2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BE8EDE2-50C7-CF4A-BFEE-8DFBB2FD49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781284"/>
              </p:ext>
            </p:extLst>
          </p:nvPr>
        </p:nvGraphicFramePr>
        <p:xfrm>
          <a:off x="1732546" y="3707479"/>
          <a:ext cx="3561350" cy="2358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7559">
                  <a:extLst>
                    <a:ext uri="{9D8B030D-6E8A-4147-A177-3AD203B41FA5}">
                      <a16:colId xmlns:a16="http://schemas.microsoft.com/office/drawing/2014/main" val="2390116454"/>
                    </a:ext>
                  </a:extLst>
                </a:gridCol>
                <a:gridCol w="1443791">
                  <a:extLst>
                    <a:ext uri="{9D8B030D-6E8A-4147-A177-3AD203B41FA5}">
                      <a16:colId xmlns:a16="http://schemas.microsoft.com/office/drawing/2014/main" val="30300542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Factors of </a:t>
                      </a:r>
                      <a:r>
                        <a:rPr lang="en-PH" sz="2400" dirty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Sum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6401811"/>
                  </a:ext>
                </a:extLst>
              </a:tr>
              <a:tr h="52950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1, </a:t>
                      </a:r>
                      <a:r>
                        <a:rPr lang="en-PH" sz="2400" dirty="0"/>
                        <a:t>–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–9</a:t>
                      </a:r>
                      <a:endParaRPr lang="en-US" sz="2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7024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–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1, </a:t>
                      </a:r>
                      <a:r>
                        <a:rPr lang="en-PH" sz="24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  <a:endParaRPr lang="en-US" sz="2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</a:t>
                      </a:r>
                      <a:endParaRPr lang="en-US" sz="2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1741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2, </a:t>
                      </a:r>
                      <a:r>
                        <a:rPr lang="en-PH" sz="2400" dirty="0"/>
                        <a:t>–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–3</a:t>
                      </a:r>
                      <a:endParaRPr lang="en-US" sz="2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8781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–2, 5</a:t>
                      </a:r>
                      <a:endParaRPr lang="en-US" sz="2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916075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76D0BB3-5022-6F41-A2E6-F8E010E1FE4C}"/>
              </a:ext>
            </a:extLst>
          </p:cNvPr>
          <p:cNvSpPr txBox="1"/>
          <p:nvPr/>
        </p:nvSpPr>
        <p:spPr>
          <a:xfrm>
            <a:off x="6464969" y="5536279"/>
            <a:ext cx="4730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numbers we need are </a:t>
            </a:r>
            <a:r>
              <a:rPr lang="en-PH" sz="2400" dirty="0"/>
              <a:t>– </a:t>
            </a:r>
            <a:r>
              <a:rPr lang="en-US" sz="2400" dirty="0"/>
              <a:t>2 and </a:t>
            </a:r>
            <a:r>
              <a:rPr lang="en-PH" sz="2400" dirty="0"/>
              <a:t>5</a:t>
            </a:r>
            <a:r>
              <a:rPr lang="en-US" sz="2400" dirty="0"/>
              <a:t>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F6AD900-9201-894C-BCD8-EC0CC4B9F4FC}"/>
              </a:ext>
            </a:extLst>
          </p:cNvPr>
          <p:cNvCxnSpPr/>
          <p:nvPr/>
        </p:nvCxnSpPr>
        <p:spPr>
          <a:xfrm flipH="1">
            <a:off x="5534527" y="5768866"/>
            <a:ext cx="93044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022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  <a:r>
                  <a:rPr lang="en-PH" b="1" dirty="0">
                    <a:solidFill>
                      <a:schemeClr val="tx1"/>
                    </a:solidFill>
                  </a:rPr>
                  <a:t> </a:t>
                </a:r>
                <a:r>
                  <a:rPr lang="en-US" b="1" dirty="0">
                    <a:solidFill>
                      <a:schemeClr val="tx1"/>
                    </a:solidFill>
                  </a:rPr>
                  <a:t>where a = 1</a:t>
                </a:r>
                <a:endParaRPr lang="en-PH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89" t="-952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Factor each trinomial completely.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971550" lvl="1" indent="-514350">
                  <a:buFont typeface="+mj-lt"/>
                  <a:buAutoNum type="alphaLcPeriod" startAt="2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0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0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3x </a:t>
                </a:r>
                <a14:m>
                  <m:oMath xmlns:m="http://schemas.openxmlformats.org/officeDocument/2006/math">
                    <m:r>
                      <a:rPr lang="en-US" i="0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10</a:t>
                </a:r>
              </a:p>
              <a:p>
                <a:pPr marL="457200" lvl="1" indent="0">
                  <a:buNone/>
                </a:pPr>
                <a:r>
                  <a:rPr lang="en-PH" dirty="0">
                    <a:latin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3x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10 = (x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2)(x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5)</a:t>
                </a:r>
              </a:p>
              <a:p>
                <a:pPr marL="457200" lvl="1" indent="0">
                  <a:buNone/>
                </a:pPr>
                <a:r>
                  <a:rPr lang="en-PH" b="1" dirty="0"/>
                  <a:t>Checking:</a:t>
                </a:r>
                <a:endParaRPr lang="en-PH" dirty="0"/>
              </a:p>
              <a:p>
                <a:pPr marL="457200" lvl="1" indent="0">
                  <a:buNone/>
                </a:pPr>
                <a:r>
                  <a:rPr lang="en-PH" dirty="0">
                    <a:latin typeface="Cambria Math" panose="02040503050406030204" pitchFamily="18" charset="0"/>
                  </a:rPr>
                  <a:t>(x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2)(x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5)</a:t>
                </a:r>
              </a:p>
              <a:p>
                <a:pPr marL="457200" lvl="1" indent="0">
                  <a:buNone/>
                </a:pPr>
                <a:r>
                  <a:rPr lang="en-PH" dirty="0"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2x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10</a:t>
                </a:r>
              </a:p>
              <a:p>
                <a:pPr marL="457200" lvl="1" indent="0">
                  <a:buNone/>
                </a:pPr>
                <a:r>
                  <a:rPr lang="en-PH" dirty="0"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10</a:t>
                </a:r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  <a:blipFill>
                <a:blip r:embed="rId4"/>
                <a:stretch>
                  <a:fillRect l="-1086" t="-2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1109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  <a:r>
                  <a:rPr lang="en-PH" b="1" dirty="0">
                    <a:solidFill>
                      <a:schemeClr val="tx1"/>
                    </a:solidFill>
                  </a:rPr>
                  <a:t> </a:t>
                </a:r>
                <a:r>
                  <a:rPr lang="en-US" b="1" dirty="0">
                    <a:solidFill>
                      <a:schemeClr val="tx1"/>
                    </a:solidFill>
                  </a:rPr>
                  <a:t>where a = 1</a:t>
                </a:r>
                <a:endParaRPr lang="en-PH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89" t="-952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dirty="0"/>
                  <a:t>Find all possible values of </a:t>
                </a:r>
                <a:r>
                  <a:rPr lang="en-US" i="1" dirty="0"/>
                  <a:t>k</a:t>
                </a:r>
                <a:r>
                  <a:rPr lang="en-US" dirty="0"/>
                  <a:t> that make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</a:t>
                </a:r>
                <a:r>
                  <a:rPr lang="en-PH" dirty="0" err="1">
                    <a:latin typeface="Cambria Math" panose="02040503050406030204" pitchFamily="18" charset="0"/>
                  </a:rPr>
                  <a:t>kx</a:t>
                </a:r>
                <a:r>
                  <a:rPr lang="en-PH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32 </a:t>
                </a:r>
                <a:r>
                  <a:rPr lang="en-PH" dirty="0"/>
                  <a:t>factorable</a:t>
                </a:r>
                <a:r>
                  <a:rPr lang="en-PH" dirty="0">
                    <a:latin typeface="Cambria Math" panose="02040503050406030204" pitchFamily="18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Solution:</a:t>
                </a:r>
              </a:p>
              <a:p>
                <a:pPr marL="0" indent="0" algn="just">
                  <a:buNone/>
                </a:pPr>
                <a:endParaRPr lang="en-PH" b="1" dirty="0"/>
              </a:p>
              <a:p>
                <a:pPr marL="0" indent="0" algn="just">
                  <a:buNone/>
                </a:pPr>
                <a:r>
                  <a:rPr lang="en-PH" b="1" dirty="0"/>
                  <a:t>	</a:t>
                </a:r>
                <a:r>
                  <a:rPr lang="en-PH" dirty="0"/>
                  <a:t> To solve for the possible values of k, we need to consider both positive and negative factors of 32. This can be broken down into two cases: both factors that are positive result to a positive value of k (k &gt; 0) and both factors that are negative result to a negative value of k (k &lt; 0).</a:t>
                </a:r>
              </a:p>
              <a:p>
                <a:pPr marL="0" indent="0" algn="just">
                  <a:buNone/>
                </a:pPr>
                <a:endParaRPr lang="en-PH" b="1" dirty="0"/>
              </a:p>
              <a:p>
                <a:pPr marL="0" indent="0" algn="just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  <a:blipFill>
                <a:blip r:embed="rId4"/>
                <a:stretch>
                  <a:fillRect l="-1086" t="-2247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1318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  <a:r>
                  <a:rPr lang="en-PH" b="1" dirty="0">
                    <a:solidFill>
                      <a:schemeClr val="tx1"/>
                    </a:solidFill>
                  </a:rPr>
                  <a:t> </a:t>
                </a:r>
                <a:r>
                  <a:rPr lang="en-US" b="1" dirty="0">
                    <a:solidFill>
                      <a:schemeClr val="tx1"/>
                    </a:solidFill>
                  </a:rPr>
                  <a:t>where a = 1</a:t>
                </a:r>
                <a:endParaRPr lang="en-PH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89" t="-952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32154"/>
                <a:ext cx="10515600" cy="4501565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dirty="0"/>
                  <a:t>Find all possible values of </a:t>
                </a:r>
                <a:r>
                  <a:rPr lang="en-US" i="1" dirty="0"/>
                  <a:t>k</a:t>
                </a:r>
                <a:r>
                  <a:rPr lang="en-US" dirty="0"/>
                  <a:t> that make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</a:t>
                </a:r>
                <a:r>
                  <a:rPr lang="en-PH" dirty="0" err="1">
                    <a:latin typeface="Cambria Math" panose="02040503050406030204" pitchFamily="18" charset="0"/>
                  </a:rPr>
                  <a:t>kx</a:t>
                </a:r>
                <a:r>
                  <a:rPr lang="en-PH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32 </a:t>
                </a:r>
                <a:r>
                  <a:rPr lang="en-PH" dirty="0"/>
                  <a:t>factorable</a:t>
                </a:r>
                <a:r>
                  <a:rPr lang="en-PH" dirty="0">
                    <a:latin typeface="Cambria Math" panose="02040503050406030204" pitchFamily="18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Solution:</a:t>
                </a:r>
              </a:p>
              <a:p>
                <a:pPr marL="0" indent="0" algn="just">
                  <a:buNone/>
                </a:pPr>
                <a:endParaRPr lang="en-PH" b="1" dirty="0"/>
              </a:p>
              <a:p>
                <a:pPr marL="0" indent="0" algn="just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32154"/>
                <a:ext cx="10515600" cy="4501565"/>
              </a:xfrm>
              <a:blipFill>
                <a:blip r:embed="rId4"/>
                <a:stretch>
                  <a:fillRect l="-1086" t="-2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1A62C87-48F5-6B43-9E17-719BA1E060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686118"/>
              </p:ext>
            </p:extLst>
          </p:nvPr>
        </p:nvGraphicFramePr>
        <p:xfrm>
          <a:off x="1973177" y="2456197"/>
          <a:ext cx="3561350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7559">
                  <a:extLst>
                    <a:ext uri="{9D8B030D-6E8A-4147-A177-3AD203B41FA5}">
                      <a16:colId xmlns:a16="http://schemas.microsoft.com/office/drawing/2014/main" val="2390116454"/>
                    </a:ext>
                  </a:extLst>
                </a:gridCol>
                <a:gridCol w="1443791">
                  <a:extLst>
                    <a:ext uri="{9D8B030D-6E8A-4147-A177-3AD203B41FA5}">
                      <a16:colId xmlns:a16="http://schemas.microsoft.com/office/drawing/2014/main" val="30300542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ysClr val="windowText" lastClr="000000"/>
                          </a:solidFill>
                        </a:rPr>
                        <a:t>Factors of 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ysClr val="windowText" lastClr="000000"/>
                          </a:solidFill>
                        </a:rPr>
                        <a:t>Sum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6401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ysClr val="windowText" lastClr="000000"/>
                          </a:solidFill>
                        </a:rPr>
                        <a:t>1, 32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7024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ysClr val="windowText" lastClr="000000"/>
                          </a:solidFill>
                        </a:rPr>
                        <a:t>2, 16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1741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ysClr val="windowText" lastClr="000000"/>
                          </a:solidFill>
                        </a:rPr>
                        <a:t>4, 8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8781890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A0A4B1CE-C2F2-1C4F-A70E-222A9A6BA5F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7726528"/>
                  </p:ext>
                </p:extLst>
              </p:nvPr>
            </p:nvGraphicFramePr>
            <p:xfrm>
              <a:off x="1973177" y="4195887"/>
              <a:ext cx="3561350" cy="1584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17559">
                      <a:extLst>
                        <a:ext uri="{9D8B030D-6E8A-4147-A177-3AD203B41FA5}">
                          <a16:colId xmlns:a16="http://schemas.microsoft.com/office/drawing/2014/main" val="2390116454"/>
                        </a:ext>
                      </a:extLst>
                    </a:gridCol>
                    <a:gridCol w="1443791">
                      <a:extLst>
                        <a:ext uri="{9D8B030D-6E8A-4147-A177-3AD203B41FA5}">
                          <a16:colId xmlns:a16="http://schemas.microsoft.com/office/drawing/2014/main" val="303005427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Factors of 32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Sum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564018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1,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32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33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470240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2,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16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18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4174137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4,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7878189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A0A4B1CE-C2F2-1C4F-A70E-222A9A6BA5F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57726528"/>
                  </p:ext>
                </p:extLst>
              </p:nvPr>
            </p:nvGraphicFramePr>
            <p:xfrm>
              <a:off x="1973177" y="4195887"/>
              <a:ext cx="3561350" cy="1584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17559">
                      <a:extLst>
                        <a:ext uri="{9D8B030D-6E8A-4147-A177-3AD203B41FA5}">
                          <a16:colId xmlns:a16="http://schemas.microsoft.com/office/drawing/2014/main" val="2390116454"/>
                        </a:ext>
                      </a:extLst>
                    </a:gridCol>
                    <a:gridCol w="1443791">
                      <a:extLst>
                        <a:ext uri="{9D8B030D-6E8A-4147-A177-3AD203B41FA5}">
                          <a16:colId xmlns:a16="http://schemas.microsoft.com/office/drawing/2014/main" val="3030054276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Factors of 32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Sum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5640181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599" t="-112903" r="-68263" b="-2258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47368" t="-112903" b="-2258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47024084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599" t="-206250" r="-68263" b="-1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47368" t="-206250" b="-1187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41741372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599" t="-316129" r="-68263" b="-22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47368" t="-316129" b="-2258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7878189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783042B8-71EB-B943-8B52-503EAFC43948}"/>
              </a:ext>
            </a:extLst>
          </p:cNvPr>
          <p:cNvSpPr txBox="1"/>
          <p:nvPr/>
        </p:nvSpPr>
        <p:spPr>
          <a:xfrm>
            <a:off x="705853" y="2456197"/>
            <a:ext cx="11413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For </a:t>
            </a:r>
            <a:r>
              <a:rPr lang="en-US" sz="2000" i="1" dirty="0"/>
              <a:t>k </a:t>
            </a:r>
            <a:r>
              <a:rPr lang="en-US" sz="2000" dirty="0"/>
              <a:t>&gt; 0: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ACA542-21A3-A147-A58F-3B4A1E2E094C}"/>
              </a:ext>
            </a:extLst>
          </p:cNvPr>
          <p:cNvSpPr txBox="1"/>
          <p:nvPr/>
        </p:nvSpPr>
        <p:spPr>
          <a:xfrm>
            <a:off x="705853" y="4147761"/>
            <a:ext cx="11413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For </a:t>
            </a:r>
            <a:r>
              <a:rPr lang="en-US" sz="2000" i="1" dirty="0"/>
              <a:t>k &lt;</a:t>
            </a:r>
            <a:r>
              <a:rPr lang="en-US" sz="2000" dirty="0"/>
              <a:t> 0: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59384A5-F48C-1E4F-BD79-A55CF9F25DBA}"/>
                  </a:ext>
                </a:extLst>
              </p:cNvPr>
              <p:cNvSpPr txBox="1"/>
              <p:nvPr/>
            </p:nvSpPr>
            <p:spPr>
              <a:xfrm>
                <a:off x="5660513" y="2848567"/>
                <a:ext cx="37536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PH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sz="200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 33x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 32 = (x + 1)(x + 32)</a:t>
                </a:r>
                <a:endParaRPr lang="en-US" sz="2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59384A5-F48C-1E4F-BD79-A55CF9F25D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513" y="2848567"/>
                <a:ext cx="3753656" cy="400110"/>
              </a:xfrm>
              <a:prstGeom prst="rect">
                <a:avLst/>
              </a:prstGeom>
              <a:blipFill>
                <a:blip r:embed="rId6"/>
                <a:stretch>
                  <a:fillRect t="-6061" r="-676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5A68CDA-31B5-0948-A707-32A1FE79A39E}"/>
                  </a:ext>
                </a:extLst>
              </p:cNvPr>
              <p:cNvSpPr txBox="1"/>
              <p:nvPr/>
            </p:nvSpPr>
            <p:spPr>
              <a:xfrm>
                <a:off x="5660513" y="3252281"/>
                <a:ext cx="37536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PH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sz="200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 18x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 32 = (x + 2)(x + 16)</a:t>
                </a:r>
                <a:endParaRPr lang="en-US" sz="2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5A68CDA-31B5-0948-A707-32A1FE79A3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513" y="3252281"/>
                <a:ext cx="3753656" cy="400110"/>
              </a:xfrm>
              <a:prstGeom prst="rect">
                <a:avLst/>
              </a:prstGeom>
              <a:blipFill>
                <a:blip r:embed="rId7"/>
                <a:stretch>
                  <a:fillRect t="-6061" r="-676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E5F20F-1F79-CA41-AE1A-4A701C6A0754}"/>
                  </a:ext>
                </a:extLst>
              </p:cNvPr>
              <p:cNvSpPr txBox="1"/>
              <p:nvPr/>
            </p:nvSpPr>
            <p:spPr>
              <a:xfrm>
                <a:off x="5660513" y="3652391"/>
                <a:ext cx="36109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PH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sz="200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 12x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 32 = (x + 4)(x + 8)</a:t>
                </a:r>
                <a:endParaRPr lang="en-US" sz="2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E5F20F-1F79-CA41-AE1A-4A701C6A07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513" y="3652391"/>
                <a:ext cx="3610989" cy="400110"/>
              </a:xfrm>
              <a:prstGeom prst="rect">
                <a:avLst/>
              </a:prstGeom>
              <a:blipFill>
                <a:blip r:embed="rId8"/>
                <a:stretch>
                  <a:fillRect t="-9677" r="-702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5BF5DEF-A709-0748-973B-E4B81352A143}"/>
                  </a:ext>
                </a:extLst>
              </p:cNvPr>
              <p:cNvSpPr txBox="1"/>
              <p:nvPr/>
            </p:nvSpPr>
            <p:spPr>
              <a:xfrm>
                <a:off x="5676555" y="4572810"/>
                <a:ext cx="37568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PH" sz="2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sz="200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 33x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 32 = (x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1)(x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32)</a:t>
                </a:r>
                <a:endParaRPr lang="en-US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5BF5DEF-A709-0748-973B-E4B81352A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6555" y="4572810"/>
                <a:ext cx="3756862" cy="400110"/>
              </a:xfrm>
              <a:prstGeom prst="rect">
                <a:avLst/>
              </a:prstGeom>
              <a:blipFill>
                <a:blip r:embed="rId9"/>
                <a:stretch>
                  <a:fillRect t="-9375" r="-337" b="-21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CB9FEAD-6751-2746-9055-75A652300097}"/>
                  </a:ext>
                </a:extLst>
              </p:cNvPr>
              <p:cNvSpPr txBox="1"/>
              <p:nvPr/>
            </p:nvSpPr>
            <p:spPr>
              <a:xfrm>
                <a:off x="5676555" y="4976524"/>
                <a:ext cx="37568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PH" sz="2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sz="200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 18x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 32 = (x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2)(x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16)</a:t>
                </a:r>
                <a:endParaRPr lang="en-US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CB9FEAD-6751-2746-9055-75A6523000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6555" y="4976524"/>
                <a:ext cx="3756862" cy="400110"/>
              </a:xfrm>
              <a:prstGeom prst="rect">
                <a:avLst/>
              </a:prstGeom>
              <a:blipFill>
                <a:blip r:embed="rId10"/>
                <a:stretch>
                  <a:fillRect t="-6250" r="-33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8900E8-B1AC-AA42-BB08-18810AEC07E9}"/>
                  </a:ext>
                </a:extLst>
              </p:cNvPr>
              <p:cNvSpPr txBox="1"/>
              <p:nvPr/>
            </p:nvSpPr>
            <p:spPr>
              <a:xfrm>
                <a:off x="5676555" y="5376634"/>
                <a:ext cx="361419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PH" sz="2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000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sz="200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 12x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 32 = (x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4)(x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sz="2000" dirty="0">
                    <a:latin typeface="Cambria Math" panose="02040503050406030204" pitchFamily="18" charset="0"/>
                  </a:rPr>
                  <a:t>8)</a:t>
                </a:r>
                <a:endParaRPr lang="en-US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8900E8-B1AC-AA42-BB08-18810AEC0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6555" y="5376634"/>
                <a:ext cx="3614195" cy="400110"/>
              </a:xfrm>
              <a:prstGeom prst="rect">
                <a:avLst/>
              </a:prstGeom>
              <a:blipFill>
                <a:blip r:embed="rId11"/>
                <a:stretch>
                  <a:fillRect t="-6061" r="-350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66718D4C-2E7A-D743-A782-5524C3AB8E4B}"/>
              </a:ext>
            </a:extLst>
          </p:cNvPr>
          <p:cNvSpPr txBox="1"/>
          <p:nvPr/>
        </p:nvSpPr>
        <p:spPr>
          <a:xfrm>
            <a:off x="7395410" y="5842063"/>
            <a:ext cx="4796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Thus, </a:t>
            </a:r>
            <a:r>
              <a:rPr lang="en-PH" sz="2400" b="1" i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k</a:t>
            </a:r>
            <a:r>
              <a:rPr lang="en-PH" sz="24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 can be ± 33, ±18, and ±12.</a:t>
            </a:r>
          </a:p>
        </p:txBody>
      </p:sp>
    </p:spTree>
    <p:extLst>
      <p:ext uri="{BB962C8B-B14F-4D97-AF65-F5344CB8AC3E}">
        <p14:creationId xmlns:p14="http://schemas.microsoft.com/office/powerpoint/2010/main" val="736285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206591"/>
                <a:ext cx="10515600" cy="1325563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  <a:r>
                  <a:rPr lang="en-PH" b="1" dirty="0">
                    <a:solidFill>
                      <a:schemeClr val="tx1"/>
                    </a:solidFill>
                  </a:rPr>
                  <a:t> </a:t>
                </a:r>
                <a:r>
                  <a:rPr lang="en-US" b="1" dirty="0">
                    <a:solidFill>
                      <a:schemeClr val="tx1"/>
                    </a:solidFill>
                  </a:rPr>
                  <a:t>where a = 1</a:t>
                </a:r>
                <a:endParaRPr lang="en-PH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206591"/>
                <a:ext cx="10515600" cy="1325563"/>
              </a:xfrm>
              <a:blipFill>
                <a:blip r:embed="rId3"/>
                <a:stretch>
                  <a:fillRect l="-1689" b="-8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65900"/>
                <a:ext cx="11165378" cy="49607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Factor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3x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3</a:t>
                </a:r>
                <a:r>
                  <a:rPr lang="en-PH" dirty="0"/>
                  <a:t>, if possible.</a:t>
                </a:r>
                <a:endParaRPr lang="en-PH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PH" b="1" dirty="0"/>
                  <a:t>Solution: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	</a:t>
                </a:r>
                <a:r>
                  <a:rPr lang="en-PH" dirty="0"/>
                  <a:t> Find two integers whose product is 3 and whose sum is 3. The possible factorizations of 3 and the sum of the factors are shown in the table below.</a:t>
                </a:r>
              </a:p>
              <a:p>
                <a:pPr marL="0" indent="0" algn="just">
                  <a:buNone/>
                </a:pPr>
                <a:endParaRPr lang="en-PH" b="1" dirty="0"/>
              </a:p>
              <a:p>
                <a:pPr marL="0" indent="0" algn="just">
                  <a:buNone/>
                </a:pPr>
                <a:endParaRPr lang="en-US" b="1" dirty="0"/>
              </a:p>
              <a:p>
                <a:pPr marL="0" indent="0" algn="just">
                  <a:buNone/>
                </a:pPr>
                <a:r>
                  <a:rPr lang="en-PH" dirty="0"/>
                  <a:t>	Since two integers whose product is 3 and whose sum is 3 do not exist, x2 + 3x + 3 cannot be factored using integral coefficients. It is a </a:t>
                </a:r>
                <a:r>
                  <a:rPr lang="en-PH" b="1" dirty="0"/>
                  <a:t>prime trinomial</a:t>
                </a:r>
                <a:r>
                  <a:rPr lang="en-PH" dirty="0"/>
                  <a:t>. In general, a prime trinomial cannot be factored into a product of two binomials.</a:t>
                </a:r>
              </a:p>
              <a:p>
                <a:pPr marL="0" indent="0" algn="just">
                  <a:buNone/>
                </a:pPr>
                <a:endParaRPr lang="en-US" b="1" dirty="0"/>
              </a:p>
              <a:p>
                <a:pPr marL="0" indent="0" algn="just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65900"/>
                <a:ext cx="11165378" cy="4960721"/>
              </a:xfrm>
              <a:blipFill>
                <a:blip r:embed="rId4"/>
                <a:stretch>
                  <a:fillRect l="-1023" t="-2308" r="-1136" b="-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3D7199DB-CC1B-8A44-9E85-EE628A4DA00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61181406"/>
                  </p:ext>
                </p:extLst>
              </p:nvPr>
            </p:nvGraphicFramePr>
            <p:xfrm>
              <a:off x="3968232" y="3429000"/>
              <a:ext cx="3561350" cy="1188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17559">
                      <a:extLst>
                        <a:ext uri="{9D8B030D-6E8A-4147-A177-3AD203B41FA5}">
                          <a16:colId xmlns:a16="http://schemas.microsoft.com/office/drawing/2014/main" val="2390116454"/>
                        </a:ext>
                      </a:extLst>
                    </a:gridCol>
                    <a:gridCol w="1443791">
                      <a:extLst>
                        <a:ext uri="{9D8B030D-6E8A-4147-A177-3AD203B41FA5}">
                          <a16:colId xmlns:a16="http://schemas.microsoft.com/office/drawing/2014/main" val="303005427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Factors of 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Sum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564018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1, 3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470240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000" b="0" i="0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4174137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3D7199DB-CC1B-8A44-9E85-EE628A4DA00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61181406"/>
                  </p:ext>
                </p:extLst>
              </p:nvPr>
            </p:nvGraphicFramePr>
            <p:xfrm>
              <a:off x="3968232" y="3429000"/>
              <a:ext cx="3561350" cy="11887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17559">
                      <a:extLst>
                        <a:ext uri="{9D8B030D-6E8A-4147-A177-3AD203B41FA5}">
                          <a16:colId xmlns:a16="http://schemas.microsoft.com/office/drawing/2014/main" val="2390116454"/>
                        </a:ext>
                      </a:extLst>
                    </a:gridCol>
                    <a:gridCol w="1443791">
                      <a:extLst>
                        <a:ext uri="{9D8B030D-6E8A-4147-A177-3AD203B41FA5}">
                          <a16:colId xmlns:a16="http://schemas.microsoft.com/office/drawing/2014/main" val="3030054276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Factors of 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Sum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56401811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1, 3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ysClr val="windowText" lastClr="000000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47024084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599" t="-212903" r="-68862" b="-258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47368" t="-212903" r="-877" b="-258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4174137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8667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  <a:r>
                  <a:rPr lang="en-PH" b="1" dirty="0">
                    <a:solidFill>
                      <a:schemeClr val="tx1"/>
                    </a:solidFill>
                  </a:rPr>
                  <a:t> </a:t>
                </a:r>
                <a:r>
                  <a:rPr lang="en-US" b="1" dirty="0">
                    <a:solidFill>
                      <a:schemeClr val="tx1"/>
                    </a:solidFill>
                  </a:rPr>
                  <a:t>where a = 1</a:t>
                </a:r>
                <a:endParaRPr lang="en-PH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89" t="-952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7"/>
                <a:ext cx="10683240" cy="45015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Solve for the dimensions of a box whose volume is (4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16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48x) </a:t>
                </a:r>
                <a:r>
                  <a:rPr lang="en-PH" dirty="0"/>
                  <a:t>cubic units.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>
                  <a:buNone/>
                </a:pPr>
                <a:r>
                  <a:rPr lang="en-US" dirty="0"/>
                  <a:t>Factor the given polynomial.</a:t>
                </a:r>
              </a:p>
              <a:p>
                <a:pPr marL="0" indent="0">
                  <a:buNone/>
                </a:pPr>
                <a:r>
                  <a:rPr lang="en-US" dirty="0"/>
                  <a:t> 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16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48x = </a:t>
                </a:r>
                <a:r>
                  <a:rPr lang="en-US" dirty="0">
                    <a:latin typeface="Cambria Math" panose="02040503050406030204" pitchFamily="18" charset="0"/>
                  </a:rPr>
                  <a:t>4x</a:t>
                </a:r>
                <a:r>
                  <a:rPr lang="en-US" dirty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4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12)	</a:t>
                </a:r>
                <a:r>
                  <a:rPr lang="en-US" dirty="0"/>
                  <a:t>Factor out </a:t>
                </a:r>
                <a:r>
                  <a:rPr lang="en-US" dirty="0">
                    <a:latin typeface="Cambria Math" panose="02040503050406030204" pitchFamily="18" charset="0"/>
                  </a:rPr>
                  <a:t>4x, </a:t>
                </a:r>
                <a:r>
                  <a:rPr lang="en-US" dirty="0"/>
                  <a:t>the GCF.</a:t>
                </a:r>
                <a:endParaRPr lang="en-PH" dirty="0"/>
              </a:p>
              <a:p>
                <a:pPr marL="0" indent="0">
                  <a:buNone/>
                </a:pPr>
                <a:r>
                  <a:rPr lang="en-PH" dirty="0">
                    <a:latin typeface="Cambria Math" panose="02040503050406030204" pitchFamily="18" charset="0"/>
                  </a:rPr>
                  <a:t>			  = </a:t>
                </a:r>
                <a:r>
                  <a:rPr lang="en-US" dirty="0">
                    <a:latin typeface="Cambria Math" panose="02040503050406030204" pitchFamily="18" charset="0"/>
                  </a:rPr>
                  <a:t>4x(x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6)(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2)	</a:t>
                </a:r>
                <a:r>
                  <a:rPr lang="en-PH" dirty="0"/>
                  <a:t>Factor</a:t>
                </a:r>
                <a:r>
                  <a:rPr lang="en-PH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4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12.</a:t>
                </a:r>
              </a:p>
              <a:p>
                <a:pPr marL="0" indent="0">
                  <a:buNone/>
                </a:pPr>
                <a:endParaRPr lang="en-PH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PH" dirty="0"/>
                  <a:t>(Note that correct factors of -12 with a sum of 4 are 6 and -2.)</a:t>
                </a:r>
              </a:p>
              <a:p>
                <a:pPr marL="0" indent="0">
                  <a:buNone/>
                </a:pPr>
                <a:r>
                  <a:rPr lang="en-PH" dirty="0"/>
                  <a:t>The dimensions of the box are 4x units, (x + 6) units, and (x - 2) units.</a:t>
                </a:r>
              </a:p>
              <a:p>
                <a:pPr marL="0" indent="0">
                  <a:buNone/>
                </a:pPr>
                <a:endParaRPr lang="en-PH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7"/>
                <a:ext cx="10683240" cy="4501565"/>
              </a:xfrm>
              <a:blipFill>
                <a:blip r:embed="rId4"/>
                <a:stretch>
                  <a:fillRect l="-1069" t="-2247" r="-594" b="-1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36997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776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  <a:r>
                  <a:rPr lang="en-PH" b="1" dirty="0">
                    <a:solidFill>
                      <a:schemeClr val="tx1"/>
                    </a:solidFill>
                  </a:rPr>
                  <a:t> </a:t>
                </a:r>
                <a:r>
                  <a:rPr lang="en-US" b="1" dirty="0">
                    <a:solidFill>
                      <a:schemeClr val="tx1"/>
                    </a:solidFill>
                  </a:rPr>
                  <a:t>where a = 1</a:t>
                </a:r>
                <a:endParaRPr lang="en-PH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89" t="-952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93871C4-CAA8-7A4B-91A0-0FC82FA1C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15436"/>
            <a:ext cx="10515600" cy="24897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</a:t>
            </a:r>
            <a:r>
              <a:rPr lang="en-PH" dirty="0"/>
              <a:t>If the constant term (</a:t>
            </a:r>
            <a:r>
              <a:rPr lang="en-PH" i="1" dirty="0"/>
              <a:t>c</a:t>
            </a:r>
            <a:r>
              <a:rPr lang="en-PH" dirty="0"/>
              <a:t>) is not a perfect square, the trinomial cannot be factored into a square of a binomial. It may, however, be factored into a product of two different binomials.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84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  <a:r>
                  <a:rPr lang="en-PH" b="1" dirty="0">
                    <a:solidFill>
                      <a:schemeClr val="tx1"/>
                    </a:solidFill>
                  </a:rPr>
                  <a:t> </a:t>
                </a:r>
                <a:r>
                  <a:rPr lang="en-US" b="1" dirty="0">
                    <a:solidFill>
                      <a:schemeClr val="tx1"/>
                    </a:solidFill>
                  </a:rPr>
                  <a:t>where a = 1</a:t>
                </a:r>
                <a:endParaRPr lang="en-PH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89" t="-952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A93871C4-CAA8-7A4B-91A0-0FC82FA1CF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We can factor</a:t>
                </a:r>
                <a:r>
                  <a:rPr lang="en-PH" i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i="1" dirty="0"/>
                  <a:t> </a:t>
                </a:r>
                <a:r>
                  <a:rPr lang="en-PH" i="1" dirty="0">
                    <a:latin typeface="Cambria Math" panose="02040503050406030204" pitchFamily="18" charset="0"/>
                  </a:rPr>
                  <a:t>+ </a:t>
                </a:r>
                <a:r>
                  <a:rPr lang="en-PH" i="1" dirty="0" err="1">
                    <a:latin typeface="Cambria Math" panose="02040503050406030204" pitchFamily="18" charset="0"/>
                  </a:rPr>
                  <a:t>bx</a:t>
                </a:r>
                <a:r>
                  <a:rPr lang="en-PH" i="1" dirty="0">
                    <a:latin typeface="Cambria Math" panose="02040503050406030204" pitchFamily="18" charset="0"/>
                  </a:rPr>
                  <a:t> + c  </a:t>
                </a:r>
                <a:r>
                  <a:rPr lang="en-PH" dirty="0"/>
                  <a:t>where </a:t>
                </a:r>
                <a:r>
                  <a:rPr lang="en-PH" i="1" dirty="0"/>
                  <a:t>c</a:t>
                </a:r>
                <a:r>
                  <a:rPr lang="en-PH" dirty="0"/>
                  <a:t> is positive by following these steps:</a:t>
                </a:r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en-PH" dirty="0"/>
                  <a:t>List all pairs of integers whose product is </a:t>
                </a:r>
                <a:r>
                  <a:rPr lang="en-PH" i="1" dirty="0">
                    <a:latin typeface="Cambria Math" panose="02040503050406030204" pitchFamily="18" charset="0"/>
                  </a:rPr>
                  <a:t>c</a:t>
                </a:r>
                <a:r>
                  <a:rPr lang="en-PH" dirty="0"/>
                  <a:t>.</a:t>
                </a:r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en-PH" dirty="0"/>
                  <a:t>Choose a pair, m and n, whose sum is b, that is, m + n = b.</a:t>
                </a:r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en-PH" dirty="0"/>
                  <a:t>The factorization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i="1" dirty="0"/>
                  <a:t> </a:t>
                </a:r>
                <a:r>
                  <a:rPr lang="en-PH" i="1" dirty="0">
                    <a:latin typeface="Cambria Math" panose="02040503050406030204" pitchFamily="18" charset="0"/>
                  </a:rPr>
                  <a:t>+ </a:t>
                </a:r>
                <a:r>
                  <a:rPr lang="en-PH" i="1" dirty="0" err="1">
                    <a:latin typeface="Cambria Math" panose="02040503050406030204" pitchFamily="18" charset="0"/>
                  </a:rPr>
                  <a:t>bx</a:t>
                </a:r>
                <a:r>
                  <a:rPr lang="en-PH" i="1" dirty="0">
                    <a:latin typeface="Cambria Math" panose="02040503050406030204" pitchFamily="18" charset="0"/>
                  </a:rPr>
                  <a:t> + c  </a:t>
                </a:r>
                <a:r>
                  <a:rPr lang="en-PH" dirty="0"/>
                  <a:t>is:</a:t>
                </a:r>
              </a:p>
              <a:p>
                <a:pPr marL="0" indent="0" algn="just">
                  <a:buNone/>
                </a:pPr>
                <a:r>
                  <a:rPr lang="en-PH" dirty="0"/>
                  <a:t>		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i="1" dirty="0"/>
                  <a:t> </a:t>
                </a:r>
                <a:r>
                  <a:rPr lang="en-PH" i="1" dirty="0">
                    <a:latin typeface="Cambria Math" panose="02040503050406030204" pitchFamily="18" charset="0"/>
                  </a:rPr>
                  <a:t>+ </a:t>
                </a:r>
                <a:r>
                  <a:rPr lang="en-PH" i="1" dirty="0" err="1">
                    <a:latin typeface="Cambria Math" panose="02040503050406030204" pitchFamily="18" charset="0"/>
                  </a:rPr>
                  <a:t>bx</a:t>
                </a:r>
                <a:r>
                  <a:rPr lang="en-PH" i="1" dirty="0">
                    <a:latin typeface="Cambria Math" panose="02040503050406030204" pitchFamily="18" charset="0"/>
                  </a:rPr>
                  <a:t> + c  </a:t>
                </a:r>
                <a:r>
                  <a:rPr lang="en-PH" dirty="0"/>
                  <a:t>= </a:t>
                </a:r>
                <a:r>
                  <a:rPr lang="en-PH" i="1" dirty="0">
                    <a:latin typeface="Cambria Math" panose="02040503050406030204" pitchFamily="18" charset="0"/>
                  </a:rPr>
                  <a:t>(x + m)(x + n).</a:t>
                </a:r>
              </a:p>
              <a:p>
                <a:pPr marL="514350" indent="-514350" algn="just">
                  <a:buFont typeface="+mj-lt"/>
                  <a:buAutoNum type="arabicPeriod" startAt="4"/>
                </a:pPr>
                <a:r>
                  <a:rPr lang="en-PH" dirty="0"/>
                  <a:t>If there are no such integers m and n such that m + n = b, the trinomial cannot be factored and is called prime.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A93871C4-CAA8-7A4B-91A0-0FC82FA1CF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2939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  <a:r>
                  <a:rPr lang="en-PH" b="1" dirty="0">
                    <a:solidFill>
                      <a:schemeClr val="tx1"/>
                    </a:solidFill>
                  </a:rPr>
                  <a:t> </a:t>
                </a:r>
                <a:r>
                  <a:rPr lang="en-US" b="1" dirty="0">
                    <a:solidFill>
                      <a:schemeClr val="tx1"/>
                    </a:solidFill>
                  </a:rPr>
                  <a:t>where a = 1</a:t>
                </a:r>
                <a:endParaRPr lang="en-PH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89" t="-952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Factor each polynomial completely.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971550" lvl="1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0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 </a:t>
                </a:r>
                <a:r>
                  <a:rPr lang="en-PH" dirty="0">
                    <a:latin typeface="Cambria Math" panose="02040503050406030204" pitchFamily="18" charset="0"/>
                  </a:rPr>
                  <a:t>+ 10x + 16				b.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9x + 18</a:t>
                </a: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1751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  <a:r>
                  <a:rPr lang="en-PH" b="1" dirty="0">
                    <a:solidFill>
                      <a:schemeClr val="tx1"/>
                    </a:solidFill>
                  </a:rPr>
                  <a:t> </a:t>
                </a:r>
                <a:r>
                  <a:rPr lang="en-US" b="1" dirty="0">
                    <a:solidFill>
                      <a:schemeClr val="tx1"/>
                    </a:solidFill>
                  </a:rPr>
                  <a:t>where a = 1</a:t>
                </a:r>
                <a:endParaRPr lang="en-PH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89" t="-952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Factor each polynomial completely.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971550" lvl="1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0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 </a:t>
                </a:r>
                <a:r>
                  <a:rPr lang="en-PH" dirty="0">
                    <a:latin typeface="Cambria Math" panose="02040503050406030204" pitchFamily="18" charset="0"/>
                  </a:rPr>
                  <a:t>+ 10x + 16</a:t>
                </a:r>
              </a:p>
              <a:p>
                <a:pPr marL="457200" lvl="1" indent="0">
                  <a:buNone/>
                </a:pPr>
                <a:r>
                  <a:rPr lang="en-US" dirty="0"/>
                  <a:t>The </a:t>
                </a:r>
                <a:r>
                  <a:rPr lang="en-PH" dirty="0"/>
                  <a:t>first term of each factor is x.	</a:t>
                </a:r>
                <a:r>
                  <a:rPr lang="en-PH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n-PH" dirty="0">
                    <a:latin typeface="Cambria Math" panose="02040503050406030204" pitchFamily="18" charset="0"/>
                  </a:rPr>
                  <a:t>x + __)</a:t>
                </a:r>
                <a:r>
                  <a:rPr lang="en-PH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n-PH" dirty="0">
                    <a:latin typeface="Cambria Math" panose="02040503050406030204" pitchFamily="18" charset="0"/>
                  </a:rPr>
                  <a:t>x + __)</a:t>
                </a:r>
              </a:p>
              <a:p>
                <a:pPr marL="457200" lvl="1" indent="0">
                  <a:buNone/>
                </a:pPr>
                <a:r>
                  <a:rPr lang="en-PH" dirty="0"/>
                  <a:t>Look for two numbers whose product is 16 and whose sum is 10.</a:t>
                </a:r>
              </a:p>
              <a:p>
                <a:pPr marL="457200" lvl="1" indent="0">
                  <a:buNone/>
                </a:pPr>
                <a:endParaRPr lang="en-PH" dirty="0"/>
              </a:p>
              <a:p>
                <a:pPr marL="457200" lvl="1" indent="0">
                  <a:buNone/>
                </a:pPr>
                <a:endParaRPr lang="en-PH" dirty="0"/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  <a:blipFill>
                <a:blip r:embed="rId4"/>
                <a:stretch>
                  <a:fillRect l="-1086" t="-2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BE8EDE2-50C7-CF4A-BFEE-8DFBB2FD49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264226"/>
              </p:ext>
            </p:extLst>
          </p:nvPr>
        </p:nvGraphicFramePr>
        <p:xfrm>
          <a:off x="1732546" y="4252913"/>
          <a:ext cx="356135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7559">
                  <a:extLst>
                    <a:ext uri="{9D8B030D-6E8A-4147-A177-3AD203B41FA5}">
                      <a16:colId xmlns:a16="http://schemas.microsoft.com/office/drawing/2014/main" val="2390116454"/>
                    </a:ext>
                  </a:extLst>
                </a:gridCol>
                <a:gridCol w="1443791">
                  <a:extLst>
                    <a:ext uri="{9D8B030D-6E8A-4147-A177-3AD203B41FA5}">
                      <a16:colId xmlns:a16="http://schemas.microsoft.com/office/drawing/2014/main" val="30300542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Factors of 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Sum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6401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1, 16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7024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2, 8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1741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4, 4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878189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76D0BB3-5022-6F41-A2E6-F8E010E1FE4C}"/>
              </a:ext>
            </a:extLst>
          </p:cNvPr>
          <p:cNvSpPr txBox="1"/>
          <p:nvPr/>
        </p:nvSpPr>
        <p:spPr>
          <a:xfrm>
            <a:off x="6464969" y="5167313"/>
            <a:ext cx="4507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numbers we need are 2 and 8.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F6AD900-9201-894C-BCD8-EC0CC4B9F4FC}"/>
              </a:ext>
            </a:extLst>
          </p:cNvPr>
          <p:cNvCxnSpPr/>
          <p:nvPr/>
        </p:nvCxnSpPr>
        <p:spPr>
          <a:xfrm flipH="1">
            <a:off x="5534527" y="5399900"/>
            <a:ext cx="93044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614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  <a:r>
                  <a:rPr lang="en-PH" b="1" dirty="0">
                    <a:solidFill>
                      <a:schemeClr val="tx1"/>
                    </a:solidFill>
                  </a:rPr>
                  <a:t> </a:t>
                </a:r>
                <a:r>
                  <a:rPr lang="en-US" b="1" dirty="0">
                    <a:solidFill>
                      <a:schemeClr val="tx1"/>
                    </a:solidFill>
                  </a:rPr>
                  <a:t>where a = 1</a:t>
                </a:r>
                <a:endParaRPr lang="en-PH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89" t="-952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Factor each polynomial completely.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971550" lvl="1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0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 </a:t>
                </a:r>
                <a:r>
                  <a:rPr lang="en-PH" dirty="0">
                    <a:latin typeface="Cambria Math" panose="02040503050406030204" pitchFamily="18" charset="0"/>
                  </a:rPr>
                  <a:t>+ 10x + 16</a:t>
                </a:r>
              </a:p>
              <a:p>
                <a:pPr marL="457200" lvl="1" indent="0">
                  <a:buNone/>
                </a:pPr>
                <a:r>
                  <a:rPr lang="en-PH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+10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+16=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+2)(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+8)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Use FOIL method to check our answer.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+2)(</m:t>
                    </m:r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+8)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+8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+16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10</m:t>
                    </m:r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+16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  <a:blipFill>
                <a:blip r:embed="rId4"/>
                <a:stretch>
                  <a:fillRect l="-1086" t="-2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59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  <a:r>
                  <a:rPr lang="en-PH" b="1" dirty="0">
                    <a:solidFill>
                      <a:schemeClr val="tx1"/>
                    </a:solidFill>
                  </a:rPr>
                  <a:t> </a:t>
                </a:r>
                <a:r>
                  <a:rPr lang="en-US" b="1" dirty="0">
                    <a:solidFill>
                      <a:schemeClr val="tx1"/>
                    </a:solidFill>
                  </a:rPr>
                  <a:t>where a = 1</a:t>
                </a:r>
                <a:endParaRPr lang="en-PH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89" t="-952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Factor each polynomial completely.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971550" lvl="1" indent="-514350">
                  <a:buFont typeface="+mj-lt"/>
                  <a:buAutoNum type="alphaLcPeriod" startAt="2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0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0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9x + 18</a:t>
                </a:r>
              </a:p>
              <a:p>
                <a:pPr marL="457200" lvl="1" indent="0">
                  <a:buNone/>
                </a:pPr>
                <a:r>
                  <a:rPr lang="en-PH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PH" dirty="0">
                        <a:latin typeface="Cambria Math" panose="02040503050406030204" pitchFamily="18" charset="0"/>
                      </a:rPr>
                      <m:t>9</m:t>
                    </m:r>
                    <m:r>
                      <m:rPr>
                        <m:nor/>
                      </m:rPr>
                      <a:rPr lang="en-PH" dirty="0">
                        <a:latin typeface="Cambria Math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PH" dirty="0">
                        <a:latin typeface="Cambria Math" panose="02040503050406030204" pitchFamily="18" charset="0"/>
                      </a:rPr>
                      <m:t> + 18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−3)(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−6)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/>
                  <a:t>Use FOIL method to check our answer.</a:t>
                </a:r>
              </a:p>
              <a:p>
                <a:pPr marL="457200" lvl="1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−3)(</m:t>
                    </m:r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−6)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−3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+18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−9</m:t>
                    </m:r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+18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  <a:blipFill>
                <a:blip r:embed="rId4"/>
                <a:stretch>
                  <a:fillRect l="-1086" t="-2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7159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  <a:r>
                  <a:rPr lang="en-PH" b="1" dirty="0">
                    <a:solidFill>
                      <a:schemeClr val="tx1"/>
                    </a:solidFill>
                  </a:rPr>
                  <a:t> </a:t>
                </a:r>
                <a:r>
                  <a:rPr lang="en-US" b="1" dirty="0">
                    <a:solidFill>
                      <a:schemeClr val="tx1"/>
                    </a:solidFill>
                  </a:rPr>
                  <a:t>where a = 1</a:t>
                </a:r>
                <a:endParaRPr lang="en-PH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89" t="-952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Factor each polynomial completely.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971550" lvl="1" indent="-514350">
                  <a:buFont typeface="+mj-lt"/>
                  <a:buAutoNum type="alphaLcPeriod" startAt="2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0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0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9x + 18</a:t>
                </a:r>
              </a:p>
              <a:p>
                <a:pPr marL="457200" lvl="1" indent="0">
                  <a:buNone/>
                </a:pPr>
                <a:r>
                  <a:rPr lang="en-PH" dirty="0"/>
                  <a:t>The coefficient of the middle term is negative. You need two negative numbers whose product is 18 and whose sum is –9.</a:t>
                </a:r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7"/>
                <a:ext cx="10515600" cy="4501565"/>
              </a:xfrm>
              <a:blipFill>
                <a:blip r:embed="rId4"/>
                <a:stretch>
                  <a:fillRect l="-1086" t="-2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BE8EDE2-50C7-CF4A-BFEE-8DFBB2FD49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171462"/>
              </p:ext>
            </p:extLst>
          </p:nvPr>
        </p:nvGraphicFramePr>
        <p:xfrm>
          <a:off x="1732546" y="4188745"/>
          <a:ext cx="356135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7559">
                  <a:extLst>
                    <a:ext uri="{9D8B030D-6E8A-4147-A177-3AD203B41FA5}">
                      <a16:colId xmlns:a16="http://schemas.microsoft.com/office/drawing/2014/main" val="2390116454"/>
                    </a:ext>
                  </a:extLst>
                </a:gridCol>
                <a:gridCol w="1443791">
                  <a:extLst>
                    <a:ext uri="{9D8B030D-6E8A-4147-A177-3AD203B41FA5}">
                      <a16:colId xmlns:a16="http://schemas.microsoft.com/office/drawing/2014/main" val="30300542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Factors of 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Sum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6401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–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1, 18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–19</a:t>
                      </a:r>
                      <a:endParaRPr lang="en-US" sz="2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7024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–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2, </a:t>
                      </a:r>
                      <a:r>
                        <a:rPr lang="en-PH" sz="2400" dirty="0"/>
                        <a:t>–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–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1741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–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3, </a:t>
                      </a:r>
                      <a:r>
                        <a:rPr lang="en-PH" sz="2400" dirty="0"/>
                        <a:t>–</a:t>
                      </a:r>
                      <a:r>
                        <a:rPr lang="en-US" sz="24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PH" sz="2400" dirty="0"/>
                        <a:t>–9</a:t>
                      </a:r>
                      <a:endParaRPr lang="en-US" sz="2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878189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76D0BB3-5022-6F41-A2E6-F8E010E1FE4C}"/>
              </a:ext>
            </a:extLst>
          </p:cNvPr>
          <p:cNvSpPr txBox="1"/>
          <p:nvPr/>
        </p:nvSpPr>
        <p:spPr>
          <a:xfrm>
            <a:off x="6464969" y="5536279"/>
            <a:ext cx="4883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numbers we need are </a:t>
            </a:r>
            <a:r>
              <a:rPr lang="en-PH" sz="2400" dirty="0"/>
              <a:t>– </a:t>
            </a:r>
            <a:r>
              <a:rPr lang="en-US" sz="2400" dirty="0"/>
              <a:t>3 and </a:t>
            </a:r>
            <a:r>
              <a:rPr lang="en-PH" sz="2400" dirty="0"/>
              <a:t>–6</a:t>
            </a:r>
            <a:r>
              <a:rPr lang="en-US" sz="2400" dirty="0"/>
              <a:t>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F6AD900-9201-894C-BCD8-EC0CC4B9F4FC}"/>
              </a:ext>
            </a:extLst>
          </p:cNvPr>
          <p:cNvCxnSpPr/>
          <p:nvPr/>
        </p:nvCxnSpPr>
        <p:spPr>
          <a:xfrm flipH="1">
            <a:off x="5534527" y="5768866"/>
            <a:ext cx="93044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447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Factoring Quadratic Trinomials 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𝐚𝐱</m:t>
                        </m:r>
                      </m:e>
                      <m:sup>
                        <m:r>
                          <a:rPr lang="en-US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𝐛𝐱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,</a:t>
                </a:r>
                <a:r>
                  <a:rPr lang="en-PH" b="1" dirty="0">
                    <a:solidFill>
                      <a:schemeClr val="tx1"/>
                    </a:solidFill>
                  </a:rPr>
                  <a:t> </a:t>
                </a:r>
                <a:r>
                  <a:rPr lang="en-US" b="1" dirty="0">
                    <a:solidFill>
                      <a:schemeClr val="tx1"/>
                    </a:solidFill>
                  </a:rPr>
                  <a:t>where a = 1</a:t>
                </a:r>
                <a:endParaRPr lang="en-PH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4D4578-C8FE-FE47-B785-17E2FE4352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689" t="-952" b="-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Factor each trinomial completely.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971550" lvl="1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0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24			b.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3x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10</a:t>
                </a: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F71AD71-1894-3745-97F1-1C41A07D73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4270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5483</TotalTime>
  <Words>952</Words>
  <Application>Microsoft Macintosh PowerPoint</Application>
  <PresentationFormat>Widescreen</PresentationFormat>
  <Paragraphs>199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Factoring Quadratic Trinomials in the Form 〖ax〗^2+bx+c, where a = 1</vt:lpstr>
      <vt:lpstr>Factoring Quadratic Trinomials in the Form 〖ax〗^2+bx+c, where a = 1</vt:lpstr>
      <vt:lpstr>Factoring Quadratic Trinomials in the Form 〖ax〗^2+bx+c, where a = 1</vt:lpstr>
      <vt:lpstr>Factoring Quadratic Trinomials in the Form 〖ax〗^2+bx+c, where a = 1</vt:lpstr>
      <vt:lpstr>Factoring Quadratic Trinomials in the Form 〖ax〗^2+bx+c, where a = 1</vt:lpstr>
      <vt:lpstr>Factoring Quadratic Trinomials in the Form 〖ax〗^2+bx+c, where a = 1</vt:lpstr>
      <vt:lpstr>Factoring Quadratic Trinomials in the Form 〖ax〗^2+bx+c, where a = 1</vt:lpstr>
      <vt:lpstr>Factoring Quadratic Trinomials in the Form 〖ax〗^2+bx+c, where a = 1</vt:lpstr>
      <vt:lpstr>Factoring Quadratic Trinomials in the Form 〖ax〗^2+bx+c, where a = 1</vt:lpstr>
      <vt:lpstr>Factoring Quadratic Trinomials in the Form 〖ax〗^2+bx+c, where a = 1</vt:lpstr>
      <vt:lpstr>Factoring Quadratic Trinomials in the Form 〖ax〗^2+bx+c, where a = 1</vt:lpstr>
      <vt:lpstr>Factoring Quadratic Trinomials in the Form 〖ax〗^2+bx+c, where a = 1</vt:lpstr>
      <vt:lpstr>Factoring Quadratic Trinomials in the Form 〖ax〗^2+bx+c, where a = 1</vt:lpstr>
      <vt:lpstr>Factoring Quadratic Trinomials in the Form 〖ax〗^2+bx+c, where a = 1</vt:lpstr>
      <vt:lpstr>Factoring Quadratic Trinomials in the Form 〖ax〗^2+bx+c, where a = 1</vt:lpstr>
      <vt:lpstr>Factoring Quadratic Trinomials in the Form 〖ax〗^2+bx+c, where a = 1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547</cp:revision>
  <cp:lastPrinted>2023-03-16T03:23:03Z</cp:lastPrinted>
  <dcterms:created xsi:type="dcterms:W3CDTF">2019-04-16T02:10:14Z</dcterms:created>
  <dcterms:modified xsi:type="dcterms:W3CDTF">2023-04-26T03:31:33Z</dcterms:modified>
</cp:coreProperties>
</file>