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</p:sldMasterIdLst>
  <p:notesMasterIdLst>
    <p:notesMasterId r:id="rId22"/>
  </p:notesMasterIdLst>
  <p:sldIdLst>
    <p:sldId id="256" r:id="rId4"/>
    <p:sldId id="280" r:id="rId5"/>
    <p:sldId id="279" r:id="rId6"/>
    <p:sldId id="281" r:id="rId7"/>
    <p:sldId id="282" r:id="rId8"/>
    <p:sldId id="283" r:id="rId9"/>
    <p:sldId id="285" r:id="rId10"/>
    <p:sldId id="284" r:id="rId11"/>
    <p:sldId id="286" r:id="rId12"/>
    <p:sldId id="287" r:id="rId13"/>
    <p:sldId id="288" r:id="rId14"/>
    <p:sldId id="291" r:id="rId15"/>
    <p:sldId id="292" r:id="rId16"/>
    <p:sldId id="293" r:id="rId17"/>
    <p:sldId id="294" r:id="rId18"/>
    <p:sldId id="295" r:id="rId19"/>
    <p:sldId id="296" r:id="rId20"/>
    <p:sldId id="27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0000"/>
    <a:srgbClr val="DE9000"/>
    <a:srgbClr val="F2CA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28"/>
    <p:restoredTop sz="93076"/>
  </p:normalViewPr>
  <p:slideViewPr>
    <p:cSldViewPr snapToGrid="0" snapToObjects="1">
      <p:cViewPr varScale="1">
        <p:scale>
          <a:sx n="77" d="100"/>
          <a:sy n="77" d="100"/>
        </p:scale>
        <p:origin x="208" y="1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B237C5-8472-414C-82E6-99FE7E8DADF6}" type="datetimeFigureOut">
              <a:rPr lang="en-US" smtClean="0"/>
              <a:t>4/26/23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DA1108-CEFC-5D4D-9EB2-416F2139C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811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1615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8771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7190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2562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080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5737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9259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789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313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4791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18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4932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2125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7771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8004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923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FB899-220F-D644-A02F-3C0A591CFF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E574E8-EBE5-204B-86B6-6542A84D0E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035C4B-3BF6-C942-928A-00E8CAC231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4/26/23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D82DB0-94EB-FA4B-8785-0BA6F3077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55BF44-F5E9-1B4C-ABC8-7B0C32596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782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0C574-4E73-4847-AEC3-1CDB4B441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C626C5-3958-544F-9308-0CC731F3E3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15529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475274-C687-E14B-B662-3BEB269254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4/26/23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CB72A6-7EC9-7F42-B79E-803697C8E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309A86-952E-7348-92EA-A86F9974D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757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003979-0BB7-8641-85BC-9A074EC7EF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5B1912-0D0E-EF48-9242-54CE8B7E60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69FA51-D306-934B-9C55-282BA3959A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4/26/23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2195C6-E1BF-A942-B64A-5B6485B59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6A32A8-9DA5-4B4D-BADE-EFA36ED47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4351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FD9E4-94FC-A747-B72A-F6E146CFE3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5DF18B-DF3D-CE4E-8773-91A9659BF8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2EC475-8CBA-2C40-9457-9BADFD7B3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4/26/23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30CC0A-3107-B74D-A5E7-B394E3AA1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F766CC-3AE2-3E48-A047-AB39563BB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7061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CF1D1-52DE-BA41-826D-76E2F6828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11B595-C087-BC49-9F02-F3B713EF24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D1AA79-5FB7-9C4E-9F06-36B784000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4/26/23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A3962C-74F2-F946-9029-A1A9EE1E4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49F7BF-1C4F-B54F-A381-7439F01CB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4267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62FC8-5829-3145-9294-4520F0DA8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1DD0A-0D8C-284D-8E1F-AE055220E1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CFC86D-FF8B-4143-9D1D-339A27A11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4/26/23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613577-F423-754C-BACF-D4A5333D0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F4629C-2E2E-0548-B7E5-3ECE01CA1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910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FD996-6E92-8446-90BD-EA5D03007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142BB0-90B1-2B4F-9338-4019C51244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91D7C2-21EB-0445-9208-5AC93D2375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559C60-DCAF-8F45-8964-640466F0B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4/26/23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FAE303-FEC8-824F-BF74-282547366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9BFF4-B444-D748-AD1F-DCDD73558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9085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FFBEE-C9ED-4148-B282-343AC2EC9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03DC5D-CF69-9E4F-8900-CDF825BBF0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FCF518-9D9B-1C4E-AF76-A5BA9924D6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8DD7CB-79D9-254C-A236-895B5B36A6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77415D-88BC-C244-8AB6-00A216D2F5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5E8A28-B9EB-4443-BC97-830498B74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4/26/23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94F270-1DDC-0C46-846F-E1CBD4F3A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6D67AF-38E0-6C45-BC35-B60369273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0499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F32BF-E20C-324D-BCDD-28DA53422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181271-1B7B-4745-A39B-D53568FEE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4/26/23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552EBD-E2C2-8C43-8438-0C73A79E4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D5CA70-A297-DE49-B931-88F5C49F8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7745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59985E-A054-0A4B-A6E2-04DA7B3FB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4/26/23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00CB2F-4E26-754A-9247-ADF057115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2B38EF-C4AA-CB45-8396-DA6770D0B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1918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2489B-4B21-EF45-86DC-864199DF2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239998-FD94-AC44-98A6-FA858A2A9B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ED3787-BE03-A14B-8DDC-18E039711B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5F885-28BA-F843-A319-DBB0127AB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4/26/23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4E580F-74E9-7A49-8287-102443F7E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D5A858-621D-9743-95B1-CEBF5684C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5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F1F71-EBFB-7844-A5C2-E3D961BC6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49D7B1-4146-1A44-B32F-C75E4C48D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552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D9B759-BB43-CA43-B002-F039B2FE7F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4/26/23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192A43-6FE1-E244-A313-868A1F5FE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663624-B94E-514E-B63D-A1B2EEE6C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0070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6F0E5-BD0F-B849-B119-1FAF478E6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2F4A7E-E6FE-BC4B-8FAE-E488EA8820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E1549A-C4A4-E543-A006-66F090F3C9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B4803D-0EBC-2E46-ACFE-83CAC4CF4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4/26/23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7CA03C-4620-A744-A398-C601F9CCE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AE9864-B3A9-D44C-82CF-CA84A0ADF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7009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491CB-0E82-4942-AC84-7D82E53CC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927C99-EBD9-564A-8C3B-5A5C51C6AD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1900E7-4F26-2948-854B-6F8F13526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4/26/23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899BC5-EA17-9040-98A3-56C679E4F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CE04C8-DBD7-AD4A-AA98-ED89D6BED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3756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C243C3-94D2-6A40-9D62-6D2CD92C81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7C0B0A-1248-E843-B3D6-AC11E3C2D9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D0D184-C475-A341-BD80-9599EA843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4/26/23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C2B153-A7DE-084C-B9B8-72137AF5A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29FC46-285D-5545-B6B3-D3BDE3792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4690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1A333-2CB7-5048-81B6-8046E31981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7875CA-FCB6-6B4C-A889-9E566258FB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354BDD-AACA-DF45-9BAF-BE35083BDD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4/26/23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D35881-855E-3E49-BDBD-EFA49B6FD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984B9D-6CE8-764B-8828-EF0BC8D8C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3502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C9066-43FD-C34F-B680-198F00292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381C8-10DF-4F40-8193-BF578DE4CB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0BB234-FED7-164A-AFF1-EBD36D2164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4/26/23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E3E851-49BC-8547-AA4B-8821A74E0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8C7F1F-0382-6740-8F39-CC321E11B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6825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A7D5C-4BEF-6E41-8791-7082D2772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5C9A54-89D1-0642-9896-3ECF4292AA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09BD8A-BA8A-2946-A5D7-6DA730A70D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4/26/23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44977C-7CCB-694B-A9C9-1F68A10C4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4582BC-409E-5148-BB7E-C9DB642C1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0466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A3641-7C60-4642-BFEE-50E4A0413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1E2573-A84A-F049-B397-1D07572B8C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FE6381-BA68-CF4F-8202-4CEC9DF5F8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35F33D-D2E7-C341-A1CA-D8DC7FC710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4/26/23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1F8C02-8C85-F548-97D5-D4FBEB24D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1A0B22-F31D-D549-8072-836EB1EE1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0164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33E52-A1FB-924B-AE8A-17D4B55B1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907FCD-BA0A-C549-B501-CFE3FB0F3A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05928C-12CD-DC44-A8B1-EA08EA6162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BAB19A-54AA-BF49-BCD2-59C112A0BB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9BF5BB-0BF6-ED49-B1A8-E7C05026DB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EB8F31-7AFE-BE40-92FE-A9195C8371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4/26/23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FC937C-6C6B-084B-9500-111AB153C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E8E42B-D76D-A544-BDEB-33ABCEF58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6763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3660C-22EF-B948-AF8D-96242F53E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6BB157-BD85-284A-AA81-8F53ECF5E8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4/26/23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61D091-725B-0C42-A734-E6A2D14DF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DBF9F4-73CE-CD49-A6B5-EA74B6CDA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0447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D0F481-E25D-EE40-926F-CEF310CCC0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4/26/23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F618CA-4364-FD42-A5DE-559BAB430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A75E03-DB0F-6448-8AB0-B2FDC9202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232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1B658-19BD-7E4E-85CC-F61F7D51B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A0BB22-A9A5-3348-8B39-8948DFB209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60CBF2-8E90-C347-B3CC-6E64984398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4/26/23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F15ABF-5318-3D46-8AC9-7DB6B3171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556873-625D-6A4E-A2BA-023E6F171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0613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935A6-C395-B64B-9226-0F69B13C2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562465-E4B6-DA4E-8F56-ECC210031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7B8F41-030D-DA40-A61C-23B8CCE59A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810003-CDD0-FE41-939C-DE6FA6B492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4/26/23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E1AA0F-56FD-4E49-9F94-8639D71F9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929A80-A44B-254A-8AB6-FBF2C0573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5296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5023C-2A8E-D04E-B859-C8D84E625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B83197-5812-134A-8DC0-3DB0624529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0CDBF1-CFF5-8548-A0CA-71B5EF1B03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A7E561-A3E9-3F4E-8FD6-D4BE4AF620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4/26/23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9BF000-BB18-7D41-8B78-256129C4D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411A77-434D-AF4B-B3AD-AACFA91B6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8740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09BF1-A27A-7A49-ACBC-4517A88FD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AD5DB5-88AF-9446-BB2B-DFB990B117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EB0620-F840-F942-8C30-6663B5AACD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4/26/23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121ED9-F275-494E-800D-7A35C4606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52E177-8431-4547-A691-A3EF8B143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6906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ABA1A8-A74A-F549-B974-A197CCF2BF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DB38FF-10B8-2B4A-9ECA-FFEDE21E95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E410EA-BB45-714A-938A-960010D14C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4/26/23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2741AD-6708-F940-84CB-5649C6E28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BF0213-3B9A-5745-BFFA-9F62C1C73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105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4163A-C618-4646-A4B8-2657108A5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AB958B-EF6E-2345-9426-79D0AE4338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9566E4-1841-0945-AE1A-E25B51E8E6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A3469C-5574-E145-A33A-6F8080BF2C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4/26/23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76E3F9-16F1-9C4E-B644-1962CC7E4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DCB029-CDCB-424D-9449-F68571D8D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173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EB11A-682E-9846-8BCA-29AB969DE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174738-AE95-B542-AF61-FB10DF56B8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29BB3D-44F6-F548-A814-7836CF09DF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783535-E38F-3C4A-9CAE-86C52321E8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27598E-FE61-9B4F-9B08-C60F14A968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1AC350-7F28-724A-A096-C12DE19EE4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4/26/23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0ABCF8-1F76-874A-B4F0-0206D8DE7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456734-E543-2343-BD4A-6203B96EA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995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04657-B169-534D-953C-A12653DF7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FE017F-0205-BB4B-B668-B87E5D8DAA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4/26/23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B9C329-99DD-E64D-A3B0-55E68E629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9BE883-C6F5-7C40-97DE-C5B9A24EE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524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E5F3F4-1FFC-9845-BE9F-83473FCC4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4/26/23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C81A09-3A44-DA4D-A70F-318D3713B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A72DF2-2AB0-C145-85E3-913AFAB4B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559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5FD71-D705-064F-B501-ABAF00C0A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4C072-17E2-BB4C-8851-04E8787277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E11D34-F2E2-6442-B4BF-06C14EDDE3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F6CB6B-BB4F-AA4F-A52B-99007173A4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4/26/23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40AF8A-13FA-FE4F-8343-897FA0663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7F2CAE-896A-4646-A26E-566B69367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632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0D727-2B92-7E4A-9769-A50707EC7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EFF1DC-A61D-6F49-84B2-CCF218574C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CB2CEE-91E6-2544-A5B0-59F662732F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A1B5BE-CB7A-AC48-9373-68E2C9E574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4/26/23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4DCD57-20F8-D945-9989-F894F2525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319BDB-5FD5-BE49-831E-92940A255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918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63537A-8A4C-0143-8D46-089F62AAA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F327DD-3AB4-2649-9474-0805BB9D61F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26" y="1800964"/>
            <a:ext cx="2799149" cy="279914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6A4CEF3-5455-0943-B2B6-B491C8823EEF}"/>
              </a:ext>
            </a:extLst>
          </p:cNvPr>
          <p:cNvSpPr/>
          <p:nvPr userDrawn="1"/>
        </p:nvSpPr>
        <p:spPr>
          <a:xfrm>
            <a:off x="3487479" y="1475194"/>
            <a:ext cx="8704521" cy="3862350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1BBCE12-BF67-6B4B-A024-868559619427}"/>
              </a:ext>
            </a:extLst>
          </p:cNvPr>
          <p:cNvSpPr/>
          <p:nvPr userDrawn="1"/>
        </p:nvSpPr>
        <p:spPr>
          <a:xfrm>
            <a:off x="3487479" y="5337544"/>
            <a:ext cx="8704522" cy="384050"/>
          </a:xfrm>
          <a:prstGeom prst="rect">
            <a:avLst/>
          </a:prstGeom>
          <a:gradFill flip="none" rotWithShape="1">
            <a:gsLst>
              <a:gs pos="16000">
                <a:srgbClr val="9C0000"/>
              </a:gs>
              <a:gs pos="43000">
                <a:srgbClr val="C00000"/>
              </a:gs>
              <a:gs pos="99000">
                <a:srgbClr val="F2CA20">
                  <a:lumMod val="90000"/>
                  <a:alpha val="83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258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9C101F47-4B88-CA43-863C-0BCC2733DE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6242659"/>
            <a:ext cx="12192000" cy="635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5A33D6-D6F3-1846-AFB6-993119D0F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4DB48D-49A5-DA4B-907D-9BA628E41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F9E8AA-F1C7-0D48-AE56-7B7D0BD5F7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A78B72-6520-7C48-9EC9-C3366CDF2022}" type="datetimeFigureOut">
              <a:rPr lang="en-US" smtClean="0"/>
              <a:t>4/26/23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A67A56-C345-BC4B-9CA9-B380E4F87D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085126-2EE4-0346-9663-F89A8510AE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F50EEC6-258B-B04B-8D2F-AE39B527D255}"/>
              </a:ext>
            </a:extLst>
          </p:cNvPr>
          <p:cNvSpPr/>
          <p:nvPr userDrawn="1"/>
        </p:nvSpPr>
        <p:spPr>
          <a:xfrm>
            <a:off x="10868608" y="0"/>
            <a:ext cx="970384" cy="970384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7067" y="-64332"/>
            <a:ext cx="1034716" cy="10347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5A67430-E954-1146-960D-CFAD9A660D84}"/>
              </a:ext>
            </a:extLst>
          </p:cNvPr>
          <p:cNvSpPr txBox="1"/>
          <p:nvPr userDrawn="1"/>
        </p:nvSpPr>
        <p:spPr>
          <a:xfrm>
            <a:off x="185530" y="6362241"/>
            <a:ext cx="4691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800" kern="1200" dirty="0">
                <a:solidFill>
                  <a:schemeClr val="bg1"/>
                </a:solidFill>
                <a:effectLst/>
                <a:latin typeface="Montserrat Medium" pitchFamily="2" charset="77"/>
                <a:ea typeface="+mn-ea"/>
                <a:cs typeface="+mn-cs"/>
              </a:rPr>
              <a:t>Rex Curriculum Resource 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A7BAE3-1328-D34C-90D4-DC955FE34F07}"/>
              </a:ext>
            </a:extLst>
          </p:cNvPr>
          <p:cNvSpPr txBox="1"/>
          <p:nvPr userDrawn="1"/>
        </p:nvSpPr>
        <p:spPr>
          <a:xfrm>
            <a:off x="9452660" y="6352143"/>
            <a:ext cx="2623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800" b="0" kern="1200" dirty="0">
                <a:solidFill>
                  <a:schemeClr val="bg1"/>
                </a:solidFill>
                <a:effectLst/>
                <a:latin typeface="Montserrat Medium" pitchFamily="2" charset="77"/>
                <a:ea typeface="+mn-ea"/>
                <a:cs typeface="+mn-cs"/>
              </a:rPr>
              <a:t>WWW.REX.COM.PH</a:t>
            </a:r>
            <a:endParaRPr lang="en-PH" sz="180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0653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ontserrat Medium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New REX Education Mission Logo V.png" descr="New REX Education Mission Logo V.png"/>
          <p:cNvPicPr>
            <a:picLocks noChangeAspect="1"/>
          </p:cNvPicPr>
          <p:nvPr userDrawn="1"/>
        </p:nvPicPr>
        <p:blipFill>
          <a:blip r:embed="rId13">
            <a:extLst/>
          </a:blip>
          <a:stretch>
            <a:fillRect/>
          </a:stretch>
        </p:blipFill>
        <p:spPr>
          <a:xfrm>
            <a:off x="2755939" y="1508902"/>
            <a:ext cx="6616364" cy="338489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820531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7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164826F-9698-C044-8B09-B880D705E0C1}"/>
                  </a:ext>
                </a:extLst>
              </p:cNvPr>
              <p:cNvSpPr txBox="1"/>
              <p:nvPr/>
            </p:nvSpPr>
            <p:spPr>
              <a:xfrm>
                <a:off x="4364008" y="2926805"/>
                <a:ext cx="7359906" cy="17668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>
                    <a:solidFill>
                      <a:schemeClr val="bg1"/>
                    </a:solidFill>
                    <a:latin typeface="Montserrat Medium" pitchFamily="2" charset="77"/>
                  </a:rPr>
                  <a:t>Factoring Quadratic Trinomials in the Form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sz="3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𝐚𝐱</m:t>
                        </m:r>
                      </m:e>
                      <m:sup>
                        <m:r>
                          <a:rPr lang="en-US" sz="36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3600" b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600" b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𝐛𝐱</m:t>
                    </m:r>
                    <m:r>
                      <a:rPr lang="en-US" sz="3600" b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600" b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𝐜</m:t>
                    </m:r>
                  </m:oMath>
                </a14:m>
                <a:r>
                  <a:rPr lang="en-US" sz="3600" b="1" dirty="0">
                    <a:solidFill>
                      <a:schemeClr val="bg1"/>
                    </a:solidFill>
                    <a:latin typeface="Montserrat Medium" pitchFamily="2" charset="77"/>
                  </a:rPr>
                  <a:t>,</a:t>
                </a:r>
                <a:r>
                  <a:rPr lang="en-PH" sz="3600" b="1" dirty="0">
                    <a:solidFill>
                      <a:schemeClr val="bg1"/>
                    </a:solidFill>
                    <a:latin typeface="Montserrat Medium" pitchFamily="2" charset="77"/>
                  </a:rPr>
                  <a:t> </a:t>
                </a:r>
                <a:r>
                  <a:rPr lang="en-US" sz="3600" b="1" dirty="0">
                    <a:solidFill>
                      <a:schemeClr val="bg1"/>
                    </a:solidFill>
                    <a:latin typeface="Montserrat Medium" pitchFamily="2" charset="77"/>
                  </a:rPr>
                  <a:t>where a = 1</a:t>
                </a:r>
                <a:endParaRPr lang="en-PH" sz="3600" b="1" dirty="0">
                  <a:solidFill>
                    <a:schemeClr val="bg1"/>
                  </a:solidFill>
                  <a:latin typeface="Montserrat Medium" pitchFamily="2" charset="77"/>
                </a:endParaRPr>
              </a:p>
              <a:p>
                <a:pPr algn="ctr"/>
                <a:endParaRPr lang="en-US" sz="3600" b="1" dirty="0">
                  <a:solidFill>
                    <a:schemeClr val="bg1"/>
                  </a:solidFill>
                  <a:latin typeface="Montserrat Medium" pitchFamily="2" charset="77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164826F-9698-C044-8B09-B880D705E0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4008" y="2926805"/>
                <a:ext cx="7359906" cy="1766894"/>
              </a:xfrm>
              <a:prstGeom prst="rect">
                <a:avLst/>
              </a:prstGeom>
              <a:blipFill>
                <a:blip r:embed="rId2"/>
                <a:stretch>
                  <a:fillRect l="-1207" t="-4255" r="-2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4341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C4D4578-C8FE-FE47-B785-17E2FE43523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1" dirty="0">
                    <a:solidFill>
                      <a:schemeClr val="tx1"/>
                    </a:solidFill>
                  </a:rPr>
                  <a:t>Factoring Quadratic Trinomials in the Form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𝐚𝐱</m:t>
                        </m:r>
                      </m:e>
                      <m:sup>
                        <m:r>
                          <a:rPr lang="en-US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𝐛𝐱</m:t>
                    </m:r>
                    <m:r>
                      <a:rPr lang="en-US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𝐜</m:t>
                    </m:r>
                  </m:oMath>
                </a14:m>
                <a:r>
                  <a:rPr lang="en-US" b="1" dirty="0">
                    <a:solidFill>
                      <a:schemeClr val="tx1"/>
                    </a:solidFill>
                  </a:rPr>
                  <a:t>,</a:t>
                </a:r>
                <a:r>
                  <a:rPr lang="en-PH" b="1" dirty="0">
                    <a:solidFill>
                      <a:schemeClr val="tx1"/>
                    </a:solidFill>
                  </a:rPr>
                  <a:t> </a:t>
                </a:r>
                <a:r>
                  <a:rPr lang="en-US" b="1" dirty="0">
                    <a:solidFill>
                      <a:schemeClr val="tx1"/>
                    </a:solidFill>
                  </a:rPr>
                  <a:t>where a = 1</a:t>
                </a:r>
                <a:endParaRPr lang="en-PH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C4D4578-C8FE-FE47-B785-17E2FE43523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689" t="-952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5F71AD71-1894-3745-97F1-1C41A07D730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90687"/>
                <a:ext cx="10515600" cy="450156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Factor each trinomial completely.</a:t>
                </a:r>
              </a:p>
              <a:p>
                <a:pPr marL="0" indent="0">
                  <a:buNone/>
                </a:pPr>
                <a:r>
                  <a:rPr lang="en-US" b="1" dirty="0"/>
                  <a:t>SOLUTION:</a:t>
                </a:r>
              </a:p>
              <a:p>
                <a:pPr marL="971550" lvl="1" indent="-514350">
                  <a:buFont typeface="+mj-lt"/>
                  <a:buAutoNum type="alphaL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PH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dirty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dirty="0" smtClean="0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n-PH" dirty="0">
                    <a:latin typeface="Cambria Math" panose="02040503050406030204" pitchFamily="18" charset="0"/>
                  </a:rPr>
                  <a:t>x 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PH" dirty="0">
                    <a:latin typeface="Cambria Math" panose="02040503050406030204" pitchFamily="18" charset="0"/>
                  </a:rPr>
                  <a:t> 24 </a:t>
                </a:r>
              </a:p>
              <a:p>
                <a:pPr marL="457200" lvl="1" indent="0">
                  <a:buNone/>
                </a:pPr>
                <a:endParaRPr lang="en-PH" dirty="0"/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5F71AD71-1894-3745-97F1-1C41A07D73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90687"/>
                <a:ext cx="10515600" cy="4501565"/>
              </a:xfrm>
              <a:blipFill>
                <a:blip r:embed="rId4"/>
                <a:stretch>
                  <a:fillRect l="-1086" t="-22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0BE8EDE2-50C7-CF4A-BFEE-8DFBB2FD491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04087083"/>
                  </p:ext>
                </p:extLst>
              </p:nvPr>
            </p:nvGraphicFramePr>
            <p:xfrm>
              <a:off x="7266436" y="1961541"/>
              <a:ext cx="3561350" cy="35661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17559">
                      <a:extLst>
                        <a:ext uri="{9D8B030D-6E8A-4147-A177-3AD203B41FA5}">
                          <a16:colId xmlns:a16="http://schemas.microsoft.com/office/drawing/2014/main" val="2390116454"/>
                        </a:ext>
                      </a:extLst>
                    </a:gridCol>
                    <a:gridCol w="1443791">
                      <a:extLst>
                        <a:ext uri="{9D8B030D-6E8A-4147-A177-3AD203B41FA5}">
                          <a16:colId xmlns:a16="http://schemas.microsoft.com/office/drawing/2014/main" val="303005427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ysClr val="windowText" lastClr="000000"/>
                              </a:solidFill>
                            </a:rPr>
                            <a:t>Factors of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oMath>
                          </a14:m>
                          <a:r>
                            <a:rPr lang="en-US" sz="2000" dirty="0">
                              <a:solidFill>
                                <a:sysClr val="windowText" lastClr="000000"/>
                              </a:solidFill>
                            </a:rPr>
                            <a:t>24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ysClr val="windowText" lastClr="000000"/>
                              </a:solidFill>
                            </a:rPr>
                            <a:t>Sum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1564018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ysClr val="windowText" lastClr="000000"/>
                              </a:solidFill>
                            </a:rPr>
                            <a:t>1,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oMath>
                          </a14:m>
                          <a:r>
                            <a:rPr lang="en-US" sz="2000" dirty="0">
                              <a:solidFill>
                                <a:sysClr val="windowText" lastClr="000000"/>
                              </a:solidFill>
                            </a:rPr>
                            <a:t>24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2000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oMath>
                          </a14:m>
                          <a:r>
                            <a:rPr lang="en-US" sz="2000" dirty="0">
                              <a:solidFill>
                                <a:sysClr val="windowText" lastClr="000000"/>
                              </a:solidFill>
                            </a:rPr>
                            <a:t>23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470240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2000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oMath>
                          </a14:m>
                          <a:r>
                            <a:rPr lang="en-US" sz="2000" dirty="0">
                              <a:solidFill>
                                <a:sysClr val="windowText" lastClr="000000"/>
                              </a:solidFill>
                            </a:rPr>
                            <a:t>1, 24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ysClr val="windowText" lastClr="000000"/>
                              </a:solidFill>
                            </a:rPr>
                            <a:t>23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4174137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ysClr val="windowText" lastClr="000000"/>
                              </a:solidFill>
                            </a:rPr>
                            <a:t>2,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oMath>
                          </a14:m>
                          <a:r>
                            <a:rPr lang="en-US" sz="2000" dirty="0">
                              <a:solidFill>
                                <a:sysClr val="windowText" lastClr="000000"/>
                              </a:solidFill>
                            </a:rPr>
                            <a:t>12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2000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oMath>
                          </a14:m>
                          <a:r>
                            <a:rPr lang="en-US" sz="2000" dirty="0">
                              <a:solidFill>
                                <a:sysClr val="windowText" lastClr="000000"/>
                              </a:solidFill>
                            </a:rPr>
                            <a:t>10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7878189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2000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oMath>
                          </a14:m>
                          <a:r>
                            <a:rPr lang="en-US" sz="2000" dirty="0">
                              <a:solidFill>
                                <a:sysClr val="windowText" lastClr="000000"/>
                              </a:solidFill>
                            </a:rPr>
                            <a:t>2, 12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ysClr val="windowText" lastClr="000000"/>
                              </a:solidFill>
                            </a:rPr>
                            <a:t>10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340595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ysClr val="windowText" lastClr="000000"/>
                              </a:solidFill>
                            </a:rPr>
                            <a:t>3,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oMath>
                          </a14:m>
                          <a:r>
                            <a:rPr lang="en-US" sz="2000" dirty="0">
                              <a:solidFill>
                                <a:sysClr val="windowText" lastClr="000000"/>
                              </a:solidFill>
                            </a:rPr>
                            <a:t>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2000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oMath>
                          </a14:m>
                          <a:r>
                            <a:rPr lang="en-US" sz="2000" dirty="0">
                              <a:solidFill>
                                <a:sysClr val="windowText" lastClr="000000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201480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2000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oMath>
                          </a14:m>
                          <a:r>
                            <a:rPr lang="en-US" sz="2000" dirty="0">
                              <a:solidFill>
                                <a:sysClr val="windowText" lastClr="000000"/>
                              </a:solidFill>
                            </a:rPr>
                            <a:t>3, 8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ysClr val="windowText" lastClr="000000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1775556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ysClr val="windowText" lastClr="000000"/>
                              </a:solidFill>
                            </a:rPr>
                            <a:t>4,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oMath>
                          </a14:m>
                          <a:r>
                            <a:rPr lang="en-US" sz="2000" dirty="0">
                              <a:solidFill>
                                <a:sysClr val="windowText" lastClr="000000"/>
                              </a:solidFill>
                            </a:rPr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2000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oMath>
                          </a14:m>
                          <a:r>
                            <a:rPr lang="en-US" sz="200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3695525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2000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oMath>
                          </a14:m>
                          <a:r>
                            <a:rPr lang="en-US" sz="2000" dirty="0">
                              <a:solidFill>
                                <a:sysClr val="windowText" lastClr="000000"/>
                              </a:solidFill>
                            </a:rPr>
                            <a:t>4, 6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2763682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0BE8EDE2-50C7-CF4A-BFEE-8DFBB2FD491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04087083"/>
                  </p:ext>
                </p:extLst>
              </p:nvPr>
            </p:nvGraphicFramePr>
            <p:xfrm>
              <a:off x="7266436" y="1961541"/>
              <a:ext cx="3561350" cy="35661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17559">
                      <a:extLst>
                        <a:ext uri="{9D8B030D-6E8A-4147-A177-3AD203B41FA5}">
                          <a16:colId xmlns:a16="http://schemas.microsoft.com/office/drawing/2014/main" val="2390116454"/>
                        </a:ext>
                      </a:extLst>
                    </a:gridCol>
                    <a:gridCol w="1443791">
                      <a:extLst>
                        <a:ext uri="{9D8B030D-6E8A-4147-A177-3AD203B41FA5}">
                          <a16:colId xmlns:a16="http://schemas.microsoft.com/office/drawing/2014/main" val="3030054276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599" t="-9677" r="-68263" b="-8354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ysClr val="windowText" lastClr="000000"/>
                              </a:solidFill>
                            </a:rPr>
                            <a:t>Sum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156401811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599" t="-106250" r="-68263" b="-7093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47368" t="-106250" b="-7093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4702408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599" t="-212903" r="-68263" b="-632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ysClr val="windowText" lastClr="000000"/>
                              </a:solidFill>
                            </a:rPr>
                            <a:t>23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4174137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599" t="-312903" r="-68263" b="-532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47368" t="-312903" b="-53225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78781890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599" t="-400000" r="-68263" b="-4156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ysClr val="windowText" lastClr="000000"/>
                              </a:solidFill>
                            </a:rPr>
                            <a:t>10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3405953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599" t="-516129" r="-68263" b="-3290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47368" t="-516129" b="-32903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20148049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599" t="-616129" r="-68263" b="-2290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ysClr val="windowText" lastClr="000000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17755569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599" t="-693750" r="-68263" b="-1218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47368" t="-693750" b="-1218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695525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599" t="-819355" r="-68263" b="-258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2763682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76D0BB3-5022-6F41-A2E6-F8E010E1FE4C}"/>
                  </a:ext>
                </a:extLst>
              </p:cNvPr>
              <p:cNvSpPr txBox="1"/>
              <p:nvPr/>
            </p:nvSpPr>
            <p:spPr>
              <a:xfrm>
                <a:off x="6617375" y="5659593"/>
                <a:ext cx="47364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The numbers we need are 4 and </a:t>
                </a:r>
                <a14:m>
                  <m:oMath xmlns:m="http://schemas.openxmlformats.org/officeDocument/2006/math">
                    <m:r>
                      <a:rPr lang="en-US" sz="2400" dirty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dirty="0">
                    <a:solidFill>
                      <a:sysClr val="windowText" lastClr="000000"/>
                    </a:solidFill>
                  </a:rPr>
                  <a:t>6.</a:t>
                </a:r>
                <a:endParaRPr lang="en-US" sz="24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76D0BB3-5022-6F41-A2E6-F8E010E1FE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7375" y="5659593"/>
                <a:ext cx="4736425" cy="461665"/>
              </a:xfrm>
              <a:prstGeom prst="rect">
                <a:avLst/>
              </a:prstGeom>
              <a:blipFill>
                <a:blip r:embed="rId6"/>
                <a:stretch>
                  <a:fillRect l="-1872" t="-8108" r="-1070" b="-27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F6AD900-9201-894C-BCD8-EC0CC4B9F4FC}"/>
              </a:ext>
            </a:extLst>
          </p:cNvPr>
          <p:cNvCxnSpPr>
            <a:cxnSpLocks/>
          </p:cNvCxnSpPr>
          <p:nvPr/>
        </p:nvCxnSpPr>
        <p:spPr>
          <a:xfrm>
            <a:off x="6809555" y="4934144"/>
            <a:ext cx="41645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5357421-8E09-BE4F-A514-714D698CBEE2}"/>
              </a:ext>
            </a:extLst>
          </p:cNvPr>
          <p:cNvSpPr txBox="1"/>
          <p:nvPr/>
        </p:nvSpPr>
        <p:spPr>
          <a:xfrm>
            <a:off x="1267325" y="3148220"/>
            <a:ext cx="518160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PH" sz="2800" dirty="0"/>
              <a:t>Find two numbers whose product is -24 and whose sum is -2. For the product to be negative, one factor must be positive, and the other negative.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97A62D7-C403-294F-9EE3-B9FDA15FBBB1}"/>
              </a:ext>
            </a:extLst>
          </p:cNvPr>
          <p:cNvCxnSpPr/>
          <p:nvPr/>
        </p:nvCxnSpPr>
        <p:spPr>
          <a:xfrm>
            <a:off x="6809555" y="4934144"/>
            <a:ext cx="0" cy="7254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97973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C4D4578-C8FE-FE47-B785-17E2FE43523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1" dirty="0">
                    <a:solidFill>
                      <a:schemeClr val="tx1"/>
                    </a:solidFill>
                  </a:rPr>
                  <a:t>Factoring Quadratic Trinomials in the Form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𝐚𝐱</m:t>
                        </m:r>
                      </m:e>
                      <m:sup>
                        <m:r>
                          <a:rPr lang="en-US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𝐛𝐱</m:t>
                    </m:r>
                    <m:r>
                      <a:rPr lang="en-US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𝐜</m:t>
                    </m:r>
                  </m:oMath>
                </a14:m>
                <a:r>
                  <a:rPr lang="en-US" b="1" dirty="0">
                    <a:solidFill>
                      <a:schemeClr val="tx1"/>
                    </a:solidFill>
                  </a:rPr>
                  <a:t>,</a:t>
                </a:r>
                <a:r>
                  <a:rPr lang="en-PH" b="1" dirty="0">
                    <a:solidFill>
                      <a:schemeClr val="tx1"/>
                    </a:solidFill>
                  </a:rPr>
                  <a:t> </a:t>
                </a:r>
                <a:r>
                  <a:rPr lang="en-US" b="1" dirty="0">
                    <a:solidFill>
                      <a:schemeClr val="tx1"/>
                    </a:solidFill>
                  </a:rPr>
                  <a:t>where a = 1</a:t>
                </a:r>
                <a:endParaRPr lang="en-PH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C4D4578-C8FE-FE47-B785-17E2FE43523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689" t="-952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5F71AD71-1894-3745-97F1-1C41A07D730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90687"/>
                <a:ext cx="10515600" cy="450156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Factor each trinomial completely.</a:t>
                </a:r>
              </a:p>
              <a:p>
                <a:pPr marL="0" indent="0">
                  <a:buNone/>
                </a:pPr>
                <a:r>
                  <a:rPr lang="en-US" b="1" dirty="0"/>
                  <a:t>SOLUTION:</a:t>
                </a:r>
              </a:p>
              <a:p>
                <a:pPr marL="971550" lvl="1" indent="-514350">
                  <a:buFont typeface="+mj-lt"/>
                  <a:buAutoNum type="alphaL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PH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dirty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dirty="0" smtClean="0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n-PH" dirty="0">
                    <a:latin typeface="Cambria Math" panose="02040503050406030204" pitchFamily="18" charset="0"/>
                  </a:rPr>
                  <a:t>x 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PH" dirty="0">
                    <a:latin typeface="Cambria Math" panose="02040503050406030204" pitchFamily="18" charset="0"/>
                  </a:rPr>
                  <a:t> 24</a:t>
                </a:r>
              </a:p>
              <a:p>
                <a:pPr marL="457200" lvl="1" indent="0">
                  <a:buNone/>
                </a:pPr>
                <a:r>
                  <a:rPr lang="en-PH" dirty="0"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dirty="0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n-PH" dirty="0">
                    <a:latin typeface="Cambria Math" panose="02040503050406030204" pitchFamily="18" charset="0"/>
                  </a:rPr>
                  <a:t>x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PH" dirty="0">
                    <a:latin typeface="Cambria Math" panose="02040503050406030204" pitchFamily="18" charset="0"/>
                  </a:rPr>
                  <a:t> 24 = (x + 4)(x</a:t>
                </a:r>
                <a:r>
                  <a:rPr lang="en-PH" dirty="0"/>
                  <a:t>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PH" dirty="0">
                    <a:latin typeface="Cambria Math" panose="02040503050406030204" pitchFamily="18" charset="0"/>
                  </a:rPr>
                  <a:t> 6)</a:t>
                </a:r>
              </a:p>
              <a:p>
                <a:pPr marL="457200" lvl="1" indent="0">
                  <a:buNone/>
                </a:pPr>
                <a:r>
                  <a:rPr lang="en-PH" b="1" dirty="0"/>
                  <a:t>Checking:</a:t>
                </a:r>
                <a:endParaRPr lang="en-PH" dirty="0"/>
              </a:p>
              <a:p>
                <a:pPr marL="457200" lvl="1" indent="0">
                  <a:buNone/>
                </a:pPr>
                <a:r>
                  <a:rPr lang="en-PH" dirty="0">
                    <a:latin typeface="Cambria Math" panose="02040503050406030204" pitchFamily="18" charset="0"/>
                  </a:rPr>
                  <a:t>(x + 4)(x</a:t>
                </a:r>
                <a:r>
                  <a:rPr lang="en-PH" dirty="0"/>
                  <a:t>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PH" dirty="0">
                    <a:latin typeface="Cambria Math" panose="02040503050406030204" pitchFamily="18" charset="0"/>
                  </a:rPr>
                  <a:t> 6)</a:t>
                </a:r>
                <a:endParaRPr lang="en-PH" dirty="0"/>
              </a:p>
              <a:p>
                <a:pPr marL="457200" lvl="1" indent="0">
                  <a:buNone/>
                </a:pPr>
                <a:r>
                  <a:rPr lang="en-PH" dirty="0">
                    <a:latin typeface="Cambria Math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PH" dirty="0">
                    <a:latin typeface="Cambria Math" panose="02040503050406030204" pitchFamily="18" charset="0"/>
                  </a:rPr>
                  <a:t>x + 4x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PH" dirty="0">
                    <a:latin typeface="Cambria Math" panose="02040503050406030204" pitchFamily="18" charset="0"/>
                  </a:rPr>
                  <a:t> 24</a:t>
                </a:r>
              </a:p>
              <a:p>
                <a:pPr marL="457200" lvl="1" indent="0">
                  <a:buNone/>
                </a:pPr>
                <a:r>
                  <a:rPr lang="en-PH" dirty="0">
                    <a:latin typeface="Cambria Math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n-PH" dirty="0">
                    <a:latin typeface="Cambria Math" panose="02040503050406030204" pitchFamily="18" charset="0"/>
                  </a:rPr>
                  <a:t>x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PH" dirty="0">
                    <a:latin typeface="Cambria Math" panose="02040503050406030204" pitchFamily="18" charset="0"/>
                  </a:rPr>
                  <a:t> 24</a:t>
                </a:r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5F71AD71-1894-3745-97F1-1C41A07D73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90687"/>
                <a:ext cx="10515600" cy="4501565"/>
              </a:xfrm>
              <a:blipFill>
                <a:blip r:embed="rId4"/>
                <a:stretch>
                  <a:fillRect l="-1086" t="-22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62547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C4D4578-C8FE-FE47-B785-17E2FE43523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1" dirty="0">
                    <a:solidFill>
                      <a:schemeClr val="tx1"/>
                    </a:solidFill>
                  </a:rPr>
                  <a:t>Factoring Quadratic Trinomials in the Form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𝐚𝐱</m:t>
                        </m:r>
                      </m:e>
                      <m:sup>
                        <m:r>
                          <a:rPr lang="en-US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𝐛𝐱</m:t>
                    </m:r>
                    <m:r>
                      <a:rPr lang="en-US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𝐜</m:t>
                    </m:r>
                  </m:oMath>
                </a14:m>
                <a:r>
                  <a:rPr lang="en-US" b="1" dirty="0">
                    <a:solidFill>
                      <a:schemeClr val="tx1"/>
                    </a:solidFill>
                  </a:rPr>
                  <a:t>,</a:t>
                </a:r>
                <a:r>
                  <a:rPr lang="en-PH" b="1" dirty="0">
                    <a:solidFill>
                      <a:schemeClr val="tx1"/>
                    </a:solidFill>
                  </a:rPr>
                  <a:t> </a:t>
                </a:r>
                <a:r>
                  <a:rPr lang="en-US" b="1" dirty="0">
                    <a:solidFill>
                      <a:schemeClr val="tx1"/>
                    </a:solidFill>
                  </a:rPr>
                  <a:t>where a = 1</a:t>
                </a:r>
                <a:endParaRPr lang="en-PH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C4D4578-C8FE-FE47-B785-17E2FE43523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689" t="-952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5F71AD71-1894-3745-97F1-1C41A07D730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90687"/>
                <a:ext cx="10515600" cy="450156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Factor each trinomial completely.</a:t>
                </a:r>
              </a:p>
              <a:p>
                <a:pPr marL="0" indent="0">
                  <a:buNone/>
                </a:pPr>
                <a:r>
                  <a:rPr lang="en-US" b="1" dirty="0"/>
                  <a:t>SOLUTION:</a:t>
                </a:r>
              </a:p>
              <a:p>
                <a:pPr marL="971550" lvl="1" indent="-514350">
                  <a:buFont typeface="+mj-lt"/>
                  <a:buAutoNum type="alphaLcPeriod" startAt="2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PH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i="0" dirty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 i="0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0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PH" dirty="0">
                    <a:latin typeface="Cambria Math" panose="02040503050406030204" pitchFamily="18" charset="0"/>
                  </a:rPr>
                  <a:t> 3x </a:t>
                </a:r>
                <a14:m>
                  <m:oMath xmlns:m="http://schemas.openxmlformats.org/officeDocument/2006/math">
                    <m:r>
                      <a:rPr lang="en-US" i="0" dirty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PH" dirty="0">
                    <a:latin typeface="Cambria Math" panose="02040503050406030204" pitchFamily="18" charset="0"/>
                  </a:rPr>
                  <a:t> 10</a:t>
                </a:r>
              </a:p>
              <a:p>
                <a:pPr marL="0" indent="0">
                  <a:buNone/>
                </a:pPr>
                <a:r>
                  <a:rPr lang="en-PH" dirty="0"/>
                  <a:t>	Find two numbers whose product is -10 and whose sum is 3.</a:t>
                </a:r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5F71AD71-1894-3745-97F1-1C41A07D73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90687"/>
                <a:ext cx="10515600" cy="4501565"/>
              </a:xfrm>
              <a:blipFill>
                <a:blip r:embed="rId4"/>
                <a:stretch>
                  <a:fillRect l="-1086" t="-22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BE8EDE2-50C7-CF4A-BFEE-8DFBB2FD49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1781284"/>
              </p:ext>
            </p:extLst>
          </p:nvPr>
        </p:nvGraphicFramePr>
        <p:xfrm>
          <a:off x="1732546" y="3707479"/>
          <a:ext cx="3561350" cy="23583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7559">
                  <a:extLst>
                    <a:ext uri="{9D8B030D-6E8A-4147-A177-3AD203B41FA5}">
                      <a16:colId xmlns:a16="http://schemas.microsoft.com/office/drawing/2014/main" val="2390116454"/>
                    </a:ext>
                  </a:extLst>
                </a:gridCol>
                <a:gridCol w="1443791">
                  <a:extLst>
                    <a:ext uri="{9D8B030D-6E8A-4147-A177-3AD203B41FA5}">
                      <a16:colId xmlns:a16="http://schemas.microsoft.com/office/drawing/2014/main" val="30300542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ysClr val="windowText" lastClr="000000"/>
                          </a:solidFill>
                        </a:rPr>
                        <a:t>Factors of </a:t>
                      </a:r>
                      <a:r>
                        <a:rPr lang="en-PH" sz="2400" dirty="0">
                          <a:solidFill>
                            <a:schemeClr val="tx1"/>
                          </a:solidFill>
                        </a:rPr>
                        <a:t>–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ysClr val="windowText" lastClr="000000"/>
                          </a:solidFill>
                        </a:rPr>
                        <a:t>Sum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6401811"/>
                  </a:ext>
                </a:extLst>
              </a:tr>
              <a:tr h="52950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ysClr val="windowText" lastClr="000000"/>
                          </a:solidFill>
                        </a:rPr>
                        <a:t>1, </a:t>
                      </a:r>
                      <a:r>
                        <a:rPr lang="en-PH" sz="2400" dirty="0"/>
                        <a:t>–</a:t>
                      </a:r>
                      <a:r>
                        <a:rPr lang="en-US" sz="2400" dirty="0">
                          <a:solidFill>
                            <a:sysClr val="windowText" lastClr="000000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2400" dirty="0"/>
                        <a:t>–9</a:t>
                      </a:r>
                      <a:endParaRPr lang="en-US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70240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PH" sz="2400" dirty="0"/>
                        <a:t>–</a:t>
                      </a:r>
                      <a:r>
                        <a:rPr lang="en-US" sz="2400" dirty="0">
                          <a:solidFill>
                            <a:sysClr val="windowText" lastClr="000000"/>
                          </a:solidFill>
                        </a:rPr>
                        <a:t>1, </a:t>
                      </a:r>
                      <a:r>
                        <a:rPr lang="en-PH" sz="2400" dirty="0">
                          <a:solidFill>
                            <a:sysClr val="windowText" lastClr="000000"/>
                          </a:solidFill>
                        </a:rPr>
                        <a:t>10</a:t>
                      </a:r>
                      <a:endParaRPr lang="en-US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9</a:t>
                      </a:r>
                      <a:endParaRPr lang="en-US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17413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ysClr val="windowText" lastClr="000000"/>
                          </a:solidFill>
                        </a:rPr>
                        <a:t>2, </a:t>
                      </a:r>
                      <a:r>
                        <a:rPr lang="en-PH" sz="2400" dirty="0"/>
                        <a:t>–</a:t>
                      </a:r>
                      <a:r>
                        <a:rPr lang="en-US" sz="2400" dirty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2400" dirty="0"/>
                        <a:t>–3</a:t>
                      </a:r>
                      <a:endParaRPr lang="en-US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87818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PH" sz="2400" dirty="0"/>
                        <a:t>–2, 5</a:t>
                      </a:r>
                      <a:endParaRPr lang="en-US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916075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76D0BB3-5022-6F41-A2E6-F8E010E1FE4C}"/>
              </a:ext>
            </a:extLst>
          </p:cNvPr>
          <p:cNvSpPr txBox="1"/>
          <p:nvPr/>
        </p:nvSpPr>
        <p:spPr>
          <a:xfrm>
            <a:off x="6464969" y="5536279"/>
            <a:ext cx="47300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The numbers we need are </a:t>
            </a:r>
            <a:r>
              <a:rPr lang="en-PH" sz="2400" dirty="0"/>
              <a:t>– </a:t>
            </a:r>
            <a:r>
              <a:rPr lang="en-US" sz="2400" dirty="0"/>
              <a:t>2 and </a:t>
            </a:r>
            <a:r>
              <a:rPr lang="en-PH" sz="2400" dirty="0"/>
              <a:t>5</a:t>
            </a:r>
            <a:r>
              <a:rPr lang="en-US" sz="2400" dirty="0"/>
              <a:t>.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F6AD900-9201-894C-BCD8-EC0CC4B9F4FC}"/>
              </a:ext>
            </a:extLst>
          </p:cNvPr>
          <p:cNvCxnSpPr/>
          <p:nvPr/>
        </p:nvCxnSpPr>
        <p:spPr>
          <a:xfrm flipH="1">
            <a:off x="5534527" y="5768866"/>
            <a:ext cx="93044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50220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C4D4578-C8FE-FE47-B785-17E2FE43523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1" dirty="0">
                    <a:solidFill>
                      <a:schemeClr val="tx1"/>
                    </a:solidFill>
                  </a:rPr>
                  <a:t>Factoring Quadratic Trinomials in the Form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𝐚𝐱</m:t>
                        </m:r>
                      </m:e>
                      <m:sup>
                        <m:r>
                          <a:rPr lang="en-US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𝐛𝐱</m:t>
                    </m:r>
                    <m:r>
                      <a:rPr lang="en-US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𝐜</m:t>
                    </m:r>
                  </m:oMath>
                </a14:m>
                <a:r>
                  <a:rPr lang="en-US" b="1" dirty="0">
                    <a:solidFill>
                      <a:schemeClr val="tx1"/>
                    </a:solidFill>
                  </a:rPr>
                  <a:t>,</a:t>
                </a:r>
                <a:r>
                  <a:rPr lang="en-PH" b="1" dirty="0">
                    <a:solidFill>
                      <a:schemeClr val="tx1"/>
                    </a:solidFill>
                  </a:rPr>
                  <a:t> </a:t>
                </a:r>
                <a:r>
                  <a:rPr lang="en-US" b="1" dirty="0">
                    <a:solidFill>
                      <a:schemeClr val="tx1"/>
                    </a:solidFill>
                  </a:rPr>
                  <a:t>where a = 1</a:t>
                </a:r>
                <a:endParaRPr lang="en-PH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C4D4578-C8FE-FE47-B785-17E2FE43523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689" t="-952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5F71AD71-1894-3745-97F1-1C41A07D730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90687"/>
                <a:ext cx="10515600" cy="450156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Factor each trinomial completely.</a:t>
                </a:r>
              </a:p>
              <a:p>
                <a:pPr marL="0" indent="0">
                  <a:buNone/>
                </a:pPr>
                <a:r>
                  <a:rPr lang="en-US" b="1" dirty="0"/>
                  <a:t>SOLUTION:</a:t>
                </a:r>
              </a:p>
              <a:p>
                <a:pPr marL="971550" lvl="1" indent="-514350">
                  <a:buFont typeface="+mj-lt"/>
                  <a:buAutoNum type="alphaLcPeriod" startAt="2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PH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i="0" dirty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 i="0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0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PH" dirty="0">
                    <a:latin typeface="Cambria Math" panose="02040503050406030204" pitchFamily="18" charset="0"/>
                  </a:rPr>
                  <a:t> 3x </a:t>
                </a:r>
                <a14:m>
                  <m:oMath xmlns:m="http://schemas.openxmlformats.org/officeDocument/2006/math">
                    <m:r>
                      <a:rPr lang="en-US" i="0" dirty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PH" dirty="0">
                    <a:latin typeface="Cambria Math" panose="02040503050406030204" pitchFamily="18" charset="0"/>
                  </a:rPr>
                  <a:t> 10</a:t>
                </a:r>
              </a:p>
              <a:p>
                <a:pPr marL="457200" lvl="1" indent="0">
                  <a:buNone/>
                </a:pPr>
                <a:r>
                  <a:rPr lang="en-PH" dirty="0"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PH" dirty="0">
                    <a:latin typeface="Cambria Math" panose="02040503050406030204" pitchFamily="18" charset="0"/>
                  </a:rPr>
                  <a:t> 3x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PH" dirty="0">
                    <a:latin typeface="Cambria Math" panose="02040503050406030204" pitchFamily="18" charset="0"/>
                  </a:rPr>
                  <a:t> 10 = (x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PH" dirty="0">
                    <a:latin typeface="Cambria Math" panose="02040503050406030204" pitchFamily="18" charset="0"/>
                  </a:rPr>
                  <a:t> 2)(x</a:t>
                </a:r>
                <a:r>
                  <a:rPr lang="en-PH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PH" dirty="0">
                    <a:latin typeface="Cambria Math" panose="02040503050406030204" pitchFamily="18" charset="0"/>
                  </a:rPr>
                  <a:t> 5)</a:t>
                </a:r>
              </a:p>
              <a:p>
                <a:pPr marL="457200" lvl="1" indent="0">
                  <a:buNone/>
                </a:pPr>
                <a:r>
                  <a:rPr lang="en-PH" b="1" dirty="0"/>
                  <a:t>Checking:</a:t>
                </a:r>
                <a:endParaRPr lang="en-PH" dirty="0"/>
              </a:p>
              <a:p>
                <a:pPr marL="457200" lvl="1" indent="0">
                  <a:buNone/>
                </a:pPr>
                <a:r>
                  <a:rPr lang="en-PH" dirty="0">
                    <a:latin typeface="Cambria Math" panose="02040503050406030204" pitchFamily="18" charset="0"/>
                  </a:rPr>
                  <a:t>(x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PH" dirty="0">
                    <a:latin typeface="Cambria Math" panose="02040503050406030204" pitchFamily="18" charset="0"/>
                  </a:rPr>
                  <a:t> 2)(x</a:t>
                </a:r>
                <a:r>
                  <a:rPr lang="en-PH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PH" dirty="0">
                    <a:latin typeface="Cambria Math" panose="02040503050406030204" pitchFamily="18" charset="0"/>
                  </a:rPr>
                  <a:t> 5)</a:t>
                </a:r>
              </a:p>
              <a:p>
                <a:pPr marL="457200" lvl="1" indent="0">
                  <a:buNone/>
                </a:pPr>
                <a:r>
                  <a:rPr lang="en-PH" dirty="0">
                    <a:latin typeface="Cambria Math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+5</m:t>
                    </m:r>
                  </m:oMath>
                </a14:m>
                <a:r>
                  <a:rPr lang="en-PH" dirty="0">
                    <a:latin typeface="Cambria Math" panose="02040503050406030204" pitchFamily="18" charset="0"/>
                  </a:rPr>
                  <a:t>x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PH" dirty="0">
                    <a:latin typeface="Cambria Math" panose="02040503050406030204" pitchFamily="18" charset="0"/>
                  </a:rPr>
                  <a:t> 2x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PH" dirty="0">
                    <a:latin typeface="Cambria Math" panose="02040503050406030204" pitchFamily="18" charset="0"/>
                  </a:rPr>
                  <a:t> 10</a:t>
                </a:r>
              </a:p>
              <a:p>
                <a:pPr marL="457200" lvl="1" indent="0">
                  <a:buNone/>
                </a:pPr>
                <a:r>
                  <a:rPr lang="en-PH" dirty="0">
                    <a:latin typeface="Cambria Math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r>
                  <a:rPr lang="en-PH" dirty="0">
                    <a:latin typeface="Cambria Math" panose="02040503050406030204" pitchFamily="18" charset="0"/>
                  </a:rPr>
                  <a:t>x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PH" dirty="0">
                    <a:latin typeface="Cambria Math" panose="02040503050406030204" pitchFamily="18" charset="0"/>
                  </a:rPr>
                  <a:t> 10</a:t>
                </a:r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5F71AD71-1894-3745-97F1-1C41A07D73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90687"/>
                <a:ext cx="10515600" cy="4501565"/>
              </a:xfrm>
              <a:blipFill>
                <a:blip r:embed="rId4"/>
                <a:stretch>
                  <a:fillRect l="-1086" t="-22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11099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C4D4578-C8FE-FE47-B785-17E2FE43523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1" dirty="0">
                    <a:solidFill>
                      <a:schemeClr val="tx1"/>
                    </a:solidFill>
                  </a:rPr>
                  <a:t>Factoring Quadratic Trinomials in the Form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𝐚𝐱</m:t>
                        </m:r>
                      </m:e>
                      <m:sup>
                        <m:r>
                          <a:rPr lang="en-US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𝐛𝐱</m:t>
                    </m:r>
                    <m:r>
                      <a:rPr lang="en-US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𝐜</m:t>
                    </m:r>
                  </m:oMath>
                </a14:m>
                <a:r>
                  <a:rPr lang="en-US" b="1" dirty="0">
                    <a:solidFill>
                      <a:schemeClr val="tx1"/>
                    </a:solidFill>
                  </a:rPr>
                  <a:t>,</a:t>
                </a:r>
                <a:r>
                  <a:rPr lang="en-PH" b="1" dirty="0">
                    <a:solidFill>
                      <a:schemeClr val="tx1"/>
                    </a:solidFill>
                  </a:rPr>
                  <a:t> </a:t>
                </a:r>
                <a:r>
                  <a:rPr lang="en-US" b="1" dirty="0">
                    <a:solidFill>
                      <a:schemeClr val="tx1"/>
                    </a:solidFill>
                  </a:rPr>
                  <a:t>where a = 1</a:t>
                </a:r>
                <a:endParaRPr lang="en-PH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C4D4578-C8FE-FE47-B785-17E2FE43523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689" t="-952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5F71AD71-1894-3745-97F1-1C41A07D730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90687"/>
                <a:ext cx="10515600" cy="4501565"/>
              </a:xfrm>
            </p:spPr>
            <p:txBody>
              <a:bodyPr/>
              <a:lstStyle/>
              <a:p>
                <a:pPr marL="0" indent="0" algn="just">
                  <a:buNone/>
                </a:pPr>
                <a:r>
                  <a:rPr lang="en-US" dirty="0"/>
                  <a:t>Find all possible values of </a:t>
                </a:r>
                <a:r>
                  <a:rPr lang="en-US" i="1" dirty="0"/>
                  <a:t>k</a:t>
                </a:r>
                <a:r>
                  <a:rPr lang="en-US" dirty="0"/>
                  <a:t> that make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PH" dirty="0">
                    <a:latin typeface="Cambria Math" panose="02040503050406030204" pitchFamily="18" charset="0"/>
                  </a:rPr>
                  <a:t> </a:t>
                </a:r>
                <a:r>
                  <a:rPr lang="en-PH" dirty="0" err="1">
                    <a:latin typeface="Cambria Math" panose="02040503050406030204" pitchFamily="18" charset="0"/>
                  </a:rPr>
                  <a:t>kx</a:t>
                </a:r>
                <a:r>
                  <a:rPr lang="en-PH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PH" dirty="0">
                    <a:latin typeface="Cambria Math" panose="02040503050406030204" pitchFamily="18" charset="0"/>
                  </a:rPr>
                  <a:t> 32 </a:t>
                </a:r>
                <a:r>
                  <a:rPr lang="en-PH" dirty="0"/>
                  <a:t>factorable</a:t>
                </a:r>
                <a:r>
                  <a:rPr lang="en-PH" dirty="0">
                    <a:latin typeface="Cambria Math" panose="02040503050406030204" pitchFamily="18" charset="0"/>
                  </a:rPr>
                  <a:t>.</a:t>
                </a:r>
              </a:p>
              <a:p>
                <a:pPr marL="0" indent="0" algn="just">
                  <a:buNone/>
                </a:pPr>
                <a:r>
                  <a:rPr lang="en-PH" b="1" dirty="0"/>
                  <a:t>Solution:</a:t>
                </a:r>
              </a:p>
              <a:p>
                <a:pPr marL="0" indent="0" algn="just">
                  <a:buNone/>
                </a:pPr>
                <a:endParaRPr lang="en-PH" b="1" dirty="0"/>
              </a:p>
              <a:p>
                <a:pPr marL="0" indent="0" algn="just">
                  <a:buNone/>
                </a:pPr>
                <a:r>
                  <a:rPr lang="en-PH" b="1" dirty="0"/>
                  <a:t>	</a:t>
                </a:r>
                <a:r>
                  <a:rPr lang="en-PH" dirty="0"/>
                  <a:t> To solve for the possible values of k, we need to consider both positive and negative factors of 32. This can be broken down into two cases: both factors that are positive result to a positive value of k (k &gt; 0) and both factors that are negative result to a negative value of k (k &lt; 0).</a:t>
                </a:r>
              </a:p>
              <a:p>
                <a:pPr marL="0" indent="0" algn="just">
                  <a:buNone/>
                </a:pPr>
                <a:endParaRPr lang="en-PH" b="1" dirty="0"/>
              </a:p>
              <a:p>
                <a:pPr marL="0" indent="0" algn="just">
                  <a:buNone/>
                </a:pPr>
                <a:endParaRPr lang="en-US" b="1" dirty="0"/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5F71AD71-1894-3745-97F1-1C41A07D73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90687"/>
                <a:ext cx="10515600" cy="4501565"/>
              </a:xfrm>
              <a:blipFill>
                <a:blip r:embed="rId4"/>
                <a:stretch>
                  <a:fillRect l="-1086" t="-2247" r="-10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13184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C4D4578-C8FE-FE47-B785-17E2FE43523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1" dirty="0">
                    <a:solidFill>
                      <a:schemeClr val="tx1"/>
                    </a:solidFill>
                  </a:rPr>
                  <a:t>Factoring Quadratic Trinomials in the Form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𝐚𝐱</m:t>
                        </m:r>
                      </m:e>
                      <m:sup>
                        <m:r>
                          <a:rPr lang="en-US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𝐛𝐱</m:t>
                    </m:r>
                    <m:r>
                      <a:rPr lang="en-US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𝐜</m:t>
                    </m:r>
                  </m:oMath>
                </a14:m>
                <a:r>
                  <a:rPr lang="en-US" b="1" dirty="0">
                    <a:solidFill>
                      <a:schemeClr val="tx1"/>
                    </a:solidFill>
                  </a:rPr>
                  <a:t>,</a:t>
                </a:r>
                <a:r>
                  <a:rPr lang="en-PH" b="1" dirty="0">
                    <a:solidFill>
                      <a:schemeClr val="tx1"/>
                    </a:solidFill>
                  </a:rPr>
                  <a:t> </a:t>
                </a:r>
                <a:r>
                  <a:rPr lang="en-US" b="1" dirty="0">
                    <a:solidFill>
                      <a:schemeClr val="tx1"/>
                    </a:solidFill>
                  </a:rPr>
                  <a:t>where a = 1</a:t>
                </a:r>
                <a:endParaRPr lang="en-PH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C4D4578-C8FE-FE47-B785-17E2FE43523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689" t="-952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5F71AD71-1894-3745-97F1-1C41A07D730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32154"/>
                <a:ext cx="10515600" cy="4501565"/>
              </a:xfrm>
            </p:spPr>
            <p:txBody>
              <a:bodyPr/>
              <a:lstStyle/>
              <a:p>
                <a:pPr marL="0" indent="0" algn="just">
                  <a:buNone/>
                </a:pPr>
                <a:r>
                  <a:rPr lang="en-US" dirty="0"/>
                  <a:t>Find all possible values of </a:t>
                </a:r>
                <a:r>
                  <a:rPr lang="en-US" i="1" dirty="0"/>
                  <a:t>k</a:t>
                </a:r>
                <a:r>
                  <a:rPr lang="en-US" dirty="0"/>
                  <a:t> that make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PH" dirty="0">
                    <a:latin typeface="Cambria Math" panose="02040503050406030204" pitchFamily="18" charset="0"/>
                  </a:rPr>
                  <a:t> </a:t>
                </a:r>
                <a:r>
                  <a:rPr lang="en-PH" dirty="0" err="1">
                    <a:latin typeface="Cambria Math" panose="02040503050406030204" pitchFamily="18" charset="0"/>
                  </a:rPr>
                  <a:t>kx</a:t>
                </a:r>
                <a:r>
                  <a:rPr lang="en-PH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PH" dirty="0">
                    <a:latin typeface="Cambria Math" panose="02040503050406030204" pitchFamily="18" charset="0"/>
                  </a:rPr>
                  <a:t> 32 </a:t>
                </a:r>
                <a:r>
                  <a:rPr lang="en-PH" dirty="0"/>
                  <a:t>factorable</a:t>
                </a:r>
                <a:r>
                  <a:rPr lang="en-PH" dirty="0">
                    <a:latin typeface="Cambria Math" panose="02040503050406030204" pitchFamily="18" charset="0"/>
                  </a:rPr>
                  <a:t>.</a:t>
                </a:r>
              </a:p>
              <a:p>
                <a:pPr marL="0" indent="0" algn="just">
                  <a:buNone/>
                </a:pPr>
                <a:r>
                  <a:rPr lang="en-PH" b="1" dirty="0"/>
                  <a:t>Solution:</a:t>
                </a:r>
              </a:p>
              <a:p>
                <a:pPr marL="0" indent="0" algn="just">
                  <a:buNone/>
                </a:pPr>
                <a:endParaRPr lang="en-PH" b="1" dirty="0"/>
              </a:p>
              <a:p>
                <a:pPr marL="0" indent="0" algn="just">
                  <a:buNone/>
                </a:pPr>
                <a:endParaRPr lang="en-US" b="1" dirty="0"/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5F71AD71-1894-3745-97F1-1C41A07D73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32154"/>
                <a:ext cx="10515600" cy="4501565"/>
              </a:xfrm>
              <a:blipFill>
                <a:blip r:embed="rId4"/>
                <a:stretch>
                  <a:fillRect l="-1086" t="-22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1A62C87-48F5-6B43-9E17-719BA1E060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9686118"/>
              </p:ext>
            </p:extLst>
          </p:nvPr>
        </p:nvGraphicFramePr>
        <p:xfrm>
          <a:off x="1973177" y="2456197"/>
          <a:ext cx="3561350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7559">
                  <a:extLst>
                    <a:ext uri="{9D8B030D-6E8A-4147-A177-3AD203B41FA5}">
                      <a16:colId xmlns:a16="http://schemas.microsoft.com/office/drawing/2014/main" val="2390116454"/>
                    </a:ext>
                  </a:extLst>
                </a:gridCol>
                <a:gridCol w="1443791">
                  <a:extLst>
                    <a:ext uri="{9D8B030D-6E8A-4147-A177-3AD203B41FA5}">
                      <a16:colId xmlns:a16="http://schemas.microsoft.com/office/drawing/2014/main" val="30300542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ysClr val="windowText" lastClr="000000"/>
                          </a:solidFill>
                        </a:rPr>
                        <a:t>Factors of 32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ysClr val="windowText" lastClr="000000"/>
                          </a:solidFill>
                        </a:rPr>
                        <a:t>Sum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64018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ysClr val="windowText" lastClr="000000"/>
                          </a:solidFill>
                        </a:rPr>
                        <a:t>1, 32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ysClr val="windowText" lastClr="000000"/>
                          </a:solidFill>
                        </a:rPr>
                        <a:t>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70240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ysClr val="windowText" lastClr="000000"/>
                          </a:solidFill>
                        </a:rPr>
                        <a:t>2, 16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ysClr val="windowText" lastClr="000000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17413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ysClr val="windowText" lastClr="000000"/>
                          </a:solidFill>
                        </a:rPr>
                        <a:t>4, 8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ysClr val="windowText" lastClr="000000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8781890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A0A4B1CE-C2F2-1C4F-A70E-222A9A6BA5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57726528"/>
                  </p:ext>
                </p:extLst>
              </p:nvPr>
            </p:nvGraphicFramePr>
            <p:xfrm>
              <a:off x="1973177" y="4195887"/>
              <a:ext cx="3561350" cy="15849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17559">
                      <a:extLst>
                        <a:ext uri="{9D8B030D-6E8A-4147-A177-3AD203B41FA5}">
                          <a16:colId xmlns:a16="http://schemas.microsoft.com/office/drawing/2014/main" val="2390116454"/>
                        </a:ext>
                      </a:extLst>
                    </a:gridCol>
                    <a:gridCol w="1443791">
                      <a:extLst>
                        <a:ext uri="{9D8B030D-6E8A-4147-A177-3AD203B41FA5}">
                          <a16:colId xmlns:a16="http://schemas.microsoft.com/office/drawing/2014/main" val="303005427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ysClr val="windowText" lastClr="000000"/>
                              </a:solidFill>
                            </a:rPr>
                            <a:t>Factors of 32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ysClr val="windowText" lastClr="000000"/>
                              </a:solidFill>
                            </a:rPr>
                            <a:t>Sum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1564018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2000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oMath>
                          </a14:m>
                          <a:r>
                            <a:rPr lang="en-US" sz="2000" dirty="0">
                              <a:solidFill>
                                <a:sysClr val="windowText" lastClr="000000"/>
                              </a:solidFill>
                            </a:rPr>
                            <a:t>1,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oMath>
                          </a14:m>
                          <a:r>
                            <a:rPr lang="en-US" sz="2000" dirty="0">
                              <a:solidFill>
                                <a:sysClr val="windowText" lastClr="000000"/>
                              </a:solidFill>
                            </a:rPr>
                            <a:t>32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2000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oMath>
                          </a14:m>
                          <a:r>
                            <a:rPr lang="en-US" sz="2000" dirty="0">
                              <a:solidFill>
                                <a:sysClr val="windowText" lastClr="000000"/>
                              </a:solidFill>
                            </a:rPr>
                            <a:t>33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470240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2000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oMath>
                          </a14:m>
                          <a:r>
                            <a:rPr lang="en-US" sz="2000" dirty="0">
                              <a:solidFill>
                                <a:sysClr val="windowText" lastClr="000000"/>
                              </a:solidFill>
                            </a:rPr>
                            <a:t>2,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oMath>
                          </a14:m>
                          <a:r>
                            <a:rPr lang="en-US" sz="2000" dirty="0">
                              <a:solidFill>
                                <a:sysClr val="windowText" lastClr="000000"/>
                              </a:solidFill>
                            </a:rPr>
                            <a:t>16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2000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oMath>
                          </a14:m>
                          <a:r>
                            <a:rPr lang="en-US" sz="2000" dirty="0">
                              <a:solidFill>
                                <a:sysClr val="windowText" lastClr="000000"/>
                              </a:solidFill>
                            </a:rPr>
                            <a:t>18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4174137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2000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oMath>
                          </a14:m>
                          <a:r>
                            <a:rPr lang="en-US" sz="2000" dirty="0">
                              <a:solidFill>
                                <a:sysClr val="windowText" lastClr="000000"/>
                              </a:solidFill>
                            </a:rPr>
                            <a:t>4,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oMath>
                          </a14:m>
                          <a:r>
                            <a:rPr lang="en-US" sz="2000" dirty="0">
                              <a:solidFill>
                                <a:sysClr val="windowText" lastClr="000000"/>
                              </a:solidFill>
                            </a:rPr>
                            <a:t>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2000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oMath>
                          </a14:m>
                          <a:r>
                            <a:rPr lang="en-US" sz="2000" dirty="0">
                              <a:solidFill>
                                <a:sysClr val="windowText" lastClr="000000"/>
                              </a:solidFill>
                            </a:rPr>
                            <a:t>12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7878189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A0A4B1CE-C2F2-1C4F-A70E-222A9A6BA5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57726528"/>
                  </p:ext>
                </p:extLst>
              </p:nvPr>
            </p:nvGraphicFramePr>
            <p:xfrm>
              <a:off x="1973177" y="4195887"/>
              <a:ext cx="3561350" cy="15849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17559">
                      <a:extLst>
                        <a:ext uri="{9D8B030D-6E8A-4147-A177-3AD203B41FA5}">
                          <a16:colId xmlns:a16="http://schemas.microsoft.com/office/drawing/2014/main" val="2390116454"/>
                        </a:ext>
                      </a:extLst>
                    </a:gridCol>
                    <a:gridCol w="1443791">
                      <a:extLst>
                        <a:ext uri="{9D8B030D-6E8A-4147-A177-3AD203B41FA5}">
                          <a16:colId xmlns:a16="http://schemas.microsoft.com/office/drawing/2014/main" val="3030054276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ysClr val="windowText" lastClr="000000"/>
                              </a:solidFill>
                            </a:rPr>
                            <a:t>Factors of 32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ysClr val="windowText" lastClr="000000"/>
                              </a:solidFill>
                            </a:rPr>
                            <a:t>Sum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156401811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599" t="-112903" r="-68263" b="-2258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47368" t="-112903" b="-22580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4702408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599" t="-206250" r="-68263" b="-1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47368" t="-206250" b="-1187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4174137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599" t="-316129" r="-68263" b="-2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47368" t="-316129" b="-225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7878189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783042B8-71EB-B943-8B52-503EAFC43948}"/>
              </a:ext>
            </a:extLst>
          </p:cNvPr>
          <p:cNvSpPr txBox="1"/>
          <p:nvPr/>
        </p:nvSpPr>
        <p:spPr>
          <a:xfrm>
            <a:off x="705853" y="2456197"/>
            <a:ext cx="11413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For </a:t>
            </a:r>
            <a:r>
              <a:rPr lang="en-US" sz="2000" i="1" dirty="0"/>
              <a:t>k </a:t>
            </a:r>
            <a:r>
              <a:rPr lang="en-US" sz="2000" dirty="0"/>
              <a:t>&gt; 0: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ACA542-21A3-A147-A58F-3B4A1E2E094C}"/>
              </a:ext>
            </a:extLst>
          </p:cNvPr>
          <p:cNvSpPr txBox="1"/>
          <p:nvPr/>
        </p:nvSpPr>
        <p:spPr>
          <a:xfrm>
            <a:off x="705853" y="4147761"/>
            <a:ext cx="11413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For </a:t>
            </a:r>
            <a:r>
              <a:rPr lang="en-US" sz="2000" i="1" dirty="0"/>
              <a:t>k &lt;</a:t>
            </a:r>
            <a:r>
              <a:rPr lang="en-US" sz="2000" dirty="0"/>
              <a:t> 0: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59384A5-F48C-1E4F-BD79-A55CF9F25DBA}"/>
                  </a:ext>
                </a:extLst>
              </p:cNvPr>
              <p:cNvSpPr txBox="1"/>
              <p:nvPr/>
            </p:nvSpPr>
            <p:spPr>
              <a:xfrm>
                <a:off x="5660513" y="2848567"/>
                <a:ext cx="375365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PH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dirty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 sz="2000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PH" sz="2000" dirty="0">
                    <a:latin typeface="Cambria Math" panose="02040503050406030204" pitchFamily="18" charset="0"/>
                  </a:rPr>
                  <a:t> 33x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PH" sz="2000" dirty="0">
                    <a:latin typeface="Cambria Math" panose="02040503050406030204" pitchFamily="18" charset="0"/>
                  </a:rPr>
                  <a:t> 32 = (x + 1)(x + 32)</a:t>
                </a:r>
                <a:endParaRPr lang="en-US" sz="2000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59384A5-F48C-1E4F-BD79-A55CF9F25D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0513" y="2848567"/>
                <a:ext cx="3753656" cy="400110"/>
              </a:xfrm>
              <a:prstGeom prst="rect">
                <a:avLst/>
              </a:prstGeom>
              <a:blipFill>
                <a:blip r:embed="rId6"/>
                <a:stretch>
                  <a:fillRect t="-6061" r="-676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5A68CDA-31B5-0948-A707-32A1FE79A39E}"/>
                  </a:ext>
                </a:extLst>
              </p:cNvPr>
              <p:cNvSpPr txBox="1"/>
              <p:nvPr/>
            </p:nvSpPr>
            <p:spPr>
              <a:xfrm>
                <a:off x="5660513" y="3252281"/>
                <a:ext cx="375365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PH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dirty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 sz="2000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PH" sz="2000" dirty="0">
                    <a:latin typeface="Cambria Math" panose="02040503050406030204" pitchFamily="18" charset="0"/>
                  </a:rPr>
                  <a:t> 18x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PH" sz="2000" dirty="0">
                    <a:latin typeface="Cambria Math" panose="02040503050406030204" pitchFamily="18" charset="0"/>
                  </a:rPr>
                  <a:t> 32 = (x + 2)(x + 16)</a:t>
                </a:r>
                <a:endParaRPr lang="en-US" sz="2000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5A68CDA-31B5-0948-A707-32A1FE79A3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0513" y="3252281"/>
                <a:ext cx="3753656" cy="400110"/>
              </a:xfrm>
              <a:prstGeom prst="rect">
                <a:avLst/>
              </a:prstGeom>
              <a:blipFill>
                <a:blip r:embed="rId7"/>
                <a:stretch>
                  <a:fillRect t="-6061" r="-676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5E5F20F-1F79-CA41-AE1A-4A701C6A0754}"/>
                  </a:ext>
                </a:extLst>
              </p:cNvPr>
              <p:cNvSpPr txBox="1"/>
              <p:nvPr/>
            </p:nvSpPr>
            <p:spPr>
              <a:xfrm>
                <a:off x="5660513" y="3652391"/>
                <a:ext cx="361098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PH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dirty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 sz="2000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PH" sz="2000" dirty="0">
                    <a:latin typeface="Cambria Math" panose="02040503050406030204" pitchFamily="18" charset="0"/>
                  </a:rPr>
                  <a:t> 12x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PH" sz="2000" dirty="0">
                    <a:latin typeface="Cambria Math" panose="02040503050406030204" pitchFamily="18" charset="0"/>
                  </a:rPr>
                  <a:t> 32 = (x + 4)(x + 8)</a:t>
                </a:r>
                <a:endParaRPr lang="en-US" sz="2000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5E5F20F-1F79-CA41-AE1A-4A701C6A07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0513" y="3652391"/>
                <a:ext cx="3610989" cy="400110"/>
              </a:xfrm>
              <a:prstGeom prst="rect">
                <a:avLst/>
              </a:prstGeom>
              <a:blipFill>
                <a:blip r:embed="rId8"/>
                <a:stretch>
                  <a:fillRect t="-9677" r="-702" b="-25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5BF5DEF-A709-0748-973B-E4B81352A143}"/>
                  </a:ext>
                </a:extLst>
              </p:cNvPr>
              <p:cNvSpPr txBox="1"/>
              <p:nvPr/>
            </p:nvSpPr>
            <p:spPr>
              <a:xfrm>
                <a:off x="5676555" y="4572810"/>
                <a:ext cx="375686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PH" sz="20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dirty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 sz="2000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0" dirty="0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PH" sz="2000" dirty="0">
                    <a:latin typeface="Cambria Math" panose="02040503050406030204" pitchFamily="18" charset="0"/>
                  </a:rPr>
                  <a:t> 33x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PH" sz="2000" dirty="0">
                    <a:latin typeface="Cambria Math" panose="02040503050406030204" pitchFamily="18" charset="0"/>
                  </a:rPr>
                  <a:t> 32 = (x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PH" sz="2000" dirty="0">
                    <a:latin typeface="Cambria Math" panose="02040503050406030204" pitchFamily="18" charset="0"/>
                  </a:rPr>
                  <a:t>1)(x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PH" sz="2000" dirty="0">
                    <a:latin typeface="Cambria Math" panose="02040503050406030204" pitchFamily="18" charset="0"/>
                  </a:rPr>
                  <a:t>32)</a:t>
                </a:r>
                <a:endParaRPr lang="en-US" sz="2000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5BF5DEF-A709-0748-973B-E4B81352A1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6555" y="4572810"/>
                <a:ext cx="3756862" cy="400110"/>
              </a:xfrm>
              <a:prstGeom prst="rect">
                <a:avLst/>
              </a:prstGeom>
              <a:blipFill>
                <a:blip r:embed="rId9"/>
                <a:stretch>
                  <a:fillRect t="-9375" r="-337" b="-21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CB9FEAD-6751-2746-9055-75A652300097}"/>
                  </a:ext>
                </a:extLst>
              </p:cNvPr>
              <p:cNvSpPr txBox="1"/>
              <p:nvPr/>
            </p:nvSpPr>
            <p:spPr>
              <a:xfrm>
                <a:off x="5676555" y="4976524"/>
                <a:ext cx="375686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PH" sz="20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dirty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 sz="2000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0" dirty="0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PH" sz="2000" dirty="0">
                    <a:latin typeface="Cambria Math" panose="02040503050406030204" pitchFamily="18" charset="0"/>
                  </a:rPr>
                  <a:t> 18x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PH" sz="2000" dirty="0">
                    <a:latin typeface="Cambria Math" panose="02040503050406030204" pitchFamily="18" charset="0"/>
                  </a:rPr>
                  <a:t> 32 = (x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PH" sz="2000" dirty="0">
                    <a:latin typeface="Cambria Math" panose="02040503050406030204" pitchFamily="18" charset="0"/>
                  </a:rPr>
                  <a:t>2)(x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PH" sz="2000" dirty="0">
                    <a:latin typeface="Cambria Math" panose="02040503050406030204" pitchFamily="18" charset="0"/>
                  </a:rPr>
                  <a:t>16)</a:t>
                </a:r>
                <a:endParaRPr lang="en-US" sz="2000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CB9FEAD-6751-2746-9055-75A6523000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6555" y="4976524"/>
                <a:ext cx="3756862" cy="400110"/>
              </a:xfrm>
              <a:prstGeom prst="rect">
                <a:avLst/>
              </a:prstGeom>
              <a:blipFill>
                <a:blip r:embed="rId10"/>
                <a:stretch>
                  <a:fillRect t="-6250" r="-337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68900E8-B1AC-AA42-BB08-18810AEC07E9}"/>
                  </a:ext>
                </a:extLst>
              </p:cNvPr>
              <p:cNvSpPr txBox="1"/>
              <p:nvPr/>
            </p:nvSpPr>
            <p:spPr>
              <a:xfrm>
                <a:off x="5676555" y="5376634"/>
                <a:ext cx="361419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PH" sz="20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dirty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 sz="2000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0" dirty="0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PH" sz="2000" dirty="0">
                    <a:latin typeface="Cambria Math" panose="02040503050406030204" pitchFamily="18" charset="0"/>
                  </a:rPr>
                  <a:t> 12x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PH" sz="2000" dirty="0">
                    <a:latin typeface="Cambria Math" panose="02040503050406030204" pitchFamily="18" charset="0"/>
                  </a:rPr>
                  <a:t> 32 = (x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PH" sz="2000" dirty="0">
                    <a:latin typeface="Cambria Math" panose="02040503050406030204" pitchFamily="18" charset="0"/>
                  </a:rPr>
                  <a:t>4)(x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PH" sz="2000" dirty="0">
                    <a:latin typeface="Cambria Math" panose="02040503050406030204" pitchFamily="18" charset="0"/>
                  </a:rPr>
                  <a:t>8)</a:t>
                </a:r>
                <a:endParaRPr lang="en-US" sz="2000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68900E8-B1AC-AA42-BB08-18810AEC07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6555" y="5376634"/>
                <a:ext cx="3614195" cy="400110"/>
              </a:xfrm>
              <a:prstGeom prst="rect">
                <a:avLst/>
              </a:prstGeom>
              <a:blipFill>
                <a:blip r:embed="rId11"/>
                <a:stretch>
                  <a:fillRect t="-6061" r="-350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66718D4C-2E7A-D743-A782-5524C3AB8E4B}"/>
              </a:ext>
            </a:extLst>
          </p:cNvPr>
          <p:cNvSpPr txBox="1"/>
          <p:nvPr/>
        </p:nvSpPr>
        <p:spPr>
          <a:xfrm>
            <a:off x="7395410" y="5842063"/>
            <a:ext cx="4796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2400" b="1" dirty="0"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Thus, </a:t>
            </a:r>
            <a:r>
              <a:rPr lang="en-PH" sz="2400" b="1" i="1" dirty="0"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k</a:t>
            </a:r>
            <a:r>
              <a:rPr lang="en-PH" sz="2400" b="1" dirty="0"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 can be ± 33, ±18, and ±12.</a:t>
            </a:r>
          </a:p>
        </p:txBody>
      </p:sp>
    </p:spTree>
    <p:extLst>
      <p:ext uri="{BB962C8B-B14F-4D97-AF65-F5344CB8AC3E}">
        <p14:creationId xmlns:p14="http://schemas.microsoft.com/office/powerpoint/2010/main" val="7362853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C4D4578-C8FE-FE47-B785-17E2FE43523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206591"/>
                <a:ext cx="10515600" cy="1325563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>
                    <a:solidFill>
                      <a:schemeClr val="tx1"/>
                    </a:solidFill>
                  </a:rPr>
                  <a:t>Factoring Quadratic Trinomials in the Form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𝐚𝐱</m:t>
                        </m:r>
                      </m:e>
                      <m:sup>
                        <m:r>
                          <a:rPr lang="en-US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𝐛𝐱</m:t>
                    </m:r>
                    <m:r>
                      <a:rPr lang="en-US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𝐜</m:t>
                    </m:r>
                  </m:oMath>
                </a14:m>
                <a:r>
                  <a:rPr lang="en-US" b="1" dirty="0">
                    <a:solidFill>
                      <a:schemeClr val="tx1"/>
                    </a:solidFill>
                  </a:rPr>
                  <a:t>,</a:t>
                </a:r>
                <a:r>
                  <a:rPr lang="en-PH" b="1" dirty="0">
                    <a:solidFill>
                      <a:schemeClr val="tx1"/>
                    </a:solidFill>
                  </a:rPr>
                  <a:t> </a:t>
                </a:r>
                <a:r>
                  <a:rPr lang="en-US" b="1" dirty="0">
                    <a:solidFill>
                      <a:schemeClr val="tx1"/>
                    </a:solidFill>
                  </a:rPr>
                  <a:t>where a = 1</a:t>
                </a:r>
                <a:endParaRPr lang="en-PH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C4D4578-C8FE-FE47-B785-17E2FE43523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206591"/>
                <a:ext cx="10515600" cy="1325563"/>
              </a:xfrm>
              <a:blipFill>
                <a:blip r:embed="rId3"/>
                <a:stretch>
                  <a:fillRect l="-1689" b="-84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5F71AD71-1894-3745-97F1-1C41A07D730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65900"/>
                <a:ext cx="11165378" cy="4960721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n-PH" dirty="0"/>
                  <a:t>Factor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PH" dirty="0">
                    <a:latin typeface="Cambria Math" panose="02040503050406030204" pitchFamily="18" charset="0"/>
                  </a:rPr>
                  <a:t> 3x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PH" dirty="0">
                    <a:latin typeface="Cambria Math" panose="02040503050406030204" pitchFamily="18" charset="0"/>
                  </a:rPr>
                  <a:t> 3</a:t>
                </a:r>
                <a:r>
                  <a:rPr lang="en-PH" dirty="0"/>
                  <a:t>, if possible.</a:t>
                </a:r>
                <a:endParaRPr lang="en-PH" dirty="0">
                  <a:latin typeface="Cambria Math" panose="02040503050406030204" pitchFamily="18" charset="0"/>
                </a:endParaRPr>
              </a:p>
              <a:p>
                <a:pPr marL="0" indent="0" algn="just">
                  <a:buNone/>
                </a:pPr>
                <a:r>
                  <a:rPr lang="en-PH" b="1" dirty="0"/>
                  <a:t>Solution:</a:t>
                </a:r>
              </a:p>
              <a:p>
                <a:pPr marL="0" indent="0" algn="just">
                  <a:buNone/>
                </a:pPr>
                <a:r>
                  <a:rPr lang="en-PH" b="1" dirty="0"/>
                  <a:t>	</a:t>
                </a:r>
                <a:r>
                  <a:rPr lang="en-PH" dirty="0"/>
                  <a:t> Find two integers whose product is 3 and whose sum is 3. The possible factorizations of 3 and the sum of the factors are shown in the table below.</a:t>
                </a:r>
              </a:p>
              <a:p>
                <a:pPr marL="0" indent="0" algn="just">
                  <a:buNone/>
                </a:pPr>
                <a:endParaRPr lang="en-PH" b="1" dirty="0"/>
              </a:p>
              <a:p>
                <a:pPr marL="0" indent="0" algn="just">
                  <a:buNone/>
                </a:pPr>
                <a:endParaRPr lang="en-US" b="1" dirty="0"/>
              </a:p>
              <a:p>
                <a:pPr marL="0" indent="0" algn="just">
                  <a:buNone/>
                </a:pPr>
                <a:r>
                  <a:rPr lang="en-PH" dirty="0"/>
                  <a:t>	Since two integers whose product is 3 and whose sum is 3 do not exist, x2 + 3x + 3 cannot be factored using integral coefficients. It is a </a:t>
                </a:r>
                <a:r>
                  <a:rPr lang="en-PH" b="1" dirty="0"/>
                  <a:t>prime trinomial</a:t>
                </a:r>
                <a:r>
                  <a:rPr lang="en-PH" dirty="0"/>
                  <a:t>. In general, a prime trinomial cannot be factored into a product of two binomials.</a:t>
                </a:r>
              </a:p>
              <a:p>
                <a:pPr marL="0" indent="0" algn="just">
                  <a:buNone/>
                </a:pPr>
                <a:endParaRPr lang="en-US" b="1" dirty="0"/>
              </a:p>
              <a:p>
                <a:pPr marL="0" indent="0" algn="just">
                  <a:buNone/>
                </a:pPr>
                <a:endParaRPr lang="en-US" b="1" dirty="0"/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5F71AD71-1894-3745-97F1-1C41A07D73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65900"/>
                <a:ext cx="11165378" cy="4960721"/>
              </a:xfrm>
              <a:blipFill>
                <a:blip r:embed="rId4"/>
                <a:stretch>
                  <a:fillRect l="-1023" t="-2308" r="-1136"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7" name="Table 16">
                <a:extLst>
                  <a:ext uri="{FF2B5EF4-FFF2-40B4-BE49-F238E27FC236}">
                    <a16:creationId xmlns:a16="http://schemas.microsoft.com/office/drawing/2014/main" id="{3D7199DB-CC1B-8A44-9E85-EE628A4DA00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61181406"/>
                  </p:ext>
                </p:extLst>
              </p:nvPr>
            </p:nvGraphicFramePr>
            <p:xfrm>
              <a:off x="3968232" y="3429000"/>
              <a:ext cx="3561350" cy="11887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17559">
                      <a:extLst>
                        <a:ext uri="{9D8B030D-6E8A-4147-A177-3AD203B41FA5}">
                          <a16:colId xmlns:a16="http://schemas.microsoft.com/office/drawing/2014/main" val="2390116454"/>
                        </a:ext>
                      </a:extLst>
                    </a:gridCol>
                    <a:gridCol w="1443791">
                      <a:extLst>
                        <a:ext uri="{9D8B030D-6E8A-4147-A177-3AD203B41FA5}">
                          <a16:colId xmlns:a16="http://schemas.microsoft.com/office/drawing/2014/main" val="303005427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ysClr val="windowText" lastClr="000000"/>
                              </a:solidFill>
                            </a:rPr>
                            <a:t>Factors of 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ysClr val="windowText" lastClr="000000"/>
                              </a:solidFill>
                            </a:rPr>
                            <a:t>Sum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1564018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ysClr val="windowText" lastClr="000000"/>
                              </a:solidFill>
                            </a:rPr>
                            <a:t>1, 3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ysClr val="windowText" lastClr="000000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470240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2000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r>
                            <a:rPr lang="en-US" sz="2000" dirty="0">
                              <a:solidFill>
                                <a:sysClr val="windowText" lastClr="000000"/>
                              </a:solidFill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oMath>
                          </a14:m>
                          <a:r>
                            <a:rPr lang="en-US" sz="2000" dirty="0">
                              <a:solidFill>
                                <a:sysClr val="windowText" lastClr="000000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2000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oMath>
                          </a14:m>
                          <a:r>
                            <a:rPr lang="en-US" sz="2000" dirty="0">
                              <a:solidFill>
                                <a:sysClr val="windowText" lastClr="000000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4174137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7" name="Table 16">
                <a:extLst>
                  <a:ext uri="{FF2B5EF4-FFF2-40B4-BE49-F238E27FC236}">
                    <a16:creationId xmlns:a16="http://schemas.microsoft.com/office/drawing/2014/main" id="{3D7199DB-CC1B-8A44-9E85-EE628A4DA00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61181406"/>
                  </p:ext>
                </p:extLst>
              </p:nvPr>
            </p:nvGraphicFramePr>
            <p:xfrm>
              <a:off x="3968232" y="3429000"/>
              <a:ext cx="3561350" cy="11887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17559">
                      <a:extLst>
                        <a:ext uri="{9D8B030D-6E8A-4147-A177-3AD203B41FA5}">
                          <a16:colId xmlns:a16="http://schemas.microsoft.com/office/drawing/2014/main" val="2390116454"/>
                        </a:ext>
                      </a:extLst>
                    </a:gridCol>
                    <a:gridCol w="1443791">
                      <a:extLst>
                        <a:ext uri="{9D8B030D-6E8A-4147-A177-3AD203B41FA5}">
                          <a16:colId xmlns:a16="http://schemas.microsoft.com/office/drawing/2014/main" val="3030054276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ysClr val="windowText" lastClr="000000"/>
                              </a:solidFill>
                            </a:rPr>
                            <a:t>Factors of 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ysClr val="windowText" lastClr="000000"/>
                              </a:solidFill>
                            </a:rPr>
                            <a:t>Sum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156401811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ysClr val="windowText" lastClr="000000"/>
                              </a:solidFill>
                            </a:rPr>
                            <a:t>1, 3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ysClr val="windowText" lastClr="000000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4702408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599" t="-212903" r="-68862" b="-258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47368" t="-212903" r="-877" b="-2580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4174137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586673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C4D4578-C8FE-FE47-B785-17E2FE43523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1" dirty="0">
                    <a:solidFill>
                      <a:schemeClr val="tx1"/>
                    </a:solidFill>
                  </a:rPr>
                  <a:t>Factoring Quadratic Trinomials in the Form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𝐚𝐱</m:t>
                        </m:r>
                      </m:e>
                      <m:sup>
                        <m:r>
                          <a:rPr lang="en-US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𝐛𝐱</m:t>
                    </m:r>
                    <m:r>
                      <a:rPr lang="en-US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𝐜</m:t>
                    </m:r>
                  </m:oMath>
                </a14:m>
                <a:r>
                  <a:rPr lang="en-US" b="1" dirty="0">
                    <a:solidFill>
                      <a:schemeClr val="tx1"/>
                    </a:solidFill>
                  </a:rPr>
                  <a:t>,</a:t>
                </a:r>
                <a:r>
                  <a:rPr lang="en-PH" b="1" dirty="0">
                    <a:solidFill>
                      <a:schemeClr val="tx1"/>
                    </a:solidFill>
                  </a:rPr>
                  <a:t> </a:t>
                </a:r>
                <a:r>
                  <a:rPr lang="en-US" b="1" dirty="0">
                    <a:solidFill>
                      <a:schemeClr val="tx1"/>
                    </a:solidFill>
                  </a:rPr>
                  <a:t>where a = 1</a:t>
                </a:r>
                <a:endParaRPr lang="en-PH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C4D4578-C8FE-FE47-B785-17E2FE43523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689" t="-952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5F71AD71-1894-3745-97F1-1C41A07D730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90687"/>
                <a:ext cx="10683240" cy="450156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Solve for the dimensions of a box whose volume is (4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PH" dirty="0">
                    <a:latin typeface="Cambria Math" panose="02040503050406030204" pitchFamily="18" charset="0"/>
                  </a:rPr>
                  <a:t> 16</a:t>
                </a:r>
                <a:r>
                  <a:rPr lang="en-PH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PH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PH" dirty="0">
                    <a:latin typeface="Cambria Math" panose="02040503050406030204" pitchFamily="18" charset="0"/>
                  </a:rPr>
                  <a:t> 48x) </a:t>
                </a:r>
                <a:r>
                  <a:rPr lang="en-PH" dirty="0"/>
                  <a:t>cubic units.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SOLUTION:</a:t>
                </a:r>
              </a:p>
              <a:p>
                <a:pPr marL="0" indent="0">
                  <a:buNone/>
                </a:pPr>
                <a:r>
                  <a:rPr lang="en-US" dirty="0"/>
                  <a:t>Factor the given polynomial.</a:t>
                </a:r>
              </a:p>
              <a:p>
                <a:pPr marL="0" indent="0">
                  <a:buNone/>
                </a:pPr>
                <a:r>
                  <a:rPr lang="en-US" dirty="0"/>
                  <a:t> 4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 dirty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PH" dirty="0">
                    <a:latin typeface="Cambria Math" panose="02040503050406030204" pitchFamily="18" charset="0"/>
                  </a:rPr>
                  <a:t> 16</a:t>
                </a:r>
                <a:r>
                  <a:rPr lang="en-PH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PH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PH" dirty="0">
                    <a:latin typeface="Cambria Math" panose="02040503050406030204" pitchFamily="18" charset="0"/>
                  </a:rPr>
                  <a:t> 48x = </a:t>
                </a:r>
                <a:r>
                  <a:rPr lang="en-US" dirty="0">
                    <a:latin typeface="Cambria Math" panose="02040503050406030204" pitchFamily="18" charset="0"/>
                  </a:rPr>
                  <a:t>4x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PH" dirty="0">
                    <a:latin typeface="Cambria Math" panose="02040503050406030204" pitchFamily="18" charset="0"/>
                  </a:rPr>
                  <a:t> 4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PH" dirty="0">
                    <a:latin typeface="Cambria Math" panose="02040503050406030204" pitchFamily="18" charset="0"/>
                  </a:rPr>
                  <a:t> 12)	</a:t>
                </a:r>
                <a:r>
                  <a:rPr lang="en-US" dirty="0"/>
                  <a:t>Factor out </a:t>
                </a:r>
                <a:r>
                  <a:rPr lang="en-US" dirty="0">
                    <a:latin typeface="Cambria Math" panose="02040503050406030204" pitchFamily="18" charset="0"/>
                  </a:rPr>
                  <a:t>4x, </a:t>
                </a:r>
                <a:r>
                  <a:rPr lang="en-US" dirty="0"/>
                  <a:t>the GCF.</a:t>
                </a:r>
                <a:endParaRPr lang="en-PH" dirty="0"/>
              </a:p>
              <a:p>
                <a:pPr marL="0" indent="0">
                  <a:buNone/>
                </a:pPr>
                <a:r>
                  <a:rPr lang="en-PH" dirty="0">
                    <a:latin typeface="Cambria Math" panose="02040503050406030204" pitchFamily="18" charset="0"/>
                  </a:rPr>
                  <a:t>			  = </a:t>
                </a:r>
                <a:r>
                  <a:rPr lang="en-US" dirty="0">
                    <a:latin typeface="Cambria Math" panose="02040503050406030204" pitchFamily="18" charset="0"/>
                  </a:rPr>
                  <a:t>4x(x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PH" dirty="0">
                    <a:latin typeface="Cambria Math" panose="02040503050406030204" pitchFamily="18" charset="0"/>
                  </a:rPr>
                  <a:t> 6)(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PH" dirty="0">
                    <a:latin typeface="Cambria Math" panose="02040503050406030204" pitchFamily="18" charset="0"/>
                  </a:rPr>
                  <a:t>2)	</a:t>
                </a:r>
                <a:r>
                  <a:rPr lang="en-PH" dirty="0"/>
                  <a:t>Factor</a:t>
                </a:r>
                <a:r>
                  <a:rPr lang="en-PH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PH" dirty="0">
                    <a:latin typeface="Cambria Math" panose="02040503050406030204" pitchFamily="18" charset="0"/>
                  </a:rPr>
                  <a:t> 4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PH" dirty="0">
                    <a:latin typeface="Cambria Math" panose="02040503050406030204" pitchFamily="18" charset="0"/>
                  </a:rPr>
                  <a:t> 12.</a:t>
                </a:r>
              </a:p>
              <a:p>
                <a:pPr marL="0" indent="0">
                  <a:buNone/>
                </a:pPr>
                <a:endParaRPr lang="en-PH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PH" dirty="0"/>
                  <a:t>(Note that correct factors of -12 with a sum of 4 are 6 and -2.)</a:t>
                </a:r>
              </a:p>
              <a:p>
                <a:pPr marL="0" indent="0">
                  <a:buNone/>
                </a:pPr>
                <a:r>
                  <a:rPr lang="en-PH" dirty="0"/>
                  <a:t>The dimensions of the box are 4x units, (x + 6) units, and (x - 2) units.</a:t>
                </a:r>
              </a:p>
              <a:p>
                <a:pPr marL="0" indent="0">
                  <a:buNone/>
                </a:pPr>
                <a:endParaRPr lang="en-PH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5F71AD71-1894-3745-97F1-1C41A07D73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90687"/>
                <a:ext cx="10683240" cy="4501565"/>
              </a:xfrm>
              <a:blipFill>
                <a:blip r:embed="rId4"/>
                <a:stretch>
                  <a:fillRect l="-1069" t="-2247" r="-594" b="-1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36997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7776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C4D4578-C8FE-FE47-B785-17E2FE43523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1" dirty="0">
                    <a:solidFill>
                      <a:schemeClr val="tx1"/>
                    </a:solidFill>
                  </a:rPr>
                  <a:t>Factoring Quadratic Trinomials in the Form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𝐚𝐱</m:t>
                        </m:r>
                      </m:e>
                      <m:sup>
                        <m:r>
                          <a:rPr lang="en-US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𝐛𝐱</m:t>
                    </m:r>
                    <m:r>
                      <a:rPr lang="en-US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𝐜</m:t>
                    </m:r>
                  </m:oMath>
                </a14:m>
                <a:r>
                  <a:rPr lang="en-US" b="1" dirty="0">
                    <a:solidFill>
                      <a:schemeClr val="tx1"/>
                    </a:solidFill>
                  </a:rPr>
                  <a:t>,</a:t>
                </a:r>
                <a:r>
                  <a:rPr lang="en-PH" b="1" dirty="0">
                    <a:solidFill>
                      <a:schemeClr val="tx1"/>
                    </a:solidFill>
                  </a:rPr>
                  <a:t> </a:t>
                </a:r>
                <a:r>
                  <a:rPr lang="en-US" b="1" dirty="0">
                    <a:solidFill>
                      <a:schemeClr val="tx1"/>
                    </a:solidFill>
                  </a:rPr>
                  <a:t>where a = 1</a:t>
                </a:r>
                <a:endParaRPr lang="en-PH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C4D4578-C8FE-FE47-B785-17E2FE43523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689" t="-952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93871C4-CAA8-7A4B-91A0-0FC82FA1CF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15436"/>
            <a:ext cx="10515600" cy="24897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	</a:t>
            </a:r>
            <a:r>
              <a:rPr lang="en-PH" dirty="0"/>
              <a:t>If the constant term (</a:t>
            </a:r>
            <a:r>
              <a:rPr lang="en-PH" i="1" dirty="0"/>
              <a:t>c</a:t>
            </a:r>
            <a:r>
              <a:rPr lang="en-PH" dirty="0"/>
              <a:t>) is not a perfect square, the trinomial cannot be factored into a square of a binomial. It may, however, be factored into a product of two different binomials.</a:t>
            </a:r>
          </a:p>
          <a:p>
            <a:pPr marL="0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84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C4D4578-C8FE-FE47-B785-17E2FE43523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1" dirty="0">
                    <a:solidFill>
                      <a:schemeClr val="tx1"/>
                    </a:solidFill>
                  </a:rPr>
                  <a:t>Factoring Quadratic Trinomials in the Form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𝐚𝐱</m:t>
                        </m:r>
                      </m:e>
                      <m:sup>
                        <m:r>
                          <a:rPr lang="en-US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𝐛𝐱</m:t>
                    </m:r>
                    <m:r>
                      <a:rPr lang="en-US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𝐜</m:t>
                    </m:r>
                  </m:oMath>
                </a14:m>
                <a:r>
                  <a:rPr lang="en-US" b="1" dirty="0">
                    <a:solidFill>
                      <a:schemeClr val="tx1"/>
                    </a:solidFill>
                  </a:rPr>
                  <a:t>,</a:t>
                </a:r>
                <a:r>
                  <a:rPr lang="en-PH" b="1" dirty="0">
                    <a:solidFill>
                      <a:schemeClr val="tx1"/>
                    </a:solidFill>
                  </a:rPr>
                  <a:t> </a:t>
                </a:r>
                <a:r>
                  <a:rPr lang="en-US" b="1" dirty="0">
                    <a:solidFill>
                      <a:schemeClr val="tx1"/>
                    </a:solidFill>
                  </a:rPr>
                  <a:t>where a = 1</a:t>
                </a:r>
                <a:endParaRPr lang="en-PH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C4D4578-C8FE-FE47-B785-17E2FE43523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689" t="-952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A93871C4-CAA8-7A4B-91A0-0FC82FA1CFD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n-PH" dirty="0"/>
                  <a:t>We can factor</a:t>
                </a:r>
                <a:r>
                  <a:rPr lang="en-PH" i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𝑎𝑥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PH" i="1" dirty="0"/>
                  <a:t> </a:t>
                </a:r>
                <a:r>
                  <a:rPr lang="en-PH" i="1" dirty="0">
                    <a:latin typeface="Cambria Math" panose="02040503050406030204" pitchFamily="18" charset="0"/>
                  </a:rPr>
                  <a:t>+ </a:t>
                </a:r>
                <a:r>
                  <a:rPr lang="en-PH" i="1" dirty="0" err="1">
                    <a:latin typeface="Cambria Math" panose="02040503050406030204" pitchFamily="18" charset="0"/>
                  </a:rPr>
                  <a:t>bx</a:t>
                </a:r>
                <a:r>
                  <a:rPr lang="en-PH" i="1" dirty="0">
                    <a:latin typeface="Cambria Math" panose="02040503050406030204" pitchFamily="18" charset="0"/>
                  </a:rPr>
                  <a:t> + c  </a:t>
                </a:r>
                <a:r>
                  <a:rPr lang="en-PH" dirty="0"/>
                  <a:t>where </a:t>
                </a:r>
                <a:r>
                  <a:rPr lang="en-PH" i="1" dirty="0"/>
                  <a:t>c</a:t>
                </a:r>
                <a:r>
                  <a:rPr lang="en-PH" dirty="0"/>
                  <a:t> is positive by following these steps:</a:t>
                </a:r>
              </a:p>
              <a:p>
                <a:pPr marL="514350" indent="-514350" algn="just">
                  <a:buFont typeface="+mj-lt"/>
                  <a:buAutoNum type="arabicPeriod"/>
                </a:pPr>
                <a:r>
                  <a:rPr lang="en-PH" dirty="0"/>
                  <a:t>List all pairs of integers whose product is </a:t>
                </a:r>
                <a:r>
                  <a:rPr lang="en-PH" i="1" dirty="0">
                    <a:latin typeface="Cambria Math" panose="02040503050406030204" pitchFamily="18" charset="0"/>
                  </a:rPr>
                  <a:t>c</a:t>
                </a:r>
                <a:r>
                  <a:rPr lang="en-PH" dirty="0"/>
                  <a:t>.</a:t>
                </a:r>
              </a:p>
              <a:p>
                <a:pPr marL="514350" indent="-514350" algn="just">
                  <a:buFont typeface="+mj-lt"/>
                  <a:buAutoNum type="arabicPeriod"/>
                </a:pPr>
                <a:r>
                  <a:rPr lang="en-PH" dirty="0"/>
                  <a:t>Choose a pair, m and n, whose sum is b, that is, m + n = b.</a:t>
                </a:r>
              </a:p>
              <a:p>
                <a:pPr marL="514350" indent="-514350" algn="just">
                  <a:buFont typeface="+mj-lt"/>
                  <a:buAutoNum type="arabicPeriod"/>
                </a:pPr>
                <a:r>
                  <a:rPr lang="en-PH" dirty="0"/>
                  <a:t>The factorization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PH" i="1" dirty="0"/>
                  <a:t> </a:t>
                </a:r>
                <a:r>
                  <a:rPr lang="en-PH" i="1" dirty="0">
                    <a:latin typeface="Cambria Math" panose="02040503050406030204" pitchFamily="18" charset="0"/>
                  </a:rPr>
                  <a:t>+ </a:t>
                </a:r>
                <a:r>
                  <a:rPr lang="en-PH" i="1" dirty="0" err="1">
                    <a:latin typeface="Cambria Math" panose="02040503050406030204" pitchFamily="18" charset="0"/>
                  </a:rPr>
                  <a:t>bx</a:t>
                </a:r>
                <a:r>
                  <a:rPr lang="en-PH" i="1" dirty="0">
                    <a:latin typeface="Cambria Math" panose="02040503050406030204" pitchFamily="18" charset="0"/>
                  </a:rPr>
                  <a:t> + c  </a:t>
                </a:r>
                <a:r>
                  <a:rPr lang="en-PH" dirty="0"/>
                  <a:t>is:</a:t>
                </a:r>
              </a:p>
              <a:p>
                <a:pPr marL="0" indent="0" algn="just">
                  <a:buNone/>
                </a:pPr>
                <a:r>
                  <a:rPr lang="en-PH" dirty="0"/>
                  <a:t>		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PH" i="1" dirty="0"/>
                  <a:t> </a:t>
                </a:r>
                <a:r>
                  <a:rPr lang="en-PH" i="1" dirty="0">
                    <a:latin typeface="Cambria Math" panose="02040503050406030204" pitchFamily="18" charset="0"/>
                  </a:rPr>
                  <a:t>+ </a:t>
                </a:r>
                <a:r>
                  <a:rPr lang="en-PH" i="1" dirty="0" err="1">
                    <a:latin typeface="Cambria Math" panose="02040503050406030204" pitchFamily="18" charset="0"/>
                  </a:rPr>
                  <a:t>bx</a:t>
                </a:r>
                <a:r>
                  <a:rPr lang="en-PH" i="1" dirty="0">
                    <a:latin typeface="Cambria Math" panose="02040503050406030204" pitchFamily="18" charset="0"/>
                  </a:rPr>
                  <a:t> + c  </a:t>
                </a:r>
                <a:r>
                  <a:rPr lang="en-PH" dirty="0"/>
                  <a:t>= </a:t>
                </a:r>
                <a:r>
                  <a:rPr lang="en-PH" i="1" dirty="0">
                    <a:latin typeface="Cambria Math" panose="02040503050406030204" pitchFamily="18" charset="0"/>
                  </a:rPr>
                  <a:t>(x + m)(x + n).</a:t>
                </a:r>
              </a:p>
              <a:p>
                <a:pPr marL="514350" indent="-514350" algn="just">
                  <a:buFont typeface="+mj-lt"/>
                  <a:buAutoNum type="arabicPeriod" startAt="4"/>
                </a:pPr>
                <a:r>
                  <a:rPr lang="en-PH" dirty="0"/>
                  <a:t>If there are no such integers m and n such that m + n = b, the trinomial cannot be factored and is called prime.</a:t>
                </a:r>
              </a:p>
              <a:p>
                <a:pPr marL="0" indent="0" algn="just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A93871C4-CAA8-7A4B-91A0-0FC82FA1CFD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086" t="-2632" r="-10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2939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C4D4578-C8FE-FE47-B785-17E2FE43523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1" dirty="0">
                    <a:solidFill>
                      <a:schemeClr val="tx1"/>
                    </a:solidFill>
                  </a:rPr>
                  <a:t>Factoring Quadratic Trinomials in the Form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𝐚𝐱</m:t>
                        </m:r>
                      </m:e>
                      <m:sup>
                        <m:r>
                          <a:rPr lang="en-US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𝐛𝐱</m:t>
                    </m:r>
                    <m:r>
                      <a:rPr lang="en-US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𝐜</m:t>
                    </m:r>
                  </m:oMath>
                </a14:m>
                <a:r>
                  <a:rPr lang="en-US" b="1" dirty="0">
                    <a:solidFill>
                      <a:schemeClr val="tx1"/>
                    </a:solidFill>
                  </a:rPr>
                  <a:t>,</a:t>
                </a:r>
                <a:r>
                  <a:rPr lang="en-PH" b="1" dirty="0">
                    <a:solidFill>
                      <a:schemeClr val="tx1"/>
                    </a:solidFill>
                  </a:rPr>
                  <a:t> </a:t>
                </a:r>
                <a:r>
                  <a:rPr lang="en-US" b="1" dirty="0">
                    <a:solidFill>
                      <a:schemeClr val="tx1"/>
                    </a:solidFill>
                  </a:rPr>
                  <a:t>where a = 1</a:t>
                </a:r>
                <a:endParaRPr lang="en-PH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C4D4578-C8FE-FE47-B785-17E2FE43523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689" t="-952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5F71AD71-1894-3745-97F1-1C41A07D730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Factor each polynomial completely.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971550" lvl="1" indent="-514350">
                  <a:buFont typeface="+mj-lt"/>
                  <a:buAutoNum type="alphaL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PH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i="0" dirty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 i="0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PH" dirty="0"/>
                  <a:t> </a:t>
                </a:r>
                <a:r>
                  <a:rPr lang="en-PH" dirty="0">
                    <a:latin typeface="Cambria Math" panose="02040503050406030204" pitchFamily="18" charset="0"/>
                  </a:rPr>
                  <a:t>+ 10x + 16				b.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PH" dirty="0">
                    <a:latin typeface="Cambria Math" panose="02040503050406030204" pitchFamily="18" charset="0"/>
                  </a:rPr>
                  <a:t> 9x + 18</a:t>
                </a:r>
                <a:endParaRPr lang="en-US" dirty="0"/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5F71AD71-1894-3745-97F1-1C41A07D73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086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1751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C4D4578-C8FE-FE47-B785-17E2FE43523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1" dirty="0">
                    <a:solidFill>
                      <a:schemeClr val="tx1"/>
                    </a:solidFill>
                  </a:rPr>
                  <a:t>Factoring Quadratic Trinomials in the Form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𝐚𝐱</m:t>
                        </m:r>
                      </m:e>
                      <m:sup>
                        <m:r>
                          <a:rPr lang="en-US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𝐛𝐱</m:t>
                    </m:r>
                    <m:r>
                      <a:rPr lang="en-US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𝐜</m:t>
                    </m:r>
                  </m:oMath>
                </a14:m>
                <a:r>
                  <a:rPr lang="en-US" b="1" dirty="0">
                    <a:solidFill>
                      <a:schemeClr val="tx1"/>
                    </a:solidFill>
                  </a:rPr>
                  <a:t>,</a:t>
                </a:r>
                <a:r>
                  <a:rPr lang="en-PH" b="1" dirty="0">
                    <a:solidFill>
                      <a:schemeClr val="tx1"/>
                    </a:solidFill>
                  </a:rPr>
                  <a:t> </a:t>
                </a:r>
                <a:r>
                  <a:rPr lang="en-US" b="1" dirty="0">
                    <a:solidFill>
                      <a:schemeClr val="tx1"/>
                    </a:solidFill>
                  </a:rPr>
                  <a:t>where a = 1</a:t>
                </a:r>
                <a:endParaRPr lang="en-PH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C4D4578-C8FE-FE47-B785-17E2FE43523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689" t="-952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5F71AD71-1894-3745-97F1-1C41A07D730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90687"/>
                <a:ext cx="10515600" cy="450156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Factor each polynomial completely.</a:t>
                </a:r>
              </a:p>
              <a:p>
                <a:pPr marL="0" indent="0">
                  <a:buNone/>
                </a:pPr>
                <a:r>
                  <a:rPr lang="en-US" b="1" dirty="0"/>
                  <a:t>SOLUTION:</a:t>
                </a:r>
              </a:p>
              <a:p>
                <a:pPr marL="971550" lvl="1" indent="-514350">
                  <a:buFont typeface="+mj-lt"/>
                  <a:buAutoNum type="alphaL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PH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i="0" dirty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 i="0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PH" dirty="0"/>
                  <a:t> </a:t>
                </a:r>
                <a:r>
                  <a:rPr lang="en-PH" dirty="0">
                    <a:latin typeface="Cambria Math" panose="02040503050406030204" pitchFamily="18" charset="0"/>
                  </a:rPr>
                  <a:t>+ 10x + 16</a:t>
                </a:r>
              </a:p>
              <a:p>
                <a:pPr marL="457200" lvl="1" indent="0">
                  <a:buNone/>
                </a:pPr>
                <a:r>
                  <a:rPr lang="en-US" dirty="0"/>
                  <a:t>The </a:t>
                </a:r>
                <a:r>
                  <a:rPr lang="en-PH" dirty="0"/>
                  <a:t>first term of each factor is x.	</a:t>
                </a:r>
                <a:r>
                  <a:rPr lang="en-PH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PH" dirty="0">
                    <a:latin typeface="Cambria Math" panose="02040503050406030204" pitchFamily="18" charset="0"/>
                  </a:rPr>
                  <a:t>x + __)</a:t>
                </a:r>
                <a:r>
                  <a:rPr lang="en-PH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PH" dirty="0">
                    <a:latin typeface="Cambria Math" panose="02040503050406030204" pitchFamily="18" charset="0"/>
                  </a:rPr>
                  <a:t>x + __)</a:t>
                </a:r>
              </a:p>
              <a:p>
                <a:pPr marL="457200" lvl="1" indent="0">
                  <a:buNone/>
                </a:pPr>
                <a:r>
                  <a:rPr lang="en-PH" dirty="0"/>
                  <a:t>Look for two numbers whose product is 16 and whose sum is 10.</a:t>
                </a:r>
              </a:p>
              <a:p>
                <a:pPr marL="457200" lvl="1" indent="0">
                  <a:buNone/>
                </a:pPr>
                <a:endParaRPr lang="en-PH" dirty="0"/>
              </a:p>
              <a:p>
                <a:pPr marL="457200" lvl="1" indent="0">
                  <a:buNone/>
                </a:pPr>
                <a:endParaRPr lang="en-PH" dirty="0"/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5F71AD71-1894-3745-97F1-1C41A07D73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90687"/>
                <a:ext cx="10515600" cy="4501565"/>
              </a:xfrm>
              <a:blipFill>
                <a:blip r:embed="rId4"/>
                <a:stretch>
                  <a:fillRect l="-1086" t="-22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BE8EDE2-50C7-CF4A-BFEE-8DFBB2FD49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9264226"/>
              </p:ext>
            </p:extLst>
          </p:nvPr>
        </p:nvGraphicFramePr>
        <p:xfrm>
          <a:off x="1732546" y="4252913"/>
          <a:ext cx="356135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7559">
                  <a:extLst>
                    <a:ext uri="{9D8B030D-6E8A-4147-A177-3AD203B41FA5}">
                      <a16:colId xmlns:a16="http://schemas.microsoft.com/office/drawing/2014/main" val="2390116454"/>
                    </a:ext>
                  </a:extLst>
                </a:gridCol>
                <a:gridCol w="1443791">
                  <a:extLst>
                    <a:ext uri="{9D8B030D-6E8A-4147-A177-3AD203B41FA5}">
                      <a16:colId xmlns:a16="http://schemas.microsoft.com/office/drawing/2014/main" val="30300542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ysClr val="windowText" lastClr="000000"/>
                          </a:solidFill>
                        </a:rPr>
                        <a:t>Factors of 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ysClr val="windowText" lastClr="000000"/>
                          </a:solidFill>
                        </a:rPr>
                        <a:t>Sum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64018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ysClr val="windowText" lastClr="000000"/>
                          </a:solidFill>
                        </a:rPr>
                        <a:t>1, 16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ysClr val="windowText" lastClr="000000"/>
                          </a:solidFill>
                        </a:rPr>
                        <a:t>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70240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ysClr val="windowText" lastClr="000000"/>
                          </a:solidFill>
                        </a:rPr>
                        <a:t>2, 8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ysClr val="windowText" lastClr="000000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17413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ysClr val="windowText" lastClr="000000"/>
                          </a:solidFill>
                        </a:rPr>
                        <a:t>4, 4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ysClr val="windowText" lastClr="000000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878189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76D0BB3-5022-6F41-A2E6-F8E010E1FE4C}"/>
              </a:ext>
            </a:extLst>
          </p:cNvPr>
          <p:cNvSpPr txBox="1"/>
          <p:nvPr/>
        </p:nvSpPr>
        <p:spPr>
          <a:xfrm>
            <a:off x="6464969" y="5167313"/>
            <a:ext cx="4507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The numbers we need are 2 and 8.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F6AD900-9201-894C-BCD8-EC0CC4B9F4FC}"/>
              </a:ext>
            </a:extLst>
          </p:cNvPr>
          <p:cNvCxnSpPr/>
          <p:nvPr/>
        </p:nvCxnSpPr>
        <p:spPr>
          <a:xfrm flipH="1">
            <a:off x="5534527" y="5399900"/>
            <a:ext cx="93044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614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C4D4578-C8FE-FE47-B785-17E2FE43523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1" dirty="0">
                    <a:solidFill>
                      <a:schemeClr val="tx1"/>
                    </a:solidFill>
                  </a:rPr>
                  <a:t>Factoring Quadratic Trinomials in the Form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𝐚𝐱</m:t>
                        </m:r>
                      </m:e>
                      <m:sup>
                        <m:r>
                          <a:rPr lang="en-US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𝐛𝐱</m:t>
                    </m:r>
                    <m:r>
                      <a:rPr lang="en-US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𝐜</m:t>
                    </m:r>
                  </m:oMath>
                </a14:m>
                <a:r>
                  <a:rPr lang="en-US" b="1" dirty="0">
                    <a:solidFill>
                      <a:schemeClr val="tx1"/>
                    </a:solidFill>
                  </a:rPr>
                  <a:t>,</a:t>
                </a:r>
                <a:r>
                  <a:rPr lang="en-PH" b="1" dirty="0">
                    <a:solidFill>
                      <a:schemeClr val="tx1"/>
                    </a:solidFill>
                  </a:rPr>
                  <a:t> </a:t>
                </a:r>
                <a:r>
                  <a:rPr lang="en-US" b="1" dirty="0">
                    <a:solidFill>
                      <a:schemeClr val="tx1"/>
                    </a:solidFill>
                  </a:rPr>
                  <a:t>where a = 1</a:t>
                </a:r>
                <a:endParaRPr lang="en-PH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C4D4578-C8FE-FE47-B785-17E2FE43523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689" t="-952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5F71AD71-1894-3745-97F1-1C41A07D730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90687"/>
                <a:ext cx="10515600" cy="450156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Factor each polynomial completely.</a:t>
                </a:r>
              </a:p>
              <a:p>
                <a:pPr marL="0" indent="0">
                  <a:buNone/>
                </a:pPr>
                <a:r>
                  <a:rPr lang="en-US" b="1" dirty="0"/>
                  <a:t>SOLUTION:</a:t>
                </a:r>
              </a:p>
              <a:p>
                <a:pPr marL="971550" lvl="1" indent="-514350">
                  <a:buFont typeface="+mj-lt"/>
                  <a:buAutoNum type="alphaL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PH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i="0" dirty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 i="0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PH" dirty="0"/>
                  <a:t> </a:t>
                </a:r>
                <a:r>
                  <a:rPr lang="en-PH" dirty="0">
                    <a:latin typeface="Cambria Math" panose="02040503050406030204" pitchFamily="18" charset="0"/>
                  </a:rPr>
                  <a:t>+ 10x + 16</a:t>
                </a:r>
              </a:p>
              <a:p>
                <a:pPr marL="457200" lvl="1" indent="0">
                  <a:buNone/>
                </a:pPr>
                <a:r>
                  <a:rPr lang="en-PH" dirty="0"/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+10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+16=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+2)(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+8)</m:t>
                    </m:r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r>
                  <a:rPr lang="en-US" dirty="0"/>
                  <a:t>Use FOIL method to check our answer.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+2)(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+8)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PH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+8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+2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+16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PH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10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+16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5F71AD71-1894-3745-97F1-1C41A07D73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90687"/>
                <a:ext cx="10515600" cy="4501565"/>
              </a:xfrm>
              <a:blipFill>
                <a:blip r:embed="rId4"/>
                <a:stretch>
                  <a:fillRect l="-1086" t="-22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59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C4D4578-C8FE-FE47-B785-17E2FE43523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1" dirty="0">
                    <a:solidFill>
                      <a:schemeClr val="tx1"/>
                    </a:solidFill>
                  </a:rPr>
                  <a:t>Factoring Quadratic Trinomials in the Form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𝐚𝐱</m:t>
                        </m:r>
                      </m:e>
                      <m:sup>
                        <m:r>
                          <a:rPr lang="en-US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𝐛𝐱</m:t>
                    </m:r>
                    <m:r>
                      <a:rPr lang="en-US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𝐜</m:t>
                    </m:r>
                  </m:oMath>
                </a14:m>
                <a:r>
                  <a:rPr lang="en-US" b="1" dirty="0">
                    <a:solidFill>
                      <a:schemeClr val="tx1"/>
                    </a:solidFill>
                  </a:rPr>
                  <a:t>,</a:t>
                </a:r>
                <a:r>
                  <a:rPr lang="en-PH" b="1" dirty="0">
                    <a:solidFill>
                      <a:schemeClr val="tx1"/>
                    </a:solidFill>
                  </a:rPr>
                  <a:t> </a:t>
                </a:r>
                <a:r>
                  <a:rPr lang="en-US" b="1" dirty="0">
                    <a:solidFill>
                      <a:schemeClr val="tx1"/>
                    </a:solidFill>
                  </a:rPr>
                  <a:t>where a = 1</a:t>
                </a:r>
                <a:endParaRPr lang="en-PH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C4D4578-C8FE-FE47-B785-17E2FE43523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689" t="-952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5F71AD71-1894-3745-97F1-1C41A07D730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90687"/>
                <a:ext cx="10515600" cy="450156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Factor each polynomial completely.</a:t>
                </a:r>
              </a:p>
              <a:p>
                <a:pPr marL="0" indent="0">
                  <a:buNone/>
                </a:pPr>
                <a:r>
                  <a:rPr lang="en-US" b="1" dirty="0"/>
                  <a:t>SOLUTION:</a:t>
                </a:r>
              </a:p>
              <a:p>
                <a:pPr marL="971550" lvl="1" indent="-514350">
                  <a:buFont typeface="+mj-lt"/>
                  <a:buAutoNum type="alphaLcPeriod" startAt="2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PH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i="0" dirty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 i="0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0" dirty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PH" dirty="0">
                    <a:latin typeface="Cambria Math" panose="02040503050406030204" pitchFamily="18" charset="0"/>
                  </a:rPr>
                  <a:t> 9x + 18</a:t>
                </a:r>
              </a:p>
              <a:p>
                <a:pPr marL="457200" lvl="1" indent="0">
                  <a:buNone/>
                </a:pPr>
                <a:r>
                  <a:rPr lang="en-PH" dirty="0"/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PH" dirty="0">
                        <a:latin typeface="Cambria Math" panose="02040503050406030204" pitchFamily="18" charset="0"/>
                      </a:rPr>
                      <m:t>9</m:t>
                    </m:r>
                    <m:r>
                      <m:rPr>
                        <m:nor/>
                      </m:rPr>
                      <a:rPr lang="en-PH" dirty="0">
                        <a:latin typeface="Cambria Math" panose="020405030504060302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PH" dirty="0">
                        <a:latin typeface="Cambria Math" panose="02040503050406030204" pitchFamily="18" charset="0"/>
                      </a:rPr>
                      <m:t> + 18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−3)(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−6)</m:t>
                    </m:r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r>
                  <a:rPr lang="en-US" dirty="0"/>
                  <a:t>Use FOIL method to check our answer.</a:t>
                </a:r>
              </a:p>
              <a:p>
                <a:pPr marL="457200" lvl="1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−3)(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−6)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PH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6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−3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+18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PH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−9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+18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5F71AD71-1894-3745-97F1-1C41A07D73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90687"/>
                <a:ext cx="10515600" cy="4501565"/>
              </a:xfrm>
              <a:blipFill>
                <a:blip r:embed="rId4"/>
                <a:stretch>
                  <a:fillRect l="-1086" t="-22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7159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C4D4578-C8FE-FE47-B785-17E2FE43523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1" dirty="0">
                    <a:solidFill>
                      <a:schemeClr val="tx1"/>
                    </a:solidFill>
                  </a:rPr>
                  <a:t>Factoring Quadratic Trinomials in the Form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𝐚𝐱</m:t>
                        </m:r>
                      </m:e>
                      <m:sup>
                        <m:r>
                          <a:rPr lang="en-US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𝐛𝐱</m:t>
                    </m:r>
                    <m:r>
                      <a:rPr lang="en-US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𝐜</m:t>
                    </m:r>
                  </m:oMath>
                </a14:m>
                <a:r>
                  <a:rPr lang="en-US" b="1" dirty="0">
                    <a:solidFill>
                      <a:schemeClr val="tx1"/>
                    </a:solidFill>
                  </a:rPr>
                  <a:t>,</a:t>
                </a:r>
                <a:r>
                  <a:rPr lang="en-PH" b="1" dirty="0">
                    <a:solidFill>
                      <a:schemeClr val="tx1"/>
                    </a:solidFill>
                  </a:rPr>
                  <a:t> </a:t>
                </a:r>
                <a:r>
                  <a:rPr lang="en-US" b="1" dirty="0">
                    <a:solidFill>
                      <a:schemeClr val="tx1"/>
                    </a:solidFill>
                  </a:rPr>
                  <a:t>where a = 1</a:t>
                </a:r>
                <a:endParaRPr lang="en-PH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C4D4578-C8FE-FE47-B785-17E2FE43523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689" t="-952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5F71AD71-1894-3745-97F1-1C41A07D730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90687"/>
                <a:ext cx="10515600" cy="450156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Factor each polynomial completely.</a:t>
                </a:r>
              </a:p>
              <a:p>
                <a:pPr marL="0" indent="0">
                  <a:buNone/>
                </a:pPr>
                <a:r>
                  <a:rPr lang="en-US" b="1" dirty="0"/>
                  <a:t>SOLUTION:</a:t>
                </a:r>
              </a:p>
              <a:p>
                <a:pPr marL="971550" lvl="1" indent="-514350">
                  <a:buFont typeface="+mj-lt"/>
                  <a:buAutoNum type="alphaLcPeriod" startAt="2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PH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i="0" dirty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 i="0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0" dirty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PH" dirty="0">
                    <a:latin typeface="Cambria Math" panose="02040503050406030204" pitchFamily="18" charset="0"/>
                  </a:rPr>
                  <a:t> 9x + 18</a:t>
                </a:r>
              </a:p>
              <a:p>
                <a:pPr marL="457200" lvl="1" indent="0">
                  <a:buNone/>
                </a:pPr>
                <a:r>
                  <a:rPr lang="en-PH" dirty="0"/>
                  <a:t>The coefficient of the middle term is negative. You need two negative numbers whose product is 18 and whose sum is –9.</a:t>
                </a:r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5F71AD71-1894-3745-97F1-1C41A07D73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90687"/>
                <a:ext cx="10515600" cy="4501565"/>
              </a:xfrm>
              <a:blipFill>
                <a:blip r:embed="rId4"/>
                <a:stretch>
                  <a:fillRect l="-1086" t="-22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BE8EDE2-50C7-CF4A-BFEE-8DFBB2FD49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4171462"/>
              </p:ext>
            </p:extLst>
          </p:nvPr>
        </p:nvGraphicFramePr>
        <p:xfrm>
          <a:off x="1732546" y="4188745"/>
          <a:ext cx="356135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7559">
                  <a:extLst>
                    <a:ext uri="{9D8B030D-6E8A-4147-A177-3AD203B41FA5}">
                      <a16:colId xmlns:a16="http://schemas.microsoft.com/office/drawing/2014/main" val="2390116454"/>
                    </a:ext>
                  </a:extLst>
                </a:gridCol>
                <a:gridCol w="1443791">
                  <a:extLst>
                    <a:ext uri="{9D8B030D-6E8A-4147-A177-3AD203B41FA5}">
                      <a16:colId xmlns:a16="http://schemas.microsoft.com/office/drawing/2014/main" val="30300542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ysClr val="windowText" lastClr="000000"/>
                          </a:solidFill>
                        </a:rPr>
                        <a:t>Factors of 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ysClr val="windowText" lastClr="000000"/>
                          </a:solidFill>
                        </a:rPr>
                        <a:t>Sum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64018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PH" sz="2400" dirty="0"/>
                        <a:t>–</a:t>
                      </a:r>
                      <a:r>
                        <a:rPr lang="en-US" sz="2400" dirty="0">
                          <a:solidFill>
                            <a:sysClr val="windowText" lastClr="000000"/>
                          </a:solidFill>
                        </a:rPr>
                        <a:t>1, 18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2400" dirty="0"/>
                        <a:t>–19</a:t>
                      </a:r>
                      <a:endParaRPr lang="en-US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70240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PH" sz="2400" dirty="0"/>
                        <a:t>–</a:t>
                      </a:r>
                      <a:r>
                        <a:rPr lang="en-US" sz="2400" dirty="0">
                          <a:solidFill>
                            <a:sysClr val="windowText" lastClr="000000"/>
                          </a:solidFill>
                        </a:rPr>
                        <a:t>2, </a:t>
                      </a:r>
                      <a:r>
                        <a:rPr lang="en-PH" sz="2400" dirty="0"/>
                        <a:t>–</a:t>
                      </a:r>
                      <a:r>
                        <a:rPr lang="en-US" sz="2400" dirty="0">
                          <a:solidFill>
                            <a:sysClr val="windowText" lastClr="000000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2400" dirty="0"/>
                        <a:t>–</a:t>
                      </a:r>
                      <a:r>
                        <a:rPr lang="en-US" sz="2400" dirty="0">
                          <a:solidFill>
                            <a:sysClr val="windowText" lastClr="000000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17413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PH" sz="2400" dirty="0"/>
                        <a:t>–</a:t>
                      </a:r>
                      <a:r>
                        <a:rPr lang="en-US" sz="2400" dirty="0">
                          <a:solidFill>
                            <a:sysClr val="windowText" lastClr="000000"/>
                          </a:solidFill>
                        </a:rPr>
                        <a:t>3, </a:t>
                      </a:r>
                      <a:r>
                        <a:rPr lang="en-PH" sz="2400" dirty="0"/>
                        <a:t>–</a:t>
                      </a:r>
                      <a:r>
                        <a:rPr lang="en-US" sz="2400" dirty="0">
                          <a:solidFill>
                            <a:sysClr val="windowText" lastClr="000000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2400" dirty="0"/>
                        <a:t>–9</a:t>
                      </a:r>
                      <a:endParaRPr lang="en-US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878189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76D0BB3-5022-6F41-A2E6-F8E010E1FE4C}"/>
              </a:ext>
            </a:extLst>
          </p:cNvPr>
          <p:cNvSpPr txBox="1"/>
          <p:nvPr/>
        </p:nvSpPr>
        <p:spPr>
          <a:xfrm>
            <a:off x="6464969" y="5536279"/>
            <a:ext cx="4883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The numbers we need are </a:t>
            </a:r>
            <a:r>
              <a:rPr lang="en-PH" sz="2400" dirty="0"/>
              <a:t>– </a:t>
            </a:r>
            <a:r>
              <a:rPr lang="en-US" sz="2400" dirty="0"/>
              <a:t>3 and </a:t>
            </a:r>
            <a:r>
              <a:rPr lang="en-PH" sz="2400" dirty="0"/>
              <a:t>–6</a:t>
            </a:r>
            <a:r>
              <a:rPr lang="en-US" sz="2400" dirty="0"/>
              <a:t>.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F6AD900-9201-894C-BCD8-EC0CC4B9F4FC}"/>
              </a:ext>
            </a:extLst>
          </p:cNvPr>
          <p:cNvCxnSpPr/>
          <p:nvPr/>
        </p:nvCxnSpPr>
        <p:spPr>
          <a:xfrm flipH="1">
            <a:off x="5534527" y="5768866"/>
            <a:ext cx="93044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3447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C4D4578-C8FE-FE47-B785-17E2FE43523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1" dirty="0">
                    <a:solidFill>
                      <a:schemeClr val="tx1"/>
                    </a:solidFill>
                  </a:rPr>
                  <a:t>Factoring Quadratic Trinomials in the Form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𝐚𝐱</m:t>
                        </m:r>
                      </m:e>
                      <m:sup>
                        <m:r>
                          <a:rPr lang="en-US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𝐛𝐱</m:t>
                    </m:r>
                    <m:r>
                      <a:rPr lang="en-US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𝐜</m:t>
                    </m:r>
                  </m:oMath>
                </a14:m>
                <a:r>
                  <a:rPr lang="en-US" b="1" dirty="0">
                    <a:solidFill>
                      <a:schemeClr val="tx1"/>
                    </a:solidFill>
                  </a:rPr>
                  <a:t>,</a:t>
                </a:r>
                <a:r>
                  <a:rPr lang="en-PH" b="1" dirty="0">
                    <a:solidFill>
                      <a:schemeClr val="tx1"/>
                    </a:solidFill>
                  </a:rPr>
                  <a:t> </a:t>
                </a:r>
                <a:r>
                  <a:rPr lang="en-US" b="1" dirty="0">
                    <a:solidFill>
                      <a:schemeClr val="tx1"/>
                    </a:solidFill>
                  </a:rPr>
                  <a:t>where a = 1</a:t>
                </a:r>
                <a:endParaRPr lang="en-PH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C4D4578-C8FE-FE47-B785-17E2FE43523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689" t="-952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5F71AD71-1894-3745-97F1-1C41A07D730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Factor each trinomial completely.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971550" lvl="1" indent="-514350">
                  <a:buFont typeface="+mj-lt"/>
                  <a:buAutoNum type="alphaL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PH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i="0" dirty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 i="0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n-PH" dirty="0">
                    <a:latin typeface="Cambria Math" panose="02040503050406030204" pitchFamily="18" charset="0"/>
                  </a:rPr>
                  <a:t>x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PH" dirty="0">
                    <a:latin typeface="Cambria Math" panose="02040503050406030204" pitchFamily="18" charset="0"/>
                  </a:rPr>
                  <a:t> 24			b.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PH" dirty="0">
                    <a:latin typeface="Cambria Math" panose="02040503050406030204" pitchFamily="18" charset="0"/>
                  </a:rPr>
                  <a:t> 3x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PH" dirty="0">
                    <a:latin typeface="Cambria Math" panose="02040503050406030204" pitchFamily="18" charset="0"/>
                  </a:rPr>
                  <a:t> 10</a:t>
                </a:r>
                <a:endParaRPr lang="en-US" dirty="0"/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5F71AD71-1894-3745-97F1-1C41A07D73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086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42707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5483</TotalTime>
  <Words>952</Words>
  <Application>Microsoft Macintosh PowerPoint</Application>
  <PresentationFormat>Widescreen</PresentationFormat>
  <Paragraphs>199</Paragraphs>
  <Slides>18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Lato</vt:lpstr>
      <vt:lpstr>Montserrat Medium</vt:lpstr>
      <vt:lpstr>Office Theme</vt:lpstr>
      <vt:lpstr>Custom Design</vt:lpstr>
      <vt:lpstr>1_Custom Design</vt:lpstr>
      <vt:lpstr>PowerPoint Presentation</vt:lpstr>
      <vt:lpstr>Factoring Quadratic Trinomials in the Form 〖ax〗^2+bx+c, where a = 1</vt:lpstr>
      <vt:lpstr>Factoring Quadratic Trinomials in the Form 〖ax〗^2+bx+c, where a = 1</vt:lpstr>
      <vt:lpstr>Factoring Quadratic Trinomials in the Form 〖ax〗^2+bx+c, where a = 1</vt:lpstr>
      <vt:lpstr>Factoring Quadratic Trinomials in the Form 〖ax〗^2+bx+c, where a = 1</vt:lpstr>
      <vt:lpstr>Factoring Quadratic Trinomials in the Form 〖ax〗^2+bx+c, where a = 1</vt:lpstr>
      <vt:lpstr>Factoring Quadratic Trinomials in the Form 〖ax〗^2+bx+c, where a = 1</vt:lpstr>
      <vt:lpstr>Factoring Quadratic Trinomials in the Form 〖ax〗^2+bx+c, where a = 1</vt:lpstr>
      <vt:lpstr>Factoring Quadratic Trinomials in the Form 〖ax〗^2+bx+c, where a = 1</vt:lpstr>
      <vt:lpstr>Factoring Quadratic Trinomials in the Form 〖ax〗^2+bx+c, where a = 1</vt:lpstr>
      <vt:lpstr>Factoring Quadratic Trinomials in the Form 〖ax〗^2+bx+c, where a = 1</vt:lpstr>
      <vt:lpstr>Factoring Quadratic Trinomials in the Form 〖ax〗^2+bx+c, where a = 1</vt:lpstr>
      <vt:lpstr>Factoring Quadratic Trinomials in the Form 〖ax〗^2+bx+c, where a = 1</vt:lpstr>
      <vt:lpstr>Factoring Quadratic Trinomials in the Form 〖ax〗^2+bx+c, where a = 1</vt:lpstr>
      <vt:lpstr>Factoring Quadratic Trinomials in the Form 〖ax〗^2+bx+c, where a = 1</vt:lpstr>
      <vt:lpstr>Factoring Quadratic Trinomials in the Form 〖ax〗^2+bx+c, where a = 1</vt:lpstr>
      <vt:lpstr>Factoring Quadratic Trinomials in the Form 〖ax〗^2+bx+c, where a = 1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547</cp:revision>
  <cp:lastPrinted>2023-03-16T03:23:03Z</cp:lastPrinted>
  <dcterms:created xsi:type="dcterms:W3CDTF">2019-04-16T02:10:14Z</dcterms:created>
  <dcterms:modified xsi:type="dcterms:W3CDTF">2023-04-26T03:31:33Z</dcterms:modified>
</cp:coreProperties>
</file>