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1800" cy="681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58680" cy="2758680"/>
          </a:xfrm>
          <a:prstGeom prst="rect">
            <a:avLst/>
          </a:prstGeom>
          <a:ln w="0">
            <a:noFill/>
          </a:ln>
        </p:spPr>
      </p:pic>
      <p:sp>
        <p:nvSpPr>
          <p:cNvPr id="2" name="Rectangle 5"/>
          <p:cNvSpPr/>
          <p:nvPr/>
        </p:nvSpPr>
        <p:spPr>
          <a:xfrm>
            <a:off x="3487320" y="1475280"/>
            <a:ext cx="8664120" cy="38221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64120" cy="3438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1800" cy="594720"/>
          </a:xfrm>
          <a:prstGeom prst="rect">
            <a:avLst/>
          </a:prstGeom>
          <a:ln w="0">
            <a:noFill/>
          </a:ln>
        </p:spPr>
      </p:pic>
      <p:sp>
        <p:nvSpPr>
          <p:cNvPr id="43" name="Rectangle 7"/>
          <p:cNvSpPr/>
          <p:nvPr/>
        </p:nvSpPr>
        <p:spPr>
          <a:xfrm>
            <a:off x="10868760" y="0"/>
            <a:ext cx="930240" cy="930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94320" cy="994320"/>
          </a:xfrm>
          <a:prstGeom prst="rect">
            <a:avLst/>
          </a:prstGeom>
          <a:ln w="0">
            <a:noFill/>
          </a:ln>
        </p:spPr>
      </p:pic>
      <p:sp>
        <p:nvSpPr>
          <p:cNvPr id="45" name="TextBox 9"/>
          <p:cNvSpPr/>
          <p:nvPr/>
        </p:nvSpPr>
        <p:spPr>
          <a:xfrm>
            <a:off x="185400" y="6362280"/>
            <a:ext cx="4651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75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1800" cy="594720"/>
          </a:xfrm>
          <a:prstGeom prst="rect">
            <a:avLst/>
          </a:prstGeom>
          <a:ln w="0">
            <a:noFill/>
          </a:ln>
        </p:spPr>
      </p:pic>
      <p:sp>
        <p:nvSpPr>
          <p:cNvPr id="86" name="Rectangle 7"/>
          <p:cNvSpPr/>
          <p:nvPr/>
        </p:nvSpPr>
        <p:spPr>
          <a:xfrm>
            <a:off x="10868760" y="0"/>
            <a:ext cx="930240" cy="930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94320" cy="994320"/>
          </a:xfrm>
          <a:prstGeom prst="rect">
            <a:avLst/>
          </a:prstGeom>
          <a:ln w="0">
            <a:noFill/>
          </a:ln>
        </p:spPr>
      </p:pic>
      <p:sp>
        <p:nvSpPr>
          <p:cNvPr id="88" name="TextBox 9"/>
          <p:cNvSpPr/>
          <p:nvPr/>
        </p:nvSpPr>
        <p:spPr>
          <a:xfrm>
            <a:off x="185400" y="6362280"/>
            <a:ext cx="4651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75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1800" cy="594720"/>
          </a:xfrm>
          <a:prstGeom prst="rect">
            <a:avLst/>
          </a:prstGeom>
          <a:ln w="0">
            <a:noFill/>
          </a:ln>
        </p:spPr>
      </p:pic>
      <p:sp>
        <p:nvSpPr>
          <p:cNvPr id="129" name="Rectangle 7"/>
          <p:cNvSpPr/>
          <p:nvPr/>
        </p:nvSpPr>
        <p:spPr>
          <a:xfrm>
            <a:off x="10868760" y="0"/>
            <a:ext cx="930240" cy="930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994320" cy="994320"/>
          </a:xfrm>
          <a:prstGeom prst="rect">
            <a:avLst/>
          </a:prstGeom>
          <a:ln w="0">
            <a:noFill/>
          </a:ln>
        </p:spPr>
      </p:pic>
      <p:sp>
        <p:nvSpPr>
          <p:cNvPr id="131" name="TextBox 9"/>
          <p:cNvSpPr/>
          <p:nvPr/>
        </p:nvSpPr>
        <p:spPr>
          <a:xfrm>
            <a:off x="185400" y="6362280"/>
            <a:ext cx="4651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360000" y="6352200"/>
            <a:ext cx="2675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76120" cy="334440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0" name="Picture 18" descr=""/>
          <p:cNvPicPr/>
          <p:nvPr/>
        </p:nvPicPr>
        <p:blipFill>
          <a:blip r:embed="rId2"/>
          <a:stretch/>
        </p:blipFill>
        <p:spPr>
          <a:xfrm>
            <a:off x="0" y="6242760"/>
            <a:ext cx="12151800" cy="594720"/>
          </a:xfrm>
          <a:prstGeom prst="rect">
            <a:avLst/>
          </a:prstGeom>
          <a:ln w="0">
            <a:noFill/>
          </a:ln>
        </p:spPr>
      </p:pic>
      <p:sp>
        <p:nvSpPr>
          <p:cNvPr id="211" name="Rectangle 7"/>
          <p:cNvSpPr/>
          <p:nvPr/>
        </p:nvSpPr>
        <p:spPr>
          <a:xfrm>
            <a:off x="10868760" y="0"/>
            <a:ext cx="930240" cy="930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212" name="Picture 10" descr=""/>
          <p:cNvPicPr/>
          <p:nvPr/>
        </p:nvPicPr>
        <p:blipFill>
          <a:blip r:embed="rId3"/>
          <a:stretch/>
        </p:blipFill>
        <p:spPr>
          <a:xfrm>
            <a:off x="10857240" y="-64440"/>
            <a:ext cx="994320" cy="994320"/>
          </a:xfrm>
          <a:prstGeom prst="rect">
            <a:avLst/>
          </a:prstGeom>
          <a:ln w="0">
            <a:noFill/>
          </a:ln>
        </p:spPr>
      </p:pic>
      <p:sp>
        <p:nvSpPr>
          <p:cNvPr id="213" name="TextBox 9"/>
          <p:cNvSpPr/>
          <p:nvPr/>
        </p:nvSpPr>
        <p:spPr>
          <a:xfrm>
            <a:off x="185400" y="6362280"/>
            <a:ext cx="4651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214" name="TextBox 11"/>
          <p:cNvSpPr/>
          <p:nvPr/>
        </p:nvSpPr>
        <p:spPr>
          <a:xfrm>
            <a:off x="9360000" y="6352200"/>
            <a:ext cx="2675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21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216"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6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4218840" y="2770200"/>
            <a:ext cx="7451640" cy="130860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DejaVu Sans"/>
              </a:rPr>
              <a:t>Sanhi at Epekto ng Political Dynasty</a:t>
            </a:r>
            <a:endParaRPr b="0" lang="en-PH" sz="4000" spc="-1" strike="noStrike">
              <a:latin typeface=""/>
              <a:ea typeface=""/>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34"/>
          <p:cNvSpPr/>
          <p:nvPr/>
        </p:nvSpPr>
        <p:spPr>
          <a:xfrm>
            <a:off x="609840" y="2520000"/>
            <a:ext cx="10949040" cy="3590280"/>
          </a:xfrm>
          <a:prstGeom prst="rect">
            <a:avLst/>
          </a:prstGeom>
          <a:noFill/>
          <a:ln w="76320">
            <a:noFill/>
          </a:ln>
        </p:spPr>
        <p:style>
          <a:lnRef idx="0"/>
          <a:fillRef idx="0"/>
          <a:effectRef idx="0"/>
          <a:fontRef idx="minor"/>
        </p:style>
      </p:sp>
      <p:sp>
        <p:nvSpPr>
          <p:cNvPr id="287" name="PlaceHolder 1"/>
          <p:cNvSpPr>
            <a:spLocks noGrp="1"/>
          </p:cNvSpPr>
          <p:nvPr>
            <p:ph/>
          </p:nvPr>
        </p:nvSpPr>
        <p:spPr>
          <a:xfrm>
            <a:off x="609480" y="2144520"/>
            <a:ext cx="10972080" cy="3976920"/>
          </a:xfrm>
          <a:prstGeom prst="rect">
            <a:avLst/>
          </a:prstGeom>
          <a:noFill/>
          <a:ln w="0">
            <a:noFill/>
          </a:ln>
        </p:spPr>
        <p:txBody>
          <a:bodyPr lIns="0" rIns="0" tIns="0" bIns="0" anchor="t">
            <a:normAutofit/>
          </a:bodyPr>
          <a:p>
            <a:pPr algn="just">
              <a:spcBef>
                <a:spcPts val="1417"/>
              </a:spcBef>
              <a:buNone/>
            </a:pPr>
            <a:endParaRPr b="0" lang="en-PH" sz="2000" spc="-1" strike="noStrike">
              <a:latin typeface="Lato"/>
              <a:ea typeface="AppleSystemUIFont"/>
            </a:endParaRPr>
          </a:p>
          <a:p>
            <a:pPr algn="just">
              <a:spcBef>
                <a:spcPts val="1417"/>
              </a:spcBef>
              <a:buNone/>
            </a:pPr>
            <a:r>
              <a:rPr b="1" lang="en-PH" sz="2000" spc="-1" strike="noStrike">
                <a:latin typeface="Lato"/>
                <a:ea typeface="AppleSystemUIFont"/>
              </a:rPr>
              <a:t>Maaaring maglunsad ng kampanya ang mga civil society group sa Pilipinas upang mamulat ang mga mamamayan sa mga negatibong epekto ng political dynasties. Ang isang halimbawa ng ganitong pagkilos ay ang ginawa ng Movement Against Dynasties (MAD) bago ang halalan noong 2013. Ang MAD ay sinuportahan ng Simbahang Katoliko at naglayon itong makakuha ng 5.2 milyong mga lagda upang maitulak ang people’s initiative laban sa political dynasty. Bagama’t hindi nagtagumpay ang MAD sa kanilang kampanya, maaari pa rin itong ituring na halimbawa ng posibleng pagkilos ng mga civil society group laban sa political dynasty.</a:t>
            </a:r>
            <a:endParaRPr b="0" lang="en-PH" sz="2000" spc="-1" strike="noStrike">
              <a:latin typeface="Lato"/>
              <a:ea typeface="AppleSystemUIFont"/>
            </a:endParaRPr>
          </a:p>
        </p:txBody>
      </p:sp>
      <p:sp>
        <p:nvSpPr>
          <p:cNvPr id="288" name="PlaceHolder 35"/>
          <p:cNvSpPr/>
          <p:nvPr/>
        </p:nvSpPr>
        <p:spPr>
          <a:xfrm>
            <a:off x="609480" y="198000"/>
            <a:ext cx="10008360" cy="106092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Mga Pagkilos Laban sa Political Dynasties</a:t>
            </a:r>
            <a:endParaRPr b="0" lang="en-PH" sz="4000" spc="-1" strike="noStrike">
              <a:latin typeface="Lato"/>
              <a:ea typeface="AppleSystemUIFont"/>
            </a:endParaRPr>
          </a:p>
        </p:txBody>
      </p:sp>
      <p:sp>
        <p:nvSpPr>
          <p:cNvPr id="289" name="PlaceHolder 36"/>
          <p:cNvSpPr/>
          <p:nvPr/>
        </p:nvSpPr>
        <p:spPr>
          <a:xfrm>
            <a:off x="609480" y="1494000"/>
            <a:ext cx="5870520" cy="48600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2000" spc="-1" strike="noStrike">
                <a:solidFill>
                  <a:srgbClr val="ffe994"/>
                </a:solidFill>
                <a:latin typeface="Lato"/>
                <a:ea typeface="AppleSystemUIFont"/>
              </a:rPr>
              <a:t>Pagkilos ng mga civil society group</a:t>
            </a:r>
            <a:endParaRPr b="0"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37"/>
          <p:cNvSpPr/>
          <p:nvPr/>
        </p:nvSpPr>
        <p:spPr>
          <a:xfrm>
            <a:off x="609840" y="2520000"/>
            <a:ext cx="10949040" cy="3590280"/>
          </a:xfrm>
          <a:prstGeom prst="rect">
            <a:avLst/>
          </a:prstGeom>
          <a:noFill/>
          <a:ln w="76320">
            <a:noFill/>
          </a:ln>
        </p:spPr>
        <p:style>
          <a:lnRef idx="0"/>
          <a:fillRef idx="0"/>
          <a:effectRef idx="0"/>
          <a:fontRef idx="minor"/>
        </p:style>
      </p:sp>
      <p:sp>
        <p:nvSpPr>
          <p:cNvPr id="291" name="PlaceHolder 1"/>
          <p:cNvSpPr>
            <a:spLocks noGrp="1"/>
          </p:cNvSpPr>
          <p:nvPr>
            <p:ph/>
          </p:nvPr>
        </p:nvSpPr>
        <p:spPr>
          <a:xfrm>
            <a:off x="609480" y="2144520"/>
            <a:ext cx="10972080" cy="3976920"/>
          </a:xfrm>
          <a:prstGeom prst="rect">
            <a:avLst/>
          </a:prstGeom>
          <a:noFill/>
          <a:ln w="0">
            <a:noFill/>
          </a:ln>
        </p:spPr>
        <p:txBody>
          <a:bodyPr lIns="0" rIns="0" tIns="0" bIns="0" anchor="t">
            <a:normAutofit/>
          </a:bodyPr>
          <a:p>
            <a:pPr algn="just">
              <a:spcBef>
                <a:spcPts val="1417"/>
              </a:spcBef>
              <a:buNone/>
            </a:pPr>
            <a:endParaRPr b="0" lang="en-PH" sz="1200" spc="-1" strike="noStrike">
              <a:latin typeface="AppleSystemUIFont"/>
              <a:ea typeface="AppleSystemUIFont"/>
            </a:endParaRPr>
          </a:p>
          <a:p>
            <a:pPr algn="just">
              <a:spcBef>
                <a:spcPts val="1417"/>
              </a:spcBef>
              <a:buNone/>
            </a:pPr>
            <a:r>
              <a:rPr b="1" lang="en-PH" sz="2000" spc="-1" strike="noStrike">
                <a:latin typeface="Lato"/>
                <a:ea typeface="AppleSystemUIFont"/>
              </a:rPr>
              <a:t>Napatunayan na nang makailang ulit sa mga nakaraang taon na maaaring manalo ang isang kandidato kahit na ito ay hindi kabilang sa 208 political dynasty. Kadalasan, ang mga kandidatong ito ay sikat o kilala ng mga mamamayan dahil sa kanilang tagumpay sa sarili nilang larangan.</a:t>
            </a:r>
            <a:endParaRPr b="0" lang="en-PH" sz="2000" spc="-1" strike="noStrike">
              <a:latin typeface="AppleSystemUIFont"/>
              <a:ea typeface="AppleSystemUIFont"/>
            </a:endParaRPr>
          </a:p>
        </p:txBody>
      </p:sp>
      <p:sp>
        <p:nvSpPr>
          <p:cNvPr id="292" name="PlaceHolder 38"/>
          <p:cNvSpPr/>
          <p:nvPr/>
        </p:nvSpPr>
        <p:spPr>
          <a:xfrm>
            <a:off x="609480" y="198000"/>
            <a:ext cx="10008360" cy="106092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Mga Pagkilos Laban sa Political Dynasties</a:t>
            </a:r>
            <a:endParaRPr b="0" lang="en-PH" sz="4000" spc="-1" strike="noStrike">
              <a:latin typeface="Lato"/>
              <a:ea typeface="AppleSystemUIFont"/>
            </a:endParaRPr>
          </a:p>
        </p:txBody>
      </p:sp>
      <p:sp>
        <p:nvSpPr>
          <p:cNvPr id="293" name="PlaceHolder 39"/>
          <p:cNvSpPr/>
          <p:nvPr/>
        </p:nvSpPr>
        <p:spPr>
          <a:xfrm>
            <a:off x="609480" y="1494000"/>
            <a:ext cx="5870520" cy="48600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2000" spc="-1" strike="noStrike">
                <a:solidFill>
                  <a:srgbClr val="ffe994"/>
                </a:solidFill>
                <a:latin typeface="Lato"/>
                <a:ea typeface="AppleSystemUIFont"/>
              </a:rPr>
              <a:t>Paghalal sa mga kandidatong independent</a:t>
            </a:r>
            <a:r>
              <a:rPr b="1" lang="en-PH" sz="2000" spc="-1" strike="noStrike">
                <a:solidFill>
                  <a:srgbClr val="ffe994"/>
                </a:solidFill>
                <a:latin typeface="Lato"/>
                <a:ea typeface="AppleSystemUIFont"/>
              </a:rPr>
              <a:t>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40"/>
          <p:cNvSpPr/>
          <p:nvPr/>
        </p:nvSpPr>
        <p:spPr>
          <a:xfrm>
            <a:off x="609840" y="2520000"/>
            <a:ext cx="10949040" cy="3590280"/>
          </a:xfrm>
          <a:prstGeom prst="rect">
            <a:avLst/>
          </a:prstGeom>
          <a:noFill/>
          <a:ln w="76320">
            <a:noFill/>
          </a:ln>
        </p:spPr>
        <p:style>
          <a:lnRef idx="0"/>
          <a:fillRef idx="0"/>
          <a:effectRef idx="0"/>
          <a:fontRef idx="minor"/>
        </p:style>
      </p:sp>
      <p:sp>
        <p:nvSpPr>
          <p:cNvPr id="295" name="PlaceHolder 1"/>
          <p:cNvSpPr>
            <a:spLocks noGrp="1"/>
          </p:cNvSpPr>
          <p:nvPr>
            <p:ph/>
          </p:nvPr>
        </p:nvSpPr>
        <p:spPr>
          <a:xfrm>
            <a:off x="609480" y="2144520"/>
            <a:ext cx="10972080" cy="3976920"/>
          </a:xfrm>
          <a:prstGeom prst="rect">
            <a:avLst/>
          </a:prstGeom>
          <a:noFill/>
          <a:ln w="0">
            <a:noFill/>
          </a:ln>
        </p:spPr>
        <p:txBody>
          <a:bodyPr lIns="0" rIns="0" tIns="0" bIns="0" anchor="t">
            <a:normAutofit/>
          </a:bodyPr>
          <a:p>
            <a:pPr algn="just">
              <a:spcBef>
                <a:spcPts val="1417"/>
              </a:spcBef>
              <a:buNone/>
            </a:pPr>
            <a:endParaRPr b="0" lang="en-PH" sz="2000" spc="-1" strike="noStrike">
              <a:latin typeface="Lato"/>
              <a:ea typeface="AppleSystemUIFont"/>
            </a:endParaRPr>
          </a:p>
          <a:p>
            <a:pPr algn="just">
              <a:spcBef>
                <a:spcPts val="1417"/>
              </a:spcBef>
              <a:buNone/>
            </a:pPr>
            <a:r>
              <a:rPr b="1" lang="en-PH" sz="2000" spc="-1" strike="noStrike">
                <a:latin typeface="Lato"/>
                <a:ea typeface="AppleSystemUIFont"/>
              </a:rPr>
              <a:t>May mga politikong pamilyang ginagawa ang lahat para lamang mapanatili ang kapangyarihan sa kanilang poder. Mayroon pang humahantong sa paggasta ng ilang milyon sa halalan, pandaraya sa eleksiyon, at pananambang sa mga kalabang kandidato. Mahalagang pag-isipan na maaaring mawala ang political dynasties kung masusugpo ang katiwalian sa pamahalaan na nagpapayaman sa mga politiko. Kung wala nang makukuhang yaman mula sa kaban ng bayan, maaaring hindi na rin aasamin ng mga politiko na panatilihin ang kapangyarihan sa pamahalaan.</a:t>
            </a:r>
            <a:endParaRPr b="0" lang="en-PH" sz="2000" spc="-1" strike="noStrike">
              <a:latin typeface="Lato"/>
              <a:ea typeface="AppleSystemUIFont"/>
            </a:endParaRPr>
          </a:p>
        </p:txBody>
      </p:sp>
      <p:sp>
        <p:nvSpPr>
          <p:cNvPr id="296" name="PlaceHolder 41"/>
          <p:cNvSpPr/>
          <p:nvPr/>
        </p:nvSpPr>
        <p:spPr>
          <a:xfrm>
            <a:off x="609480" y="198000"/>
            <a:ext cx="10008360" cy="106092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Mga Pagkilos Laban sa Political Dynasties</a:t>
            </a:r>
            <a:endParaRPr b="0" lang="en-PH" sz="4000" spc="-1" strike="noStrike">
              <a:latin typeface="Lato"/>
              <a:ea typeface="AppleSystemUIFont"/>
            </a:endParaRPr>
          </a:p>
        </p:txBody>
      </p:sp>
      <p:sp>
        <p:nvSpPr>
          <p:cNvPr id="297" name="PlaceHolder 42"/>
          <p:cNvSpPr/>
          <p:nvPr/>
        </p:nvSpPr>
        <p:spPr>
          <a:xfrm>
            <a:off x="609480" y="1494000"/>
            <a:ext cx="5870520" cy="48600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2000" spc="-1" strike="noStrike">
                <a:solidFill>
                  <a:srgbClr val="ffe994"/>
                </a:solidFill>
                <a:latin typeface="Lato"/>
                <a:ea typeface="AppleSystemUIFont"/>
              </a:rPr>
              <a:t>Pagsugpo ng katiwalian sa pamahalaan</a:t>
            </a:r>
            <a:endParaRPr b="0"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type="title"/>
          </p:nvPr>
        </p:nvSpPr>
        <p:spPr>
          <a:xfrm>
            <a:off x="609480" y="273600"/>
            <a:ext cx="10962000" cy="113436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99" name="PlaceHolder 9"/>
          <p:cNvSpPr/>
          <p:nvPr/>
        </p:nvSpPr>
        <p:spPr>
          <a:xfrm>
            <a:off x="609480" y="1604880"/>
            <a:ext cx="10948680" cy="3953520"/>
          </a:xfrm>
          <a:prstGeom prst="rect">
            <a:avLst/>
          </a:prstGeom>
          <a:noFill/>
          <a:ln w="0">
            <a:noFill/>
          </a:ln>
        </p:spPr>
        <p:style>
          <a:lnRef idx="0"/>
          <a:fillRef idx="0"/>
          <a:effectRef idx="0"/>
          <a:fontRef idx="minor"/>
        </p:style>
      </p:sp>
      <p:sp>
        <p:nvSpPr>
          <p:cNvPr id="300" name="PlaceHolder 11"/>
          <p:cNvSpPr/>
          <p:nvPr/>
        </p:nvSpPr>
        <p:spPr>
          <a:xfrm>
            <a:off x="609840" y="1604520"/>
            <a:ext cx="10948680" cy="3953520"/>
          </a:xfrm>
          <a:prstGeom prst="rect">
            <a:avLst/>
          </a:prstGeom>
          <a:noFill/>
          <a:ln w="0">
            <a:noFill/>
          </a:ln>
        </p:spPr>
        <p:style>
          <a:lnRef idx="0"/>
          <a:fillRef idx="0"/>
          <a:effectRef idx="0"/>
          <a:fontRef idx="minor"/>
        </p:style>
      </p:sp>
      <p:sp>
        <p:nvSpPr>
          <p:cNvPr id="301" name="PlaceHolder 2"/>
          <p:cNvSpPr>
            <a:spLocks noGrp="1"/>
          </p:cNvSpPr>
          <p:nvPr>
            <p:ph/>
          </p:nvPr>
        </p:nvSpPr>
        <p:spPr>
          <a:xfrm>
            <a:off x="609480" y="1604520"/>
            <a:ext cx="10962000" cy="450972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Magbigay ng isang dahilan at epekto ng </a:t>
            </a:r>
            <a:r>
              <a:rPr b="0" i="1" lang="en-PH" sz="1800" spc="-1" strike="noStrike">
                <a:solidFill>
                  <a:srgbClr val="000000"/>
                </a:solidFill>
                <a:latin typeface="Lato"/>
                <a:ea typeface="AppleSystemUIFont"/>
              </a:rPr>
              <a:t>political dynasty</a:t>
            </a:r>
            <a:r>
              <a:rPr b="0" lang="en-PH" sz="1800" spc="-1" strike="noStrike">
                <a:solidFill>
                  <a:srgbClr val="000000"/>
                </a:solidFill>
                <a:latin typeface="Lato"/>
                <a:ea typeface="AppleSystemUIFont"/>
              </a:rPr>
              <a:t>.</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DAHILAN:</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EPEKTO:</a:t>
            </a:r>
            <a:endParaRPr b="0" lang="en-PH" sz="1800" spc="-1" strike="noStrike">
              <a:latin typeface="Arial"/>
            </a:endParaRPr>
          </a:p>
        </p:txBody>
      </p:sp>
      <p:sp>
        <p:nvSpPr>
          <p:cNvPr id="302" name=""/>
          <p:cNvSpPr/>
          <p:nvPr/>
        </p:nvSpPr>
        <p:spPr>
          <a:xfrm>
            <a:off x="9540000" y="3060000"/>
            <a:ext cx="1076040" cy="388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273600"/>
            <a:ext cx="10970640" cy="114300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304" name="PlaceHolder 21"/>
          <p:cNvSpPr/>
          <p:nvPr/>
        </p:nvSpPr>
        <p:spPr>
          <a:xfrm>
            <a:off x="609480" y="1604880"/>
            <a:ext cx="10948680" cy="3953520"/>
          </a:xfrm>
          <a:prstGeom prst="rect">
            <a:avLst/>
          </a:prstGeom>
          <a:noFill/>
          <a:ln w="0">
            <a:noFill/>
          </a:ln>
        </p:spPr>
        <p:style>
          <a:lnRef idx="0"/>
          <a:fillRef idx="0"/>
          <a:effectRef idx="0"/>
          <a:fontRef idx="minor"/>
        </p:style>
      </p:sp>
      <p:sp>
        <p:nvSpPr>
          <p:cNvPr id="305" name="PlaceHolder 22"/>
          <p:cNvSpPr/>
          <p:nvPr/>
        </p:nvSpPr>
        <p:spPr>
          <a:xfrm>
            <a:off x="609840" y="1604520"/>
            <a:ext cx="10948680" cy="3953520"/>
          </a:xfrm>
          <a:prstGeom prst="rect">
            <a:avLst/>
          </a:prstGeom>
          <a:noFill/>
          <a:ln w="0">
            <a:noFill/>
          </a:ln>
        </p:spPr>
        <p:style>
          <a:lnRef idx="0"/>
          <a:fillRef idx="0"/>
          <a:effectRef idx="0"/>
          <a:fontRef idx="minor"/>
        </p:style>
      </p:sp>
      <p:sp>
        <p:nvSpPr>
          <p:cNvPr id="306" name=""/>
          <p:cNvSpPr/>
          <p:nvPr/>
        </p:nvSpPr>
        <p:spPr>
          <a:xfrm>
            <a:off x="9540000" y="3060000"/>
            <a:ext cx="1076040" cy="388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
        <p:nvSpPr>
          <p:cNvPr id="307" name="PlaceHolder 2"/>
          <p:cNvSpPr>
            <a:spLocks noGrp="1"/>
          </p:cNvSpPr>
          <p:nvPr>
            <p:ph/>
          </p:nvPr>
        </p:nvSpPr>
        <p:spPr>
          <a:xfrm>
            <a:off x="609480" y="1604520"/>
            <a:ext cx="10970640" cy="3975480"/>
          </a:xfrm>
          <a:prstGeom prst="rect">
            <a:avLst/>
          </a:prstGeom>
          <a:noFill/>
          <a:ln w="0">
            <a:noFill/>
          </a:ln>
        </p:spPr>
        <p:txBody>
          <a:bodyPr lIns="0" rIns="0" tIns="0" bIns="0" anchor="t">
            <a:normAutofit/>
          </a:bodyPr>
          <a:p>
            <a:r>
              <a:rPr b="0" lang="en-PH" sz="1800" spc="-1" strike="noStrike">
                <a:latin typeface="Lato"/>
                <a:ea typeface="AppleSystemUIFont"/>
              </a:rPr>
              <a:t>Iba-iba ang sagot batay sa pang-unawa ng mag-aaral sa paksa at gawain.</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4"/>
          <p:cNvSpPr/>
          <p:nvPr/>
        </p:nvSpPr>
        <p:spPr>
          <a:xfrm>
            <a:off x="609840" y="2520000"/>
            <a:ext cx="10949040" cy="3590280"/>
          </a:xfrm>
          <a:prstGeom prst="rect">
            <a:avLst/>
          </a:prstGeom>
          <a:noFill/>
          <a:ln w="76320">
            <a:noFill/>
          </a:ln>
        </p:spPr>
        <p:style>
          <a:lnRef idx="0"/>
          <a:fillRef idx="0"/>
          <a:effectRef idx="0"/>
          <a:fontRef idx="minor"/>
        </p:style>
      </p:sp>
      <p:sp>
        <p:nvSpPr>
          <p:cNvPr id="255" name="PlaceHolder 1"/>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spcBef>
                <a:spcPts val="1417"/>
              </a:spcBef>
              <a:buNone/>
            </a:pPr>
            <a:endParaRPr b="0" lang="en-PH" sz="1200" spc="-1" strike="noStrike">
              <a:latin typeface="AppleSystemUIFont"/>
              <a:ea typeface="AppleSystemUIFont"/>
            </a:endParaRPr>
          </a:p>
          <a:p>
            <a:pPr algn="just">
              <a:spcBef>
                <a:spcPts val="1417"/>
              </a:spcBef>
              <a:buNone/>
            </a:pPr>
            <a:r>
              <a:rPr b="1" lang="en-PH" sz="2000" spc="-1" strike="noStrike">
                <a:latin typeface="Lato"/>
                <a:ea typeface="AppleSystemUIFont"/>
              </a:rPr>
              <a:t>Kahit na malinaw ang probisyon sa Saligang Batas hinggil sa pagbabawal sa political dynasties, hindi pa rin naipatutupad ito dahil sa kawalan ng malinaw na batas na sususog dito. Ngayon ay pag-aaralan mo kung bakit patuloy itong namamayagpag at ano-ano ang mga epektong dulot nito sa mamamayan at sa Pilipinas sa kabuuan.</a:t>
            </a:r>
            <a:endParaRPr b="0" lang="en-PH" sz="2000" spc="-1" strike="noStrike">
              <a:latin typeface="AppleSystemUIFont"/>
              <a:ea typeface="AppleSystemUIFont"/>
            </a:endParaRPr>
          </a:p>
        </p:txBody>
      </p:sp>
      <p:sp>
        <p:nvSpPr>
          <p:cNvPr id="256" name="PlaceHolder 3"/>
          <p:cNvSpPr/>
          <p:nvPr/>
        </p:nvSpPr>
        <p:spPr>
          <a:xfrm>
            <a:off x="609480" y="198000"/>
            <a:ext cx="10008360" cy="106092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Sanhi at Epekto ng Political Dynasty</a:t>
            </a:r>
            <a:endParaRPr b="0" lang="en-PH" sz="4000" spc="-1" strike="noStrike">
              <a:latin typeface=""/>
              <a:ea typeface=""/>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6"/>
          <p:cNvSpPr/>
          <p:nvPr/>
        </p:nvSpPr>
        <p:spPr>
          <a:xfrm>
            <a:off x="609840" y="2520000"/>
            <a:ext cx="10949040" cy="3590280"/>
          </a:xfrm>
          <a:prstGeom prst="rect">
            <a:avLst/>
          </a:prstGeom>
          <a:noFill/>
          <a:ln w="76320">
            <a:noFill/>
          </a:ln>
        </p:spPr>
        <p:style>
          <a:lnRef idx="0"/>
          <a:fillRef idx="0"/>
          <a:effectRef idx="0"/>
          <a:fontRef idx="minor"/>
        </p:style>
      </p:sp>
      <p:sp>
        <p:nvSpPr>
          <p:cNvPr id="258" name="PlaceHolder 1"/>
          <p:cNvSpPr>
            <a:spLocks noGrp="1"/>
          </p:cNvSpPr>
          <p:nvPr>
            <p:ph/>
          </p:nvPr>
        </p:nvSpPr>
        <p:spPr>
          <a:xfrm>
            <a:off x="609480" y="1424520"/>
            <a:ext cx="10972080" cy="375480"/>
          </a:xfrm>
          <a:prstGeom prst="rect">
            <a:avLst/>
          </a:prstGeom>
          <a:noFill/>
          <a:ln w="0">
            <a:noFill/>
          </a:ln>
        </p:spPr>
        <p:txBody>
          <a:bodyPr lIns="0" rIns="0" tIns="0" bIns="0" anchor="t">
            <a:normAutofit/>
          </a:bodyPr>
          <a:p>
            <a:pPr algn="just">
              <a:buNone/>
            </a:pPr>
            <a:r>
              <a:rPr b="1" lang="en-PH" sz="2000" spc="-1" strike="noStrike">
                <a:latin typeface="Lato"/>
                <a:ea typeface="AppleSystemUIFont"/>
              </a:rPr>
              <a:t>Narito ang ilan sa mga sanhi ng political dynasties:</a:t>
            </a:r>
            <a:endParaRPr b="0" lang="en-PH" sz="2000" spc="-1" strike="noStrike">
              <a:latin typeface="Lato"/>
              <a:ea typeface="AppleSystemUIFont"/>
            </a:endParaRPr>
          </a:p>
        </p:txBody>
      </p:sp>
      <p:sp>
        <p:nvSpPr>
          <p:cNvPr id="259" name="PlaceHolder 8"/>
          <p:cNvSpPr/>
          <p:nvPr/>
        </p:nvSpPr>
        <p:spPr>
          <a:xfrm>
            <a:off x="609480" y="198000"/>
            <a:ext cx="10008360" cy="106092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4500" spc="-1" strike="noStrike">
                <a:solidFill>
                  <a:srgbClr val="ffe994"/>
                </a:solidFill>
                <a:latin typeface="Lato"/>
                <a:ea typeface=""/>
              </a:rPr>
              <a:t>Sanhi ng Political Dynasties</a:t>
            </a:r>
            <a:endParaRPr b="0" lang="en-PH" sz="4500" spc="-1" strike="noStrike">
              <a:latin typeface="Lato"/>
              <a:ea typeface="AppleSystemUIFont"/>
            </a:endParaRPr>
          </a:p>
        </p:txBody>
      </p:sp>
      <p:sp>
        <p:nvSpPr>
          <p:cNvPr id="260" name="PlaceHolder 5"/>
          <p:cNvSpPr/>
          <p:nvPr/>
        </p:nvSpPr>
        <p:spPr>
          <a:xfrm>
            <a:off x="609480" y="1890000"/>
            <a:ext cx="6950520" cy="41400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1800" spc="-1" strike="noStrike">
                <a:solidFill>
                  <a:srgbClr val="ffe994"/>
                </a:solidFill>
                <a:latin typeface="Lato"/>
                <a:ea typeface="AppleSystemUIFont"/>
              </a:rPr>
              <a:t>1. Nakakukuha ng benepisyo ang mga makapangyarihang pamilya. </a:t>
            </a:r>
            <a:endParaRPr b="0" lang="en-PH" sz="1800" spc="-1" strike="noStrike">
              <a:latin typeface="AppleSystemUIFont"/>
              <a:ea typeface="AppleSystemUIFont"/>
            </a:endParaRPr>
          </a:p>
        </p:txBody>
      </p:sp>
      <p:sp>
        <p:nvSpPr>
          <p:cNvPr id="261" name="PlaceHolder 10"/>
          <p:cNvSpPr txBox="1"/>
          <p:nvPr/>
        </p:nvSpPr>
        <p:spPr>
          <a:xfrm>
            <a:off x="605520" y="2432880"/>
            <a:ext cx="10972080" cy="1815120"/>
          </a:xfrm>
          <a:prstGeom prst="rect">
            <a:avLst/>
          </a:prstGeom>
          <a:noFill/>
          <a:ln w="0">
            <a:noFill/>
          </a:ln>
        </p:spPr>
        <p:txBody>
          <a:bodyPr lIns="0" rIns="0" tIns="0" bIns="0" anchor="t">
            <a:normAutofit/>
          </a:bodyPr>
          <a:p>
            <a:pPr algn="just">
              <a:spcBef>
                <a:spcPts val="1417"/>
              </a:spcBef>
              <a:buNone/>
            </a:pPr>
            <a:r>
              <a:rPr b="1" lang="en-PH" sz="1800" spc="-1" strike="noStrike">
                <a:latin typeface="Lato"/>
                <a:ea typeface="AppleSystemUIFont"/>
              </a:rPr>
              <a:t>Bukod sa paglaki ng kanilang impluwensiya sa kanilang nasasakupan, yumayaman din ang mga political dynasty habang sila ay tumatagal sa posisyon sa pamahalaan. Ito ang dahilan kung bakit nais ng mga political dynasty na panatilihin ang kapangyarihan at puwesto sa pamahalaan sa kanilang angkan. Bagama’t may tinatawag na checks and balances upang maiwasan ang pangangamkam ng kayamanan ng mga may hawak sa kaban ng bayan, madali itong malusutan kung magkakamag-anak ang nakaupo sa mahahalagang posisyon, lalo na sa lokal na pamahalaan.</a:t>
            </a:r>
            <a:endParaRPr b="1" lang="en-PH" sz="1800" spc="-1" strike="noStrike">
              <a:latin typeface="AppleSystemUIFont"/>
              <a:ea typeface="AppleSystemUIFont"/>
            </a:endParaRPr>
          </a:p>
        </p:txBody>
      </p:sp>
      <p:sp>
        <p:nvSpPr>
          <p:cNvPr id="262" name="PlaceHolder 12"/>
          <p:cNvSpPr/>
          <p:nvPr/>
        </p:nvSpPr>
        <p:spPr>
          <a:xfrm>
            <a:off x="609480" y="4410000"/>
            <a:ext cx="5690520" cy="41400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1800" spc="-1" strike="noStrike">
                <a:solidFill>
                  <a:srgbClr val="ffe994"/>
                </a:solidFill>
                <a:latin typeface="Lato"/>
                <a:ea typeface="AppleSystemUIFont"/>
              </a:rPr>
              <a:t>2. Walang malinaw na depinisyon ng political dynasty. </a:t>
            </a:r>
            <a:endParaRPr b="0" lang="en-PH" sz="1800" spc="-1" strike="noStrike">
              <a:latin typeface="Lato"/>
              <a:ea typeface="AppleSystemUIFont"/>
            </a:endParaRPr>
          </a:p>
        </p:txBody>
      </p:sp>
      <p:sp>
        <p:nvSpPr>
          <p:cNvPr id="263" name="PlaceHolder 13"/>
          <p:cNvSpPr txBox="1"/>
          <p:nvPr/>
        </p:nvSpPr>
        <p:spPr>
          <a:xfrm>
            <a:off x="605880" y="4916880"/>
            <a:ext cx="10972080" cy="951120"/>
          </a:xfrm>
          <a:prstGeom prst="rect">
            <a:avLst/>
          </a:prstGeom>
          <a:noFill/>
          <a:ln w="0">
            <a:noFill/>
          </a:ln>
        </p:spPr>
        <p:txBody>
          <a:bodyPr lIns="0" rIns="0" tIns="0" bIns="0" anchor="t">
            <a:normAutofit/>
          </a:bodyPr>
          <a:p>
            <a:pPr algn="just">
              <a:spcBef>
                <a:spcPts val="1417"/>
              </a:spcBef>
              <a:buNone/>
            </a:pPr>
            <a:r>
              <a:rPr b="1" lang="en-PH" sz="1800" spc="-1" strike="noStrike">
                <a:latin typeface="Lato"/>
                <a:ea typeface="AppleSystemUIFont"/>
              </a:rPr>
              <a:t>Bagaman itinatakda ng Saligang Batas ng 1987 ang pagbabawal sa mga political dynasty, walang malinaw na ibinigay na pakahulugan nito kaya’t maraming mga magkakamag-anak ang nakalulusot sa paghahalinhinan sa paghawak ng mga posisyon sa pamahalaan.</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4"/>
          <p:cNvSpPr/>
          <p:nvPr/>
        </p:nvSpPr>
        <p:spPr>
          <a:xfrm>
            <a:off x="609840" y="2520000"/>
            <a:ext cx="10949040" cy="3590280"/>
          </a:xfrm>
          <a:prstGeom prst="rect">
            <a:avLst/>
          </a:prstGeom>
          <a:noFill/>
          <a:ln w="76320">
            <a:noFill/>
          </a:ln>
        </p:spPr>
        <p:style>
          <a:lnRef idx="0"/>
          <a:fillRef idx="0"/>
          <a:effectRef idx="0"/>
          <a:fontRef idx="minor"/>
        </p:style>
      </p:sp>
      <p:sp>
        <p:nvSpPr>
          <p:cNvPr id="265" name="PlaceHolder 16"/>
          <p:cNvSpPr/>
          <p:nvPr/>
        </p:nvSpPr>
        <p:spPr>
          <a:xfrm>
            <a:off x="609480" y="198000"/>
            <a:ext cx="10008360" cy="106092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4500" spc="-1" strike="noStrike">
                <a:solidFill>
                  <a:srgbClr val="ffe994"/>
                </a:solidFill>
                <a:latin typeface="Lato"/>
                <a:ea typeface=""/>
              </a:rPr>
              <a:t>Sanhi ng Political Dynasties</a:t>
            </a:r>
            <a:endParaRPr b="0" lang="en-PH" sz="4500" spc="-1" strike="noStrike">
              <a:latin typeface="Lato"/>
              <a:ea typeface="AppleSystemUIFont"/>
            </a:endParaRPr>
          </a:p>
        </p:txBody>
      </p:sp>
      <p:sp>
        <p:nvSpPr>
          <p:cNvPr id="266" name="PlaceHolder 17"/>
          <p:cNvSpPr/>
          <p:nvPr/>
        </p:nvSpPr>
        <p:spPr>
          <a:xfrm>
            <a:off x="609480" y="1494000"/>
            <a:ext cx="8750520" cy="63000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just">
              <a:buNone/>
            </a:pPr>
            <a:r>
              <a:rPr b="1" lang="en-PH" sz="1800" spc="-1" strike="noStrike">
                <a:solidFill>
                  <a:srgbClr val="ffe994"/>
                </a:solidFill>
                <a:latin typeface="Lato"/>
                <a:ea typeface="AppleSystemUIFont"/>
              </a:rPr>
              <a:t>3. May kakulangan sa malinaw na batas na magpapatupad ng probisyon sa Saligang Batas laban sa political dynasties.</a:t>
            </a:r>
            <a:endParaRPr b="0" lang="en-PH" sz="1800" spc="-1" strike="noStrike">
              <a:latin typeface="Lato"/>
              <a:ea typeface="AppleSystemUIFont"/>
            </a:endParaRPr>
          </a:p>
        </p:txBody>
      </p:sp>
      <p:sp>
        <p:nvSpPr>
          <p:cNvPr id="267" name="PlaceHolder 18"/>
          <p:cNvSpPr txBox="1"/>
          <p:nvPr/>
        </p:nvSpPr>
        <p:spPr>
          <a:xfrm>
            <a:off x="605520" y="2144880"/>
            <a:ext cx="10972080" cy="1887120"/>
          </a:xfrm>
          <a:prstGeom prst="rect">
            <a:avLst/>
          </a:prstGeom>
          <a:noFill/>
          <a:ln w="0">
            <a:noFill/>
          </a:ln>
        </p:spPr>
        <p:txBody>
          <a:bodyPr lIns="0" rIns="0" tIns="0" bIns="0" anchor="t">
            <a:normAutofit fontScale="98000"/>
          </a:bodyPr>
          <a:p>
            <a:pPr algn="just">
              <a:spcBef>
                <a:spcPts val="1417"/>
              </a:spcBef>
              <a:buNone/>
            </a:pPr>
            <a:r>
              <a:rPr b="1" lang="en-PH" sz="1800" spc="-1" strike="noStrike">
                <a:latin typeface="Lato"/>
                <a:ea typeface="AppleSystemUIFont"/>
              </a:rPr>
              <a:t>Sa Saligang Batas ng 1987, isinasaad na may limitasyon ang termino ng panunungkulan, ipinagbabawal ang political dynasties, at may probisyon para sa pagkakaroon ng mga partidong party-list. Ang lahat ng ito ay ng mahabang panahon. Gayunpaman, hindi madaling nasusunod ang mga nasabing probisyon ng Konstitusyon dahil sa tatlong realidad sa Kongreso. Una, karamihan sa mga mambabatas ay galing mismo sa mga political dynasty kaya’t hindi sila maaasahang tumutol dito. Pangalawa, hindi nagkakasundo ang mga mambabatas tungkol sa depinisyon ng political dynasty. Pangatlo, may mga mambabatas na hindi nakababatid ng negatibong epekto ng mga political dynasty.</a:t>
            </a:r>
            <a:endParaRPr b="0" lang="en-PH" sz="1800" spc="-1" strike="noStrike">
              <a:latin typeface="Lato"/>
              <a:ea typeface="AppleSystemUIFont"/>
            </a:endParaRPr>
          </a:p>
        </p:txBody>
      </p:sp>
      <p:sp>
        <p:nvSpPr>
          <p:cNvPr id="268" name="PlaceHolder 19"/>
          <p:cNvSpPr/>
          <p:nvPr/>
        </p:nvSpPr>
        <p:spPr>
          <a:xfrm>
            <a:off x="609480" y="4122000"/>
            <a:ext cx="8750520" cy="66600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just">
              <a:buNone/>
            </a:pPr>
            <a:r>
              <a:rPr b="1" lang="en-PH" sz="1800" spc="-1" strike="noStrike">
                <a:solidFill>
                  <a:srgbClr val="ffe994"/>
                </a:solidFill>
                <a:latin typeface="Lato"/>
                <a:ea typeface="AppleSystemUIFont"/>
              </a:rPr>
              <a:t>4. Pagkakaroon ng malalim na ugat ng mga politikal at panlipunang estrukturang nagpapalaganap sa mga political dynasty.</a:t>
            </a:r>
            <a:endParaRPr b="0" lang="en-PH" sz="1800" spc="-1" strike="noStrike">
              <a:latin typeface="AppleSystemUIFont"/>
              <a:ea typeface="AppleSystemUIFont"/>
            </a:endParaRPr>
          </a:p>
        </p:txBody>
      </p:sp>
      <p:sp>
        <p:nvSpPr>
          <p:cNvPr id="269" name="PlaceHolder 20"/>
          <p:cNvSpPr txBox="1"/>
          <p:nvPr/>
        </p:nvSpPr>
        <p:spPr>
          <a:xfrm>
            <a:off x="605880" y="4824000"/>
            <a:ext cx="10972080" cy="1440000"/>
          </a:xfrm>
          <a:prstGeom prst="rect">
            <a:avLst/>
          </a:prstGeom>
          <a:noFill/>
          <a:ln w="0">
            <a:noFill/>
          </a:ln>
        </p:spPr>
        <p:txBody>
          <a:bodyPr lIns="0" rIns="0" tIns="0" bIns="0" anchor="t">
            <a:normAutofit/>
          </a:bodyPr>
          <a:p>
            <a:pPr algn="just">
              <a:spcBef>
                <a:spcPts val="1417"/>
              </a:spcBef>
              <a:buNone/>
            </a:pPr>
            <a:r>
              <a:rPr b="1" lang="en-PH" sz="1800" spc="-1" strike="noStrike">
                <a:latin typeface="Lato"/>
                <a:ea typeface="AppleSystemUIFont"/>
              </a:rPr>
              <a:t>Kung susuriin ang kasaysayan ng ating bansa, makikitang matagal nang napapaboran o nabibigyan ng higit na kapangyarihan yaong mga nasa mataas na antas ng lipunan. Dahil rin sa malalim na pagpapahalaga ng mga Pilipino sa mag-anak, hindi nakapagtatakang ginagawa ng mga makapangyarihan ang lahat ng kanilang makakaya upang maipasa sa kanilang mga anak at kamag-anak ang natamo nilang kapangyarihan, impluwensiya, at yaman.</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5"/>
          <p:cNvSpPr/>
          <p:nvPr/>
        </p:nvSpPr>
        <p:spPr>
          <a:xfrm>
            <a:off x="609840" y="2520000"/>
            <a:ext cx="10949040" cy="3590280"/>
          </a:xfrm>
          <a:prstGeom prst="rect">
            <a:avLst/>
          </a:prstGeom>
          <a:noFill/>
          <a:ln w="76320">
            <a:noFill/>
          </a:ln>
        </p:spPr>
        <p:style>
          <a:lnRef idx="0"/>
          <a:fillRef idx="0"/>
          <a:effectRef idx="0"/>
          <a:fontRef idx="minor"/>
        </p:style>
      </p:sp>
      <p:sp>
        <p:nvSpPr>
          <p:cNvPr id="271" name="PlaceHolder 24"/>
          <p:cNvSpPr/>
          <p:nvPr/>
        </p:nvSpPr>
        <p:spPr>
          <a:xfrm>
            <a:off x="609480" y="198000"/>
            <a:ext cx="10008360" cy="106092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4500" spc="-1" strike="noStrike">
                <a:solidFill>
                  <a:srgbClr val="ffe994"/>
                </a:solidFill>
                <a:latin typeface="Lato"/>
                <a:ea typeface=""/>
              </a:rPr>
              <a:t>Sanhi ng Political Dynasties</a:t>
            </a:r>
            <a:endParaRPr b="0" lang="en-PH" sz="4500" spc="-1" strike="noStrike">
              <a:latin typeface="Lato"/>
              <a:ea typeface="AppleSystemUIFont"/>
            </a:endParaRPr>
          </a:p>
        </p:txBody>
      </p:sp>
      <p:sp>
        <p:nvSpPr>
          <p:cNvPr id="272" name="PlaceHolder 25"/>
          <p:cNvSpPr/>
          <p:nvPr/>
        </p:nvSpPr>
        <p:spPr>
          <a:xfrm>
            <a:off x="609480" y="1494000"/>
            <a:ext cx="7490520" cy="41400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1800" spc="-1" strike="noStrike">
                <a:solidFill>
                  <a:srgbClr val="ffe994"/>
                </a:solidFill>
                <a:latin typeface="Lato"/>
                <a:ea typeface="AppleSystemUIFont"/>
              </a:rPr>
              <a:t>5. Patuloy na nagtitiwala ang mga Pilipino sa makapangyarihang pamilya.</a:t>
            </a:r>
            <a:endParaRPr b="0" lang="en-PH" sz="1800" spc="-1" strike="noStrike">
              <a:latin typeface="Lato"/>
              <a:ea typeface="AppleSystemUIFont"/>
            </a:endParaRPr>
          </a:p>
        </p:txBody>
      </p:sp>
      <p:sp>
        <p:nvSpPr>
          <p:cNvPr id="273" name="PlaceHolder 26"/>
          <p:cNvSpPr txBox="1"/>
          <p:nvPr/>
        </p:nvSpPr>
        <p:spPr>
          <a:xfrm>
            <a:off x="605520" y="2036880"/>
            <a:ext cx="10972080" cy="1815120"/>
          </a:xfrm>
          <a:prstGeom prst="rect">
            <a:avLst/>
          </a:prstGeom>
          <a:noFill/>
          <a:ln w="0">
            <a:noFill/>
          </a:ln>
        </p:spPr>
        <p:txBody>
          <a:bodyPr lIns="0" rIns="0" tIns="0" bIns="0" anchor="t">
            <a:normAutofit/>
          </a:bodyPr>
          <a:p>
            <a:pPr algn="just">
              <a:spcBef>
                <a:spcPts val="1417"/>
              </a:spcBef>
              <a:buNone/>
            </a:pPr>
            <a:r>
              <a:rPr b="1" lang="en-PH" sz="1800" spc="-1" strike="noStrike">
                <a:latin typeface="Lato"/>
                <a:ea typeface="AppleSystemUIFont"/>
              </a:rPr>
              <a:t>Nakuha ng mga prominenteng pamilya ang tiwala ng kanilang mga botante kaya’t sila pa rin ang nananalo sa mga halalan. Bagama’t may mga pagkakataong nagkaroon ng mga insidente ng dayaan sa halalan, pagbili ng boto, at maging karahasan sa pangangampanya, hindi maitatangging maraming mga Pilipino ang pumipili ng mga kandidatong kabilang sa mga kilala nang pamilya.</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23"/>
          <p:cNvSpPr/>
          <p:nvPr/>
        </p:nvSpPr>
        <p:spPr>
          <a:xfrm>
            <a:off x="609840" y="2520000"/>
            <a:ext cx="10949040" cy="3590280"/>
          </a:xfrm>
          <a:prstGeom prst="rect">
            <a:avLst/>
          </a:prstGeom>
          <a:noFill/>
          <a:ln w="76320">
            <a:noFill/>
          </a:ln>
        </p:spPr>
        <p:style>
          <a:lnRef idx="0"/>
          <a:fillRef idx="0"/>
          <a:effectRef idx="0"/>
          <a:fontRef idx="minor"/>
        </p:style>
      </p:sp>
      <p:sp>
        <p:nvSpPr>
          <p:cNvPr id="275" name="PlaceHolder 1"/>
          <p:cNvSpPr>
            <a:spLocks noGrp="1"/>
          </p:cNvSpPr>
          <p:nvPr>
            <p:ph/>
          </p:nvPr>
        </p:nvSpPr>
        <p:spPr>
          <a:xfrm>
            <a:off x="609480" y="1604520"/>
            <a:ext cx="10972080" cy="4505760"/>
          </a:xfrm>
          <a:prstGeom prst="rect">
            <a:avLst/>
          </a:prstGeom>
          <a:noFill/>
          <a:ln w="0">
            <a:noFill/>
          </a:ln>
        </p:spPr>
        <p:txBody>
          <a:bodyPr lIns="0" rIns="0" tIns="0" bIns="0" anchor="t">
            <a:normAutofit fontScale="92000"/>
          </a:bodyPr>
          <a:p>
            <a:pPr algn="just">
              <a:buNone/>
            </a:pPr>
            <a:r>
              <a:rPr b="1" lang="en-PH" sz="2000" spc="-1" strike="noStrike">
                <a:latin typeface="Lato"/>
              </a:rPr>
              <a:t>Sa isang banda, magandang isipin na ang mga miyembro ng political dynasty ay may gabay sa politika at may kaalaman sa pagpapatakbo ng kanilang opisina. Marunong din silang makipag-ugnayan sa mgamamamayang kanilang kinasasakupan dahil sa natutuhan nila ang mga ito mula sa kanilang mga kamag-anak na may karanasan na sa politika. Maaaring isiping naturuan na sila ng mga kasanayan upang maging mabubuting pinuno.</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rPr>
              <a:t>Umiiral ang political dynasties sa maraming taon dahil na rin sa mga botanteng tapat sa kanila at naniniwalang sila ay nakatutulong upang umunlad ang kanilang pamumuhay. Mabuti kung ang pamilyang politikal na kanilang hinalal ay patuloy na tutupad sa kanilang tungkuling magbigay ng mabuting serbisyong publiko. Ang masaklap ay ang ginagawang negosyo ng political dynasties ang paghawak ng mga posisyon sa pamahalaan. Ipinamamana nila sa kanilang asawa, anak, kapatid, o apo ang kanilang iniwang posisyon para maipagpatuloy ang kanilang pansariling interes. Dahil nakakukuha sila ng malaking salapi mula sa puwesto, magkakaroon sila ng malaking pondong panggastos. Patuloy ang pamamayagpag ng mga political dynasty sa bansa na nagkakamal ng kayamanang galing sa kaban ng bayan at nananatili ang kanilang kapangyarihan. May mga nagsasabing ang political dynasties ay pumipigil sa kaunlaran ng ating bansa.</a:t>
            </a:r>
            <a:endParaRPr b="1" lang="en-PH" sz="2000" spc="-1" strike="noStrike">
              <a:latin typeface="Lato"/>
              <a:ea typeface="AppleSystemUIFont"/>
            </a:endParaRPr>
          </a:p>
        </p:txBody>
      </p:sp>
      <p:sp>
        <p:nvSpPr>
          <p:cNvPr id="276" name="PlaceHolder 27"/>
          <p:cNvSpPr/>
          <p:nvPr/>
        </p:nvSpPr>
        <p:spPr>
          <a:xfrm>
            <a:off x="609480" y="198000"/>
            <a:ext cx="10008360" cy="106092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4500" spc="-1" strike="noStrike">
                <a:solidFill>
                  <a:srgbClr val="ffe994"/>
                </a:solidFill>
                <a:latin typeface="Lato"/>
                <a:ea typeface="AppleSystemUIFont"/>
              </a:rPr>
              <a:t>Epekto ng Political Dynasties</a:t>
            </a:r>
            <a:endParaRPr b="0" lang="en-PH" sz="45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28"/>
          <p:cNvSpPr/>
          <p:nvPr/>
        </p:nvSpPr>
        <p:spPr>
          <a:xfrm>
            <a:off x="609840" y="2520000"/>
            <a:ext cx="10949040" cy="3590280"/>
          </a:xfrm>
          <a:prstGeom prst="rect">
            <a:avLst/>
          </a:prstGeom>
          <a:noFill/>
          <a:ln w="76320">
            <a:noFill/>
          </a:ln>
        </p:spPr>
        <p:style>
          <a:lnRef idx="0"/>
          <a:fillRef idx="0"/>
          <a:effectRef idx="0"/>
          <a:fontRef idx="minor"/>
        </p:style>
      </p:sp>
      <p:sp>
        <p:nvSpPr>
          <p:cNvPr id="278" name="PlaceHolder 1"/>
          <p:cNvSpPr>
            <a:spLocks noGrp="1"/>
          </p:cNvSpPr>
          <p:nvPr>
            <p:ph/>
          </p:nvPr>
        </p:nvSpPr>
        <p:spPr>
          <a:xfrm>
            <a:off x="609480" y="1332000"/>
            <a:ext cx="11450520" cy="4860000"/>
          </a:xfrm>
          <a:prstGeom prst="rect">
            <a:avLst/>
          </a:prstGeom>
          <a:noFill/>
          <a:ln w="0">
            <a:noFill/>
          </a:ln>
        </p:spPr>
        <p:txBody>
          <a:bodyPr lIns="0" rIns="0" tIns="0" bIns="0" anchor="t">
            <a:normAutofit fontScale="91000"/>
          </a:bodyPr>
          <a:p>
            <a:pPr algn="just">
              <a:buNone/>
            </a:pPr>
            <a:r>
              <a:rPr b="1" lang="en-PH" sz="1800" spc="-1" strike="noStrike">
                <a:latin typeface="Lato"/>
                <a:ea typeface="AppleSystemUIFont"/>
              </a:rPr>
              <a:t>Ilan sa mga epekto ng political dynasty ay ang sumusunod:</a:t>
            </a:r>
            <a:endParaRPr b="0" lang="en-PH" sz="1800" spc="-1" strike="noStrike">
              <a:latin typeface="AppleSystemUIFont"/>
              <a:ea typeface="AppleSystemUIFont"/>
            </a:endParaRPr>
          </a:p>
          <a:p>
            <a:pPr algn="just">
              <a:buNone/>
            </a:pPr>
            <a:endParaRPr b="0" lang="en-PH" sz="1800" spc="-1" strike="noStrike">
              <a:latin typeface="AppleSystemUIFont"/>
              <a:ea typeface="AppleSystemUIFont"/>
            </a:endParaRPr>
          </a:p>
          <a:p>
            <a:pPr algn="just">
              <a:buNone/>
            </a:pPr>
            <a:r>
              <a:rPr b="1" lang="en-PH" sz="1800" spc="-1" strike="noStrike">
                <a:latin typeface="Lato"/>
                <a:ea typeface="AppleSystemUIFont"/>
              </a:rPr>
              <a:t>1. Ang mga makapangyarihang angkan o pamilya ay nakapokus sa kaunlaran ng kanilang nasasakupan lamang at hindi ng buong bansa.</a:t>
            </a:r>
            <a:endParaRPr b="0" lang="en-PH" sz="1800" spc="-1" strike="noStrike">
              <a:latin typeface="AppleSystemUIFont"/>
              <a:ea typeface="AppleSystemUIFont"/>
            </a:endParaRPr>
          </a:p>
          <a:p>
            <a:pPr algn="just">
              <a:buNone/>
            </a:pPr>
            <a:endParaRPr b="0" lang="en-PH" sz="1800" spc="-1" strike="noStrike">
              <a:latin typeface="AppleSystemUIFont"/>
              <a:ea typeface="AppleSystemUIFont"/>
            </a:endParaRPr>
          </a:p>
          <a:p>
            <a:pPr algn="just">
              <a:buNone/>
            </a:pPr>
            <a:r>
              <a:rPr b="1" lang="en-PH" sz="1800" spc="-1" strike="noStrike">
                <a:latin typeface="Lato"/>
                <a:ea typeface="AppleSystemUIFont"/>
              </a:rPr>
              <a:t>2. Nahahadlangan ang reporma sa mga ekonomikong institusyon ng mga dinastiyang nakikinabang sa tinatawag na status quo.</a:t>
            </a:r>
            <a:endParaRPr b="0" lang="en-PH" sz="1800" spc="-1" strike="noStrike">
              <a:latin typeface="AppleSystemUIFont"/>
              <a:ea typeface="AppleSystemUIFont"/>
            </a:endParaRPr>
          </a:p>
          <a:p>
            <a:pPr algn="just">
              <a:buNone/>
            </a:pPr>
            <a:endParaRPr b="0" lang="en-PH" sz="1800" spc="-1" strike="noStrike">
              <a:latin typeface="AppleSystemUIFont"/>
              <a:ea typeface="AppleSystemUIFont"/>
            </a:endParaRPr>
          </a:p>
          <a:p>
            <a:pPr algn="just">
              <a:buNone/>
            </a:pPr>
            <a:r>
              <a:rPr b="1" lang="en-PH" sz="1800" spc="-1" strike="noStrike">
                <a:latin typeface="Lato"/>
                <a:ea typeface="AppleSystemUIFont"/>
              </a:rPr>
              <a:t>3. May nakaambang panganib na gamitin ang pondo at iba pang yaman ng bansa para sa personal na interes ng iilang maimpluwensiyang pamilya.</a:t>
            </a:r>
            <a:endParaRPr b="0" lang="en-PH" sz="1800" spc="-1" strike="noStrike">
              <a:latin typeface="AppleSystemUIFont"/>
              <a:ea typeface="AppleSystemUIFont"/>
            </a:endParaRPr>
          </a:p>
          <a:p>
            <a:pPr algn="just">
              <a:buNone/>
            </a:pPr>
            <a:endParaRPr b="0" lang="en-PH" sz="1800" spc="-1" strike="noStrike">
              <a:latin typeface="AppleSystemUIFont"/>
              <a:ea typeface="AppleSystemUIFont"/>
            </a:endParaRPr>
          </a:p>
          <a:p>
            <a:pPr algn="just">
              <a:buNone/>
            </a:pPr>
            <a:r>
              <a:rPr b="1" lang="en-PH" sz="1800" spc="-1" strike="noStrike">
                <a:latin typeface="Lato"/>
                <a:ea typeface="AppleSystemUIFont"/>
              </a:rPr>
              <a:t>4. Nalilimitahan din ang pagpipilian ng taumbayan ng mga pinunong ihahalal kung iilang angkan lamang ang namamayagpag sa kandidatura.</a:t>
            </a:r>
            <a:endParaRPr b="0" lang="en-PH" sz="1800" spc="-1" strike="noStrike">
              <a:latin typeface="AppleSystemUIFont"/>
              <a:ea typeface="AppleSystemUIFont"/>
            </a:endParaRPr>
          </a:p>
          <a:p>
            <a:pPr algn="just">
              <a:buNone/>
            </a:pPr>
            <a:endParaRPr b="0" lang="en-PH" sz="1800" spc="-1" strike="noStrike">
              <a:latin typeface="AppleSystemUIFont"/>
              <a:ea typeface="AppleSystemUIFont"/>
            </a:endParaRPr>
          </a:p>
          <a:p>
            <a:pPr algn="just">
              <a:buNone/>
            </a:pPr>
            <a:r>
              <a:rPr b="1" lang="en-PH" sz="1800" spc="-1" strike="noStrike">
                <a:latin typeface="Lato"/>
                <a:ea typeface="AppleSystemUIFont"/>
              </a:rPr>
              <a:t>5. Sa pag-iral ng political dynasties, lumalala ang kahirapan ng maraming Pilipino sapagkat ang yaman at kapangyarihan ay hindi naipapamahagi at sa halip ay nasa kamay lamang ng iilan.</a:t>
            </a:r>
            <a:endParaRPr b="0" lang="en-PH" sz="1800" spc="-1" strike="noStrike">
              <a:latin typeface="AppleSystemUIFont"/>
              <a:ea typeface="AppleSystemUIFont"/>
            </a:endParaRPr>
          </a:p>
          <a:p>
            <a:pPr algn="just">
              <a:buNone/>
            </a:pPr>
            <a:endParaRPr b="0" lang="en-PH" sz="1800" spc="-1" strike="noStrike">
              <a:latin typeface="AppleSystemUIFont"/>
              <a:ea typeface="AppleSystemUIFont"/>
            </a:endParaRPr>
          </a:p>
          <a:p>
            <a:pPr algn="just">
              <a:buNone/>
            </a:pPr>
            <a:r>
              <a:rPr b="1" lang="en-PH" sz="1800" spc="-1" strike="noStrike">
                <a:latin typeface="Lato"/>
                <a:ea typeface="AppleSystemUIFont"/>
              </a:rPr>
              <a:t>6. Lalong umiiral ang katiwalian sa pamahalaan dahil sa political dynasties sapagkat madali para sa mga Pilipino na magbulag-bulagan sa mga pagkukulang at kamalian ng kanilang mga kaanak. Nasasakripisyo ang checks and balances sa pamahalaan kung puro magkakamag-anak ang nagbabantay sa isa’t isa.</a:t>
            </a:r>
            <a:endParaRPr b="0" lang="en-PH" sz="1800" spc="-1" strike="noStrike">
              <a:latin typeface="AppleSystemUIFont"/>
              <a:ea typeface="AppleSystemUIFont"/>
            </a:endParaRPr>
          </a:p>
        </p:txBody>
      </p:sp>
      <p:sp>
        <p:nvSpPr>
          <p:cNvPr id="279" name="PlaceHolder 29"/>
          <p:cNvSpPr/>
          <p:nvPr/>
        </p:nvSpPr>
        <p:spPr>
          <a:xfrm>
            <a:off x="609480" y="198000"/>
            <a:ext cx="10008360" cy="106092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4500" spc="-1" strike="noStrike">
                <a:solidFill>
                  <a:srgbClr val="ffe994"/>
                </a:solidFill>
                <a:latin typeface="Lato"/>
                <a:ea typeface="AppleSystemUIFont"/>
              </a:rPr>
              <a:t>Epekto ng Political Dynasties</a:t>
            </a:r>
            <a:endParaRPr b="0" lang="en-PH" sz="45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30"/>
          <p:cNvSpPr/>
          <p:nvPr/>
        </p:nvSpPr>
        <p:spPr>
          <a:xfrm>
            <a:off x="609840" y="2520000"/>
            <a:ext cx="10949040" cy="3590280"/>
          </a:xfrm>
          <a:prstGeom prst="rect">
            <a:avLst/>
          </a:prstGeom>
          <a:noFill/>
          <a:ln w="76320">
            <a:noFill/>
          </a:ln>
        </p:spPr>
        <p:style>
          <a:lnRef idx="0"/>
          <a:fillRef idx="0"/>
          <a:effectRef idx="0"/>
          <a:fontRef idx="minor"/>
        </p:style>
      </p:sp>
      <p:sp>
        <p:nvSpPr>
          <p:cNvPr id="281" name="PlaceHolder 1"/>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spcBef>
                <a:spcPts val="1417"/>
              </a:spcBef>
              <a:buNone/>
            </a:pPr>
            <a:r>
              <a:rPr b="1" lang="en-PH" sz="2000" spc="-1" strike="noStrike">
                <a:latin typeface="Lato"/>
                <a:ea typeface="AppleSystemUIFont"/>
              </a:rPr>
              <a:t>May mabuti rin namang epekto ang political dynasties. Halimbawa, nagkakaroon ng magandang pamamahala sa isang lugar dahil sa magandang hangarin ng angkan na may hawak dito. Ipinagpapatuloy na nila ang mga magagandang proyekto sa lugar na hawak nila at dahil dito ay maganda ang nagiging pasok ng mga negosyante sa kanilang lugar bunsod ng mabuting kalagayan ng kanilang bayan, lungsod, o lalawigan. Kapag ganitong klase ang dinastiya, mas marami ang trabaho, mas mura ang bilihin, at mas nakatitipid ang mga mamamayan. Sa huli, ang epekto ng political dynasties ay maaaring makasama o makabuti, depende sa uri ng mga pinuno.</a:t>
            </a:r>
            <a:endParaRPr b="1" lang="en-PH" sz="2000" spc="-1" strike="noStrike">
              <a:latin typeface="Lato"/>
              <a:ea typeface="AppleSystemUIFont"/>
            </a:endParaRPr>
          </a:p>
        </p:txBody>
      </p:sp>
      <p:sp>
        <p:nvSpPr>
          <p:cNvPr id="282" name="PlaceHolder 31"/>
          <p:cNvSpPr/>
          <p:nvPr/>
        </p:nvSpPr>
        <p:spPr>
          <a:xfrm>
            <a:off x="609480" y="198000"/>
            <a:ext cx="10008360" cy="106092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4500" spc="-1" strike="noStrike">
                <a:solidFill>
                  <a:srgbClr val="ffe994"/>
                </a:solidFill>
                <a:latin typeface="Lato"/>
                <a:ea typeface="AppleSystemUIFont"/>
              </a:rPr>
              <a:t>Epekto ng Political Dynasties</a:t>
            </a:r>
            <a:endParaRPr b="0" lang="en-PH" sz="45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32"/>
          <p:cNvSpPr/>
          <p:nvPr/>
        </p:nvSpPr>
        <p:spPr>
          <a:xfrm>
            <a:off x="609840" y="2520000"/>
            <a:ext cx="10949040" cy="3590280"/>
          </a:xfrm>
          <a:prstGeom prst="rect">
            <a:avLst/>
          </a:prstGeom>
          <a:noFill/>
          <a:ln w="76320">
            <a:noFill/>
          </a:ln>
        </p:spPr>
        <p:style>
          <a:lnRef idx="0"/>
          <a:fillRef idx="0"/>
          <a:effectRef idx="0"/>
          <a:fontRef idx="minor"/>
        </p:style>
      </p:sp>
      <p:sp>
        <p:nvSpPr>
          <p:cNvPr id="284" name="PlaceHolder 1"/>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spcBef>
                <a:spcPts val="1417"/>
              </a:spcBef>
              <a:buNone/>
            </a:pPr>
            <a:r>
              <a:rPr b="1" lang="en-PH" sz="2000" spc="-1" strike="noStrike">
                <a:latin typeface="Lato"/>
                <a:ea typeface="AppleSystemUIFont"/>
              </a:rPr>
              <a:t>Ayon sa ulat ni Domini M. Torrevillas, isang grupong pinangungunahan ng dating bise-presidente at senador Teofisto Guingona at ni Dante Jimenez ng Volunteers Against Crime and Corruption (VACC) ang naglakas-loob na magsumite noong Oktubre 25, 2012 sa Korte Suprema ng petisyong naglalayong mag-utos sa Kongreso na gumawa ng batas na magbabawal sa political dynasties at magbibigay-linaw sa tunay na kahulugan nito na naaayon sa Saligang Batas. Isinasaad ng kanilang petisyon na sa loob ng nakaraang 25 taon, tila pinawalang-halaga ng Kongreso na maipasa ang batas na kokontra sa political dynasties. Bunga nito, ang mga karaniwang mamamayan ay nawalan ng pantay na pagkakataon para sa serbisyo-publiko. Samantala, naghain din ang dating Senador Miriam Defensor-Santiago ng Anti-Political Dynasty Act noong ika-15 Kongreso ngunit hindi ito naisulong.</a:t>
            </a:r>
            <a:endParaRPr b="0" lang="en-PH" sz="2000" spc="-1" strike="noStrike">
              <a:latin typeface="AppleSystemUIFont"/>
              <a:ea typeface="AppleSystemUIFont"/>
            </a:endParaRPr>
          </a:p>
        </p:txBody>
      </p:sp>
      <p:sp>
        <p:nvSpPr>
          <p:cNvPr id="285" name="PlaceHolder 33"/>
          <p:cNvSpPr/>
          <p:nvPr/>
        </p:nvSpPr>
        <p:spPr>
          <a:xfrm>
            <a:off x="609480" y="198000"/>
            <a:ext cx="10008360" cy="1060920"/>
          </a:xfrm>
          <a:prstGeom prst="rect">
            <a:avLst/>
          </a:prstGeom>
          <a:solidFill>
            <a:srgbClr val="395511"/>
          </a:solidFill>
          <a:ln w="76320">
            <a:solidFill>
              <a:srgbClr val="472702"/>
            </a:solidFill>
            <a:round/>
          </a:ln>
        </p:spPr>
        <p:style>
          <a:lnRef idx="0"/>
          <a:fillRef idx="0"/>
          <a:effectRef idx="0"/>
          <a:fontRef idx="minor"/>
        </p:style>
        <p:txBody>
          <a:bodyPr lIns="38160" rIns="38160" tIns="38160" bIns="38160" anchor="ctr">
            <a:noAutofit/>
          </a:bodyPr>
          <a:p>
            <a:pPr algn="ctr">
              <a:buNone/>
            </a:pPr>
            <a:r>
              <a:rPr b="1" lang="en-PH" sz="4000" spc="-1" strike="noStrike">
                <a:solidFill>
                  <a:srgbClr val="ffe994"/>
                </a:solidFill>
                <a:latin typeface="Lato"/>
                <a:ea typeface="AppleSystemUIFont"/>
              </a:rPr>
              <a:t>Mga Pagkilos Laban sa Political Dynasties</a:t>
            </a:r>
            <a:endParaRPr b="0" lang="en-PH" sz="4000" spc="-1" strike="noStrike">
              <a:latin typeface="Lato"/>
              <a:ea typeface="AppleSystemUIFon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7591</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2023-05-10T13:15:35Z</dcterms:modified>
  <cp:revision>3433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