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_rels/slideLayout7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55.xml.rels" ContentType="application/vnd.openxmlformats-package.relationships+xml"/>
  <Override PartName="/ppt/slideLayouts/_rels/slideLayout6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64.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0360" cy="681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57240" cy="2757240"/>
          </a:xfrm>
          <a:prstGeom prst="rect">
            <a:avLst/>
          </a:prstGeom>
          <a:ln w="0">
            <a:noFill/>
          </a:ln>
        </p:spPr>
      </p:pic>
      <p:sp>
        <p:nvSpPr>
          <p:cNvPr id="2" name="Rectangle 5"/>
          <p:cNvSpPr/>
          <p:nvPr/>
        </p:nvSpPr>
        <p:spPr>
          <a:xfrm>
            <a:off x="3487320" y="1475280"/>
            <a:ext cx="8662680" cy="38206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62680" cy="3423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0360" cy="593280"/>
          </a:xfrm>
          <a:prstGeom prst="rect">
            <a:avLst/>
          </a:prstGeom>
          <a:ln w="0">
            <a:noFill/>
          </a:ln>
        </p:spPr>
      </p:pic>
      <p:sp>
        <p:nvSpPr>
          <p:cNvPr id="43" name="Rectangle 7"/>
          <p:cNvSpPr/>
          <p:nvPr/>
        </p:nvSpPr>
        <p:spPr>
          <a:xfrm>
            <a:off x="10868760" y="0"/>
            <a:ext cx="928800" cy="928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92880" cy="992880"/>
          </a:xfrm>
          <a:prstGeom prst="rect">
            <a:avLst/>
          </a:prstGeom>
          <a:ln w="0">
            <a:noFill/>
          </a:ln>
        </p:spPr>
      </p:pic>
      <p:sp>
        <p:nvSpPr>
          <p:cNvPr id="45" name="TextBox 9"/>
          <p:cNvSpPr/>
          <p:nvPr/>
        </p:nvSpPr>
        <p:spPr>
          <a:xfrm>
            <a:off x="185400" y="6362280"/>
            <a:ext cx="4650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74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0360" cy="593280"/>
          </a:xfrm>
          <a:prstGeom prst="rect">
            <a:avLst/>
          </a:prstGeom>
          <a:ln w="0">
            <a:noFill/>
          </a:ln>
        </p:spPr>
      </p:pic>
      <p:sp>
        <p:nvSpPr>
          <p:cNvPr id="86" name="Rectangle 7"/>
          <p:cNvSpPr/>
          <p:nvPr/>
        </p:nvSpPr>
        <p:spPr>
          <a:xfrm>
            <a:off x="10868760" y="0"/>
            <a:ext cx="928800" cy="928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92880" cy="992880"/>
          </a:xfrm>
          <a:prstGeom prst="rect">
            <a:avLst/>
          </a:prstGeom>
          <a:ln w="0">
            <a:noFill/>
          </a:ln>
        </p:spPr>
      </p:pic>
      <p:sp>
        <p:nvSpPr>
          <p:cNvPr id="88" name="TextBox 9"/>
          <p:cNvSpPr/>
          <p:nvPr/>
        </p:nvSpPr>
        <p:spPr>
          <a:xfrm>
            <a:off x="185400" y="6362280"/>
            <a:ext cx="4650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74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0360" cy="593280"/>
          </a:xfrm>
          <a:prstGeom prst="rect">
            <a:avLst/>
          </a:prstGeom>
          <a:ln w="0">
            <a:noFill/>
          </a:ln>
        </p:spPr>
      </p:pic>
      <p:sp>
        <p:nvSpPr>
          <p:cNvPr id="129" name="Rectangle 7"/>
          <p:cNvSpPr/>
          <p:nvPr/>
        </p:nvSpPr>
        <p:spPr>
          <a:xfrm>
            <a:off x="10868760" y="0"/>
            <a:ext cx="928800" cy="928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992880" cy="992880"/>
          </a:xfrm>
          <a:prstGeom prst="rect">
            <a:avLst/>
          </a:prstGeom>
          <a:ln w="0">
            <a:noFill/>
          </a:ln>
        </p:spPr>
      </p:pic>
      <p:sp>
        <p:nvSpPr>
          <p:cNvPr id="131" name="TextBox 9"/>
          <p:cNvSpPr/>
          <p:nvPr/>
        </p:nvSpPr>
        <p:spPr>
          <a:xfrm>
            <a:off x="185400" y="6362280"/>
            <a:ext cx="4650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360000" y="6352200"/>
            <a:ext cx="2674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Picture 18" descr=""/>
          <p:cNvPicPr/>
          <p:nvPr/>
        </p:nvPicPr>
        <p:blipFill>
          <a:blip r:embed="rId2"/>
          <a:stretch/>
        </p:blipFill>
        <p:spPr>
          <a:xfrm>
            <a:off x="0" y="6242760"/>
            <a:ext cx="12150360" cy="593280"/>
          </a:xfrm>
          <a:prstGeom prst="rect">
            <a:avLst/>
          </a:prstGeom>
          <a:ln w="0">
            <a:noFill/>
          </a:ln>
        </p:spPr>
      </p:pic>
      <p:sp>
        <p:nvSpPr>
          <p:cNvPr id="172" name="Rectangle 7"/>
          <p:cNvSpPr/>
          <p:nvPr/>
        </p:nvSpPr>
        <p:spPr>
          <a:xfrm>
            <a:off x="10868760" y="0"/>
            <a:ext cx="928800" cy="9288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73" name="Picture 10" descr=""/>
          <p:cNvPicPr/>
          <p:nvPr/>
        </p:nvPicPr>
        <p:blipFill>
          <a:blip r:embed="rId3"/>
          <a:stretch/>
        </p:blipFill>
        <p:spPr>
          <a:xfrm>
            <a:off x="10857240" y="-64440"/>
            <a:ext cx="992880" cy="992880"/>
          </a:xfrm>
          <a:prstGeom prst="rect">
            <a:avLst/>
          </a:prstGeom>
          <a:ln w="0">
            <a:noFill/>
          </a:ln>
        </p:spPr>
      </p:pic>
      <p:sp>
        <p:nvSpPr>
          <p:cNvPr id="174" name="TextBox 9"/>
          <p:cNvSpPr/>
          <p:nvPr/>
        </p:nvSpPr>
        <p:spPr>
          <a:xfrm>
            <a:off x="185400" y="6362280"/>
            <a:ext cx="4650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75" name="TextBox 11"/>
          <p:cNvSpPr/>
          <p:nvPr/>
        </p:nvSpPr>
        <p:spPr>
          <a:xfrm>
            <a:off x="9360000" y="6352200"/>
            <a:ext cx="2674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4" name="New REX Education Mission Logo V.png" descr="New REX Education Mission Logo V.png"/>
          <p:cNvPicPr/>
          <p:nvPr/>
        </p:nvPicPr>
        <p:blipFill>
          <a:blip r:embed="rId2"/>
          <a:stretch/>
        </p:blipFill>
        <p:spPr>
          <a:xfrm>
            <a:off x="2755800" y="1508760"/>
            <a:ext cx="6574680" cy="3342960"/>
          </a:xfrm>
          <a:prstGeom prst="rect">
            <a:avLst/>
          </a:prstGeom>
          <a:ln w="12700">
            <a:noFill/>
          </a:ln>
        </p:spPr>
      </p:pic>
      <p:sp>
        <p:nvSpPr>
          <p:cNvPr id="2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21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Box 7"/>
          <p:cNvSpPr/>
          <p:nvPr/>
        </p:nvSpPr>
        <p:spPr>
          <a:xfrm>
            <a:off x="4218840" y="2410200"/>
            <a:ext cx="7450200" cy="1918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DejaVu Sans"/>
              </a:rPr>
              <a:t>Mga Paraan at Polisiya para Labanan ang Graft and Corruption</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PlaceHolder 31"/>
          <p:cNvSpPr/>
          <p:nvPr/>
        </p:nvSpPr>
        <p:spPr>
          <a:xfrm>
            <a:off x="609840" y="2520000"/>
            <a:ext cx="10947600" cy="3588840"/>
          </a:xfrm>
          <a:prstGeom prst="rect">
            <a:avLst/>
          </a:prstGeom>
          <a:noFill/>
          <a:ln w="76320">
            <a:noFill/>
          </a:ln>
        </p:spPr>
        <p:style>
          <a:lnRef idx="0"/>
          <a:fillRef idx="0"/>
          <a:effectRef idx="0"/>
          <a:fontRef idx="minor"/>
        </p:style>
      </p:sp>
      <p:sp>
        <p:nvSpPr>
          <p:cNvPr id="289" name="PlaceHolder 1"/>
          <p:cNvSpPr>
            <a:spLocks noGrp="1"/>
          </p:cNvSpPr>
          <p:nvPr>
            <p:ph/>
          </p:nvPr>
        </p:nvSpPr>
        <p:spPr>
          <a:xfrm>
            <a:off x="609840" y="2880000"/>
            <a:ext cx="10970640" cy="2519640"/>
          </a:xfrm>
          <a:prstGeom prst="rect">
            <a:avLst/>
          </a:prstGeom>
          <a:noFill/>
          <a:ln w="0">
            <a:noFill/>
          </a:ln>
        </p:spPr>
        <p:txBody>
          <a:bodyPr lIns="0" rIns="0" tIns="0" bIns="0" anchor="t">
            <a:normAutofit/>
          </a:bodyPr>
          <a:p>
            <a:pPr algn="just">
              <a:lnSpc>
                <a:spcPct val="100000"/>
              </a:lnSpc>
              <a:buNone/>
            </a:pPr>
            <a:r>
              <a:rPr b="1" lang="en-PH" sz="1800" spc="-1" strike="noStrike">
                <a:latin typeface="Lato"/>
                <a:ea typeface="AppleSystemUIFont"/>
              </a:rPr>
              <a:t>1. Pagbabawal sa ahensiya ng pamahalaan na pumasok sa anumang kontrata ang pangulo, asawa niya, at mga kamag-anak</a:t>
            </a:r>
            <a:endParaRPr b="0" lang="en-PH" sz="1800" spc="-1" strike="noStrike">
              <a:latin typeface="Arial"/>
            </a:endParaRPr>
          </a:p>
          <a:p>
            <a:pPr algn="just">
              <a:lnSpc>
                <a:spcPct val="100000"/>
              </a:lnSpc>
              <a:buNone/>
            </a:pPr>
            <a:r>
              <a:rPr b="1" lang="en-PH" sz="1800" spc="-1" strike="noStrike">
                <a:latin typeface="Lato"/>
                <a:ea typeface="AppleSystemUIFont"/>
              </a:rPr>
              <a:t>2. Bumuo ng Presidential Anti-Graft Commission (PAGC), nilikha batay sa Executive Order No. 12, s. 2001 – Para imbestigahan ang mga alegasyon ng korupsiyon ng mga itinalaga ng pangulo</a:t>
            </a:r>
            <a:endParaRPr b="0" lang="en-PH" sz="1800" spc="-1" strike="noStrike">
              <a:latin typeface="Arial"/>
            </a:endParaRPr>
          </a:p>
          <a:p>
            <a:pPr algn="just">
              <a:lnSpc>
                <a:spcPct val="100000"/>
              </a:lnSpc>
              <a:buNone/>
            </a:pPr>
            <a:r>
              <a:rPr b="1" lang="en-PH" sz="1800" spc="-1" strike="noStrike">
                <a:latin typeface="Lato"/>
                <a:ea typeface="AppleSystemUIFont"/>
              </a:rPr>
              <a:t>3. Pagpapatatag sa Presidential Committee on Effective Governance – Executive Order No. 355, s. 2004 – pinakamataas na ahensiya laban sa korupsiyon</a:t>
            </a:r>
            <a:endParaRPr b="0" lang="en-PH" sz="1800" spc="-1" strike="noStrike">
              <a:latin typeface="Arial"/>
            </a:endParaRPr>
          </a:p>
          <a:p>
            <a:pPr algn="just">
              <a:lnSpc>
                <a:spcPct val="100000"/>
              </a:lnSpc>
              <a:buNone/>
            </a:pPr>
            <a:r>
              <a:rPr b="1" lang="en-PH" sz="1800" spc="-1" strike="noStrike">
                <a:latin typeface="Lato"/>
                <a:ea typeface="AppleSystemUIFont"/>
              </a:rPr>
              <a:t>4. Pagpapagana sa Presidential Commission on Good Government (PCGG) – para sa pagbawi ng nakaw na yaman ng dating Pangulong Joseph Estrada</a:t>
            </a:r>
            <a:endParaRPr b="0" lang="en-PH" sz="1800" spc="-1" strike="noStrike">
              <a:latin typeface="Arial"/>
            </a:endParaRPr>
          </a:p>
        </p:txBody>
      </p:sp>
      <p:sp>
        <p:nvSpPr>
          <p:cNvPr id="290" name="PlaceHolder 33"/>
          <p:cNvSpPr/>
          <p:nvPr/>
        </p:nvSpPr>
        <p:spPr>
          <a:xfrm>
            <a:off x="609480" y="198000"/>
            <a:ext cx="10006920" cy="1059480"/>
          </a:xfrm>
          <a:prstGeom prst="rect">
            <a:avLst/>
          </a:prstGeom>
          <a:solidFill>
            <a:srgbClr val="472702"/>
          </a:solidFill>
          <a:ln w="76320">
            <a:solidFill>
              <a:srgbClr val="158466"/>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Mga Paraan ng Pagsugpo sa Graft and Corruption</a:t>
            </a:r>
            <a:endParaRPr b="0" lang="en-PH" sz="3600" spc="-1" strike="noStrike">
              <a:latin typeface="Arial"/>
            </a:endParaRPr>
          </a:p>
        </p:txBody>
      </p:sp>
      <p:sp>
        <p:nvSpPr>
          <p:cNvPr id="291" name=""/>
          <p:cNvSpPr/>
          <p:nvPr/>
        </p:nvSpPr>
        <p:spPr>
          <a:xfrm>
            <a:off x="720000" y="1440000"/>
            <a:ext cx="5759640" cy="719640"/>
          </a:xfrm>
          <a:custGeom>
            <a:avLst/>
            <a:gdLst/>
            <a:ahLst/>
            <a:rect l="l" t="t" r="r" b="b"/>
            <a:pathLst>
              <a:path w="16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15667" y="2001"/>
                </a:lnTo>
                <a:lnTo>
                  <a:pt x="15668" y="2001"/>
                </a:lnTo>
                <a:cubicBezTo>
                  <a:pt x="15726" y="2001"/>
                  <a:pt x="15784" y="1986"/>
                  <a:pt x="15834" y="1956"/>
                </a:cubicBezTo>
                <a:cubicBezTo>
                  <a:pt x="15885" y="1927"/>
                  <a:pt x="15927" y="1885"/>
                  <a:pt x="15956" y="1834"/>
                </a:cubicBezTo>
                <a:cubicBezTo>
                  <a:pt x="15986" y="1784"/>
                  <a:pt x="16001" y="1726"/>
                  <a:pt x="16001" y="1668"/>
                </a:cubicBezTo>
                <a:lnTo>
                  <a:pt x="16001" y="333"/>
                </a:lnTo>
                <a:lnTo>
                  <a:pt x="16001" y="334"/>
                </a:lnTo>
                <a:lnTo>
                  <a:pt x="16001" y="334"/>
                </a:lnTo>
                <a:cubicBezTo>
                  <a:pt x="16001" y="275"/>
                  <a:pt x="15986" y="217"/>
                  <a:pt x="15956" y="167"/>
                </a:cubicBezTo>
                <a:cubicBezTo>
                  <a:pt x="15927" y="116"/>
                  <a:pt x="15885" y="74"/>
                  <a:pt x="15834" y="45"/>
                </a:cubicBezTo>
                <a:cubicBezTo>
                  <a:pt x="15784" y="15"/>
                  <a:pt x="15726" y="0"/>
                  <a:pt x="15668" y="0"/>
                </a:cubicBezTo>
                <a:lnTo>
                  <a:pt x="333" y="0"/>
                </a:lnTo>
              </a:path>
            </a:pathLst>
          </a:custGeom>
          <a:solidFill>
            <a:srgbClr val="fff5ce"/>
          </a:solidFill>
          <a:ln w="72000">
            <a:solidFill>
              <a:srgbClr val="158466"/>
            </a:solidFill>
            <a:round/>
          </a:ln>
        </p:spPr>
        <p:style>
          <a:lnRef idx="0"/>
          <a:fillRef idx="0"/>
          <a:effectRef idx="0"/>
          <a:fontRef idx="minor"/>
        </p:style>
        <p:txBody>
          <a:bodyPr lIns="126000" rIns="126000" tIns="81000" bIns="81000" anchor="ctr">
            <a:noAutofit/>
          </a:bodyPr>
          <a:p>
            <a:pPr algn="ctr">
              <a:lnSpc>
                <a:spcPct val="100000"/>
              </a:lnSpc>
              <a:buNone/>
            </a:pPr>
            <a:r>
              <a:rPr b="1" lang="en-PH" sz="2000" spc="-1" strike="noStrike">
                <a:solidFill>
                  <a:srgbClr val="472702"/>
                </a:solidFill>
                <a:latin typeface="Lato"/>
                <a:ea typeface="AppleSystemUIFont"/>
              </a:rPr>
              <a:t>Pakikisangkot at Pagkilos para sa Bayan</a:t>
            </a:r>
            <a:endParaRPr b="0" lang="en-PH" sz="2000" spc="-1" strike="noStrike">
              <a:latin typeface="Arial"/>
            </a:endParaRPr>
          </a:p>
        </p:txBody>
      </p:sp>
      <p:sp>
        <p:nvSpPr>
          <p:cNvPr id="292" name=""/>
          <p:cNvSpPr/>
          <p:nvPr/>
        </p:nvSpPr>
        <p:spPr>
          <a:xfrm>
            <a:off x="720360" y="2268360"/>
            <a:ext cx="4319280" cy="431280"/>
          </a:xfrm>
          <a:custGeom>
            <a:avLst/>
            <a:gdLst/>
            <a:ahLst/>
            <a:rect l="l" t="t" r="r" b="b"/>
            <a:pathLst>
              <a:path w="12001" h="1201">
                <a:moveTo>
                  <a:pt x="200" y="0"/>
                </a:moveTo>
                <a:lnTo>
                  <a:pt x="200" y="0"/>
                </a:lnTo>
                <a:cubicBezTo>
                  <a:pt x="165" y="0"/>
                  <a:pt x="130" y="9"/>
                  <a:pt x="100" y="27"/>
                </a:cubicBezTo>
                <a:cubicBezTo>
                  <a:pt x="70" y="44"/>
                  <a:pt x="44" y="70"/>
                  <a:pt x="27" y="100"/>
                </a:cubicBezTo>
                <a:cubicBezTo>
                  <a:pt x="9" y="130"/>
                  <a:pt x="0" y="165"/>
                  <a:pt x="0" y="200"/>
                </a:cubicBezTo>
                <a:lnTo>
                  <a:pt x="0" y="1000"/>
                </a:lnTo>
                <a:lnTo>
                  <a:pt x="0" y="1000"/>
                </a:lnTo>
                <a:cubicBezTo>
                  <a:pt x="0" y="1035"/>
                  <a:pt x="9" y="1070"/>
                  <a:pt x="27" y="1100"/>
                </a:cubicBezTo>
                <a:cubicBezTo>
                  <a:pt x="44" y="1130"/>
                  <a:pt x="70" y="1156"/>
                  <a:pt x="100" y="1173"/>
                </a:cubicBezTo>
                <a:cubicBezTo>
                  <a:pt x="130" y="1191"/>
                  <a:pt x="165" y="1200"/>
                  <a:pt x="200" y="1200"/>
                </a:cubicBezTo>
                <a:lnTo>
                  <a:pt x="11800" y="1200"/>
                </a:lnTo>
                <a:lnTo>
                  <a:pt x="11800" y="1200"/>
                </a:lnTo>
                <a:cubicBezTo>
                  <a:pt x="11835" y="1200"/>
                  <a:pt x="11870" y="1191"/>
                  <a:pt x="11900" y="1173"/>
                </a:cubicBezTo>
                <a:cubicBezTo>
                  <a:pt x="11930" y="1156"/>
                  <a:pt x="11956" y="1130"/>
                  <a:pt x="11973" y="1100"/>
                </a:cubicBezTo>
                <a:cubicBezTo>
                  <a:pt x="11991" y="1070"/>
                  <a:pt x="12000" y="1035"/>
                  <a:pt x="12000" y="1000"/>
                </a:cubicBezTo>
                <a:lnTo>
                  <a:pt x="12000" y="200"/>
                </a:lnTo>
                <a:lnTo>
                  <a:pt x="12000" y="200"/>
                </a:lnTo>
                <a:lnTo>
                  <a:pt x="12000" y="200"/>
                </a:lnTo>
                <a:cubicBezTo>
                  <a:pt x="12000" y="165"/>
                  <a:pt x="11991" y="130"/>
                  <a:pt x="11973" y="100"/>
                </a:cubicBezTo>
                <a:cubicBezTo>
                  <a:pt x="11956" y="70"/>
                  <a:pt x="11930" y="44"/>
                  <a:pt x="11900" y="27"/>
                </a:cubicBezTo>
                <a:cubicBezTo>
                  <a:pt x="11870" y="9"/>
                  <a:pt x="11835" y="0"/>
                  <a:pt x="11800" y="0"/>
                </a:cubicBezTo>
                <a:lnTo>
                  <a:pt x="200" y="0"/>
                </a:lnTo>
              </a:path>
            </a:pathLst>
          </a:custGeom>
          <a:solidFill>
            <a:srgbClr val="bf0041"/>
          </a:solidFill>
          <a:ln w="72000">
            <a:solidFill>
              <a:srgbClr val="ec9ba4"/>
            </a:solidFill>
            <a:round/>
          </a:ln>
        </p:spPr>
        <p:style>
          <a:lnRef idx="0"/>
          <a:fillRef idx="0"/>
          <a:effectRef idx="0"/>
          <a:fontRef idx="minor"/>
        </p:style>
        <p:txBody>
          <a:bodyPr lIns="126000" rIns="126000" tIns="81000" bIns="81000" anchor="ctr">
            <a:noAutofit/>
          </a:bodyPr>
          <a:p>
            <a:pPr algn="ctr">
              <a:lnSpc>
                <a:spcPct val="100000"/>
              </a:lnSpc>
              <a:buNone/>
            </a:pPr>
            <a:r>
              <a:rPr b="1" lang="en-PH" sz="1800" spc="-1" strike="noStrike">
                <a:solidFill>
                  <a:srgbClr val="ffe994"/>
                </a:solidFill>
                <a:latin typeface="Lato"/>
                <a:ea typeface="AppleSystemUIFont"/>
              </a:rPr>
              <a:t>Gloria Macapagal-Arroyo (2001–2010)</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34"/>
          <p:cNvSpPr/>
          <p:nvPr/>
        </p:nvSpPr>
        <p:spPr>
          <a:xfrm>
            <a:off x="609840" y="2520000"/>
            <a:ext cx="10947600" cy="3588840"/>
          </a:xfrm>
          <a:prstGeom prst="rect">
            <a:avLst/>
          </a:prstGeom>
          <a:noFill/>
          <a:ln w="76320">
            <a:noFill/>
          </a:ln>
        </p:spPr>
        <p:style>
          <a:lnRef idx="0"/>
          <a:fillRef idx="0"/>
          <a:effectRef idx="0"/>
          <a:fontRef idx="minor"/>
        </p:style>
      </p:sp>
      <p:sp>
        <p:nvSpPr>
          <p:cNvPr id="294" name="PlaceHolder 1"/>
          <p:cNvSpPr>
            <a:spLocks noGrp="1"/>
          </p:cNvSpPr>
          <p:nvPr>
            <p:ph/>
          </p:nvPr>
        </p:nvSpPr>
        <p:spPr>
          <a:xfrm>
            <a:off x="609840" y="2880000"/>
            <a:ext cx="10970640" cy="2519640"/>
          </a:xfrm>
          <a:prstGeom prst="rect">
            <a:avLst/>
          </a:prstGeom>
          <a:noFill/>
          <a:ln w="0">
            <a:noFill/>
          </a:ln>
        </p:spPr>
        <p:txBody>
          <a:bodyPr lIns="0" rIns="0" tIns="0" bIns="0" anchor="t">
            <a:normAutofit/>
          </a:bodyPr>
          <a:p>
            <a:pPr algn="just">
              <a:lnSpc>
                <a:spcPct val="100000"/>
              </a:lnSpc>
              <a:spcBef>
                <a:spcPts val="1417"/>
              </a:spcBef>
              <a:buNone/>
            </a:pPr>
            <a:r>
              <a:rPr b="1" lang="en-PH" sz="1800" spc="-1" strike="noStrike">
                <a:latin typeface="Lato"/>
                <a:ea typeface="AppleSystemUIFont"/>
              </a:rPr>
              <a:t>1. Programang Good Governance and Anti-corruption – pagtataguyod ng transparency, at pananagutan sa pamahalaan</a:t>
            </a:r>
            <a:endParaRPr b="0" lang="en-PH" sz="1800" spc="-1" strike="noStrike">
              <a:latin typeface="Arial"/>
            </a:endParaRPr>
          </a:p>
          <a:p>
            <a:pPr algn="just">
              <a:lnSpc>
                <a:spcPct val="100000"/>
              </a:lnSpc>
              <a:spcBef>
                <a:spcPts val="1417"/>
              </a:spcBef>
              <a:buNone/>
            </a:pPr>
            <a:r>
              <a:rPr b="1" lang="en-PH" sz="1800" spc="-1" strike="noStrike">
                <a:latin typeface="Lato"/>
                <a:ea typeface="AppleSystemUIFont"/>
              </a:rPr>
              <a:t>2. Paglikha ng Governance Commission for Government Owned or Controlled Corporations nilikha base sa Republic Act No. 10149 – pagtitiyak na ang GOCCs (Government Owned or Controlled Corporations) ay napangangasiwaan sa transparent, responsable, at may pananagutang paraan</a:t>
            </a:r>
            <a:endParaRPr b="0" lang="en-PH" sz="1800" spc="-1" strike="noStrike">
              <a:latin typeface="Arial"/>
            </a:endParaRPr>
          </a:p>
        </p:txBody>
      </p:sp>
      <p:sp>
        <p:nvSpPr>
          <p:cNvPr id="295" name="PlaceHolder 36"/>
          <p:cNvSpPr/>
          <p:nvPr/>
        </p:nvSpPr>
        <p:spPr>
          <a:xfrm>
            <a:off x="609480" y="198000"/>
            <a:ext cx="10006920" cy="1059480"/>
          </a:xfrm>
          <a:prstGeom prst="rect">
            <a:avLst/>
          </a:prstGeom>
          <a:solidFill>
            <a:srgbClr val="472702"/>
          </a:solidFill>
          <a:ln w="76320">
            <a:solidFill>
              <a:srgbClr val="158466"/>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Mga Paraan ng Pagsugpo sa Graft and Corruption</a:t>
            </a:r>
            <a:endParaRPr b="0" lang="en-PH" sz="3600" spc="-1" strike="noStrike">
              <a:latin typeface="Arial"/>
            </a:endParaRPr>
          </a:p>
        </p:txBody>
      </p:sp>
      <p:sp>
        <p:nvSpPr>
          <p:cNvPr id="296" name=""/>
          <p:cNvSpPr/>
          <p:nvPr/>
        </p:nvSpPr>
        <p:spPr>
          <a:xfrm>
            <a:off x="720000" y="1440000"/>
            <a:ext cx="5759640" cy="719640"/>
          </a:xfrm>
          <a:custGeom>
            <a:avLst/>
            <a:gdLst/>
            <a:ahLst/>
            <a:rect l="l" t="t" r="r" b="b"/>
            <a:pathLst>
              <a:path w="16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15667" y="2001"/>
                </a:lnTo>
                <a:lnTo>
                  <a:pt x="15668" y="2001"/>
                </a:lnTo>
                <a:cubicBezTo>
                  <a:pt x="15726" y="2001"/>
                  <a:pt x="15784" y="1986"/>
                  <a:pt x="15834" y="1956"/>
                </a:cubicBezTo>
                <a:cubicBezTo>
                  <a:pt x="15885" y="1927"/>
                  <a:pt x="15927" y="1885"/>
                  <a:pt x="15956" y="1834"/>
                </a:cubicBezTo>
                <a:cubicBezTo>
                  <a:pt x="15986" y="1784"/>
                  <a:pt x="16001" y="1726"/>
                  <a:pt x="16001" y="1668"/>
                </a:cubicBezTo>
                <a:lnTo>
                  <a:pt x="16001" y="333"/>
                </a:lnTo>
                <a:lnTo>
                  <a:pt x="16001" y="334"/>
                </a:lnTo>
                <a:lnTo>
                  <a:pt x="16001" y="334"/>
                </a:lnTo>
                <a:cubicBezTo>
                  <a:pt x="16001" y="275"/>
                  <a:pt x="15986" y="217"/>
                  <a:pt x="15956" y="167"/>
                </a:cubicBezTo>
                <a:cubicBezTo>
                  <a:pt x="15927" y="116"/>
                  <a:pt x="15885" y="74"/>
                  <a:pt x="15834" y="45"/>
                </a:cubicBezTo>
                <a:cubicBezTo>
                  <a:pt x="15784" y="15"/>
                  <a:pt x="15726" y="0"/>
                  <a:pt x="15668" y="0"/>
                </a:cubicBezTo>
                <a:lnTo>
                  <a:pt x="333" y="0"/>
                </a:lnTo>
              </a:path>
            </a:pathLst>
          </a:custGeom>
          <a:solidFill>
            <a:srgbClr val="fff5ce"/>
          </a:solidFill>
          <a:ln w="72000">
            <a:solidFill>
              <a:srgbClr val="158466"/>
            </a:solidFill>
            <a:round/>
          </a:ln>
        </p:spPr>
        <p:style>
          <a:lnRef idx="0"/>
          <a:fillRef idx="0"/>
          <a:effectRef idx="0"/>
          <a:fontRef idx="minor"/>
        </p:style>
        <p:txBody>
          <a:bodyPr lIns="126000" rIns="126000" tIns="81000" bIns="81000" anchor="ctr">
            <a:noAutofit/>
          </a:bodyPr>
          <a:p>
            <a:pPr algn="ctr">
              <a:lnSpc>
                <a:spcPct val="100000"/>
              </a:lnSpc>
              <a:buNone/>
            </a:pPr>
            <a:r>
              <a:rPr b="1" lang="en-PH" sz="2000" spc="-1" strike="noStrike">
                <a:solidFill>
                  <a:srgbClr val="472702"/>
                </a:solidFill>
                <a:latin typeface="Lato"/>
                <a:ea typeface="AppleSystemUIFont"/>
              </a:rPr>
              <a:t>Pakikisangkot at Pagkilos para sa Bayan</a:t>
            </a:r>
            <a:endParaRPr b="0" lang="en-PH" sz="2000" spc="-1" strike="noStrike">
              <a:latin typeface="Arial"/>
            </a:endParaRPr>
          </a:p>
        </p:txBody>
      </p:sp>
      <p:sp>
        <p:nvSpPr>
          <p:cNvPr id="297" name=""/>
          <p:cNvSpPr/>
          <p:nvPr/>
        </p:nvSpPr>
        <p:spPr>
          <a:xfrm>
            <a:off x="720360" y="2268360"/>
            <a:ext cx="4319280" cy="431280"/>
          </a:xfrm>
          <a:custGeom>
            <a:avLst/>
            <a:gdLst/>
            <a:ahLst/>
            <a:rect l="l" t="t" r="r" b="b"/>
            <a:pathLst>
              <a:path w="12001" h="1201">
                <a:moveTo>
                  <a:pt x="200" y="0"/>
                </a:moveTo>
                <a:lnTo>
                  <a:pt x="200" y="0"/>
                </a:lnTo>
                <a:cubicBezTo>
                  <a:pt x="165" y="0"/>
                  <a:pt x="130" y="9"/>
                  <a:pt x="100" y="27"/>
                </a:cubicBezTo>
                <a:cubicBezTo>
                  <a:pt x="70" y="44"/>
                  <a:pt x="44" y="70"/>
                  <a:pt x="27" y="100"/>
                </a:cubicBezTo>
                <a:cubicBezTo>
                  <a:pt x="9" y="130"/>
                  <a:pt x="0" y="165"/>
                  <a:pt x="0" y="200"/>
                </a:cubicBezTo>
                <a:lnTo>
                  <a:pt x="0" y="1000"/>
                </a:lnTo>
                <a:lnTo>
                  <a:pt x="0" y="1000"/>
                </a:lnTo>
                <a:cubicBezTo>
                  <a:pt x="0" y="1035"/>
                  <a:pt x="9" y="1070"/>
                  <a:pt x="27" y="1100"/>
                </a:cubicBezTo>
                <a:cubicBezTo>
                  <a:pt x="44" y="1130"/>
                  <a:pt x="70" y="1156"/>
                  <a:pt x="100" y="1173"/>
                </a:cubicBezTo>
                <a:cubicBezTo>
                  <a:pt x="130" y="1191"/>
                  <a:pt x="165" y="1200"/>
                  <a:pt x="200" y="1200"/>
                </a:cubicBezTo>
                <a:lnTo>
                  <a:pt x="11800" y="1200"/>
                </a:lnTo>
                <a:lnTo>
                  <a:pt x="11800" y="1200"/>
                </a:lnTo>
                <a:cubicBezTo>
                  <a:pt x="11835" y="1200"/>
                  <a:pt x="11870" y="1191"/>
                  <a:pt x="11900" y="1173"/>
                </a:cubicBezTo>
                <a:cubicBezTo>
                  <a:pt x="11930" y="1156"/>
                  <a:pt x="11956" y="1130"/>
                  <a:pt x="11973" y="1100"/>
                </a:cubicBezTo>
                <a:cubicBezTo>
                  <a:pt x="11991" y="1070"/>
                  <a:pt x="12000" y="1035"/>
                  <a:pt x="12000" y="1000"/>
                </a:cubicBezTo>
                <a:lnTo>
                  <a:pt x="12000" y="200"/>
                </a:lnTo>
                <a:lnTo>
                  <a:pt x="12000" y="200"/>
                </a:lnTo>
                <a:lnTo>
                  <a:pt x="12000" y="200"/>
                </a:lnTo>
                <a:cubicBezTo>
                  <a:pt x="12000" y="165"/>
                  <a:pt x="11991" y="130"/>
                  <a:pt x="11973" y="100"/>
                </a:cubicBezTo>
                <a:cubicBezTo>
                  <a:pt x="11956" y="70"/>
                  <a:pt x="11930" y="44"/>
                  <a:pt x="11900" y="27"/>
                </a:cubicBezTo>
                <a:cubicBezTo>
                  <a:pt x="11870" y="9"/>
                  <a:pt x="11835" y="0"/>
                  <a:pt x="11800" y="0"/>
                </a:cubicBezTo>
                <a:lnTo>
                  <a:pt x="200" y="0"/>
                </a:lnTo>
              </a:path>
            </a:pathLst>
          </a:custGeom>
          <a:solidFill>
            <a:srgbClr val="bf0041"/>
          </a:solidFill>
          <a:ln w="72000">
            <a:solidFill>
              <a:srgbClr val="ec9ba4"/>
            </a:solidFill>
            <a:round/>
          </a:ln>
        </p:spPr>
        <p:style>
          <a:lnRef idx="0"/>
          <a:fillRef idx="0"/>
          <a:effectRef idx="0"/>
          <a:fontRef idx="minor"/>
        </p:style>
        <p:txBody>
          <a:bodyPr lIns="126000" rIns="126000" tIns="81000" bIns="81000" anchor="ctr">
            <a:noAutofit/>
          </a:bodyPr>
          <a:p>
            <a:pPr algn="ctr">
              <a:lnSpc>
                <a:spcPct val="100000"/>
              </a:lnSpc>
              <a:buNone/>
            </a:pPr>
            <a:r>
              <a:rPr b="1" lang="en-PH" sz="1800" spc="-1" strike="noStrike">
                <a:solidFill>
                  <a:srgbClr val="ffe994"/>
                </a:solidFill>
                <a:latin typeface="Lato"/>
                <a:ea typeface="AppleSystemUIFont"/>
              </a:rPr>
              <a:t>Benigno S. Aquino III (2010–2016)</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PlaceHolder 37"/>
          <p:cNvSpPr/>
          <p:nvPr/>
        </p:nvSpPr>
        <p:spPr>
          <a:xfrm>
            <a:off x="609840" y="2520000"/>
            <a:ext cx="10947600" cy="3588840"/>
          </a:xfrm>
          <a:prstGeom prst="rect">
            <a:avLst/>
          </a:prstGeom>
          <a:noFill/>
          <a:ln w="76320">
            <a:noFill/>
          </a:ln>
        </p:spPr>
        <p:style>
          <a:lnRef idx="0"/>
          <a:fillRef idx="0"/>
          <a:effectRef idx="0"/>
          <a:fontRef idx="minor"/>
        </p:style>
      </p:sp>
      <p:sp>
        <p:nvSpPr>
          <p:cNvPr id="299" name="PlaceHolder 39"/>
          <p:cNvSpPr/>
          <p:nvPr/>
        </p:nvSpPr>
        <p:spPr>
          <a:xfrm>
            <a:off x="609480" y="198000"/>
            <a:ext cx="10006920" cy="1059480"/>
          </a:xfrm>
          <a:prstGeom prst="rect">
            <a:avLst/>
          </a:prstGeom>
          <a:solidFill>
            <a:srgbClr val="472702"/>
          </a:solidFill>
          <a:ln w="76320">
            <a:solidFill>
              <a:srgbClr val="158466"/>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Mga Paraan ng Pagsugpo sa Graft and Corruption</a:t>
            </a:r>
            <a:endParaRPr b="0" lang="en-PH" sz="3600" spc="-1" strike="noStrike">
              <a:latin typeface="Arial"/>
            </a:endParaRPr>
          </a:p>
        </p:txBody>
      </p:sp>
      <p:sp>
        <p:nvSpPr>
          <p:cNvPr id="300" name="PlaceHolder 1"/>
          <p:cNvSpPr>
            <a:spLocks noGrp="1"/>
          </p:cNvSpPr>
          <p:nvPr>
            <p:ph/>
          </p:nvPr>
        </p:nvSpPr>
        <p:spPr>
          <a:xfrm>
            <a:off x="609480" y="1604520"/>
            <a:ext cx="10972080" cy="397692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Bilang isang halimbawa ng pagpapanagot ay ang kaso ni dating Pangulong Joseph Ejercito Estrada. Noong una ay sinabi pa niya na “Hindi makatarungan na sa isang bansang karamihan ay nagugutom at walang hanapbuhay, ang kaban ng bayan ay winawaldas at ninanakaw” (Inaugural Address of President Estrada, June 30, 1998). Sinabi niya rin na sa kaniyang pamumuno ay “Walang kaibigan, walang kumpare, walang kamag-anak o anak na maaaring magsamantala sa ngayon” (Ibid).</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Subalit hindi naglaon ay nasangkot siya sa kontrobersiya ng pandarambong. Siya ay nahatulan ng Sandiganbayan sa kasong pandarambong at habang-buhay na pagkakakulong. Pinatawad siya ni Pangulong Gloria Macapagal-Arroyo sa pamamagitan ng presidential pardon o kapangyarihan ng pangulo na patawarin ang isang nahatulan.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38"/>
          <p:cNvSpPr/>
          <p:nvPr/>
        </p:nvSpPr>
        <p:spPr>
          <a:xfrm>
            <a:off x="609840" y="2520000"/>
            <a:ext cx="10947600" cy="3588840"/>
          </a:xfrm>
          <a:prstGeom prst="rect">
            <a:avLst/>
          </a:prstGeom>
          <a:noFill/>
          <a:ln w="76320">
            <a:noFill/>
          </a:ln>
        </p:spPr>
        <p:style>
          <a:lnRef idx="0"/>
          <a:fillRef idx="0"/>
          <a:effectRef idx="0"/>
          <a:fontRef idx="minor"/>
        </p:style>
      </p:sp>
      <p:sp>
        <p:nvSpPr>
          <p:cNvPr id="302" name="PlaceHolder 40"/>
          <p:cNvSpPr/>
          <p:nvPr/>
        </p:nvSpPr>
        <p:spPr>
          <a:xfrm>
            <a:off x="609480" y="198000"/>
            <a:ext cx="10006920" cy="1059480"/>
          </a:xfrm>
          <a:prstGeom prst="rect">
            <a:avLst/>
          </a:prstGeom>
          <a:solidFill>
            <a:srgbClr val="472702"/>
          </a:solidFill>
          <a:ln w="76320">
            <a:solidFill>
              <a:srgbClr val="158466"/>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Mga Paraan ng Pagsugpo sa Graft and Corruption</a:t>
            </a:r>
            <a:endParaRPr b="0" lang="en-PH" sz="3600" spc="-1" strike="noStrike">
              <a:latin typeface="Arial"/>
            </a:endParaRPr>
          </a:p>
        </p:txBody>
      </p:sp>
      <p:sp>
        <p:nvSpPr>
          <p:cNvPr id="303" name="PlaceHolder 1"/>
          <p:cNvSpPr>
            <a:spLocks noGrp="1"/>
          </p:cNvSpPr>
          <p:nvPr>
            <p:ph/>
          </p:nvPr>
        </p:nvSpPr>
        <p:spPr>
          <a:xfrm>
            <a:off x="609480" y="1440000"/>
            <a:ext cx="10972080" cy="4679640"/>
          </a:xfrm>
          <a:prstGeom prst="rect">
            <a:avLst/>
          </a:prstGeom>
          <a:noFill/>
          <a:ln w="0">
            <a:noFill/>
          </a:ln>
        </p:spPr>
        <p:txBody>
          <a:bodyPr lIns="0" rIns="0" tIns="0" bIns="0" anchor="t">
            <a:normAutofit fontScale="89000"/>
          </a:bodyPr>
          <a:p>
            <a:pPr algn="just">
              <a:lnSpc>
                <a:spcPct val="100000"/>
              </a:lnSpc>
              <a:buNone/>
            </a:pPr>
            <a:r>
              <a:rPr b="1" lang="en-PH" sz="2000" spc="-1" strike="noStrike">
                <a:latin typeface="Lato"/>
                <a:ea typeface="AppleSystemUIFont"/>
              </a:rPr>
              <a:t>Narito ang ilang programa, proyekto, at batas na nakatuon sa pagsugpo ng graft and corruption:</a:t>
            </a:r>
            <a:endParaRPr b="0" lang="en-PH" sz="2000" spc="-1" strike="noStrike">
              <a:latin typeface="Arial"/>
            </a:endParaRPr>
          </a:p>
          <a:p>
            <a:pPr algn="just">
              <a:lnSpc>
                <a:spcPct val="100000"/>
              </a:lnSpc>
              <a:buNone/>
            </a:pPr>
            <a:r>
              <a:rPr b="1" lang="en-PH" sz="2000" spc="-1" strike="noStrike">
                <a:latin typeface="Lato"/>
                <a:ea typeface="AppleSystemUIFont"/>
              </a:rPr>
              <a:t>1. ang Office of the Ombudsman ay nag-iimbestiga, lumilitis, at humahatol sa mga katiwalian sa pamahalaan;</a:t>
            </a:r>
            <a:endParaRPr b="0" lang="en-PH" sz="2000" spc="-1" strike="noStrike">
              <a:latin typeface="Arial"/>
            </a:endParaRPr>
          </a:p>
          <a:p>
            <a:pPr algn="just">
              <a:lnSpc>
                <a:spcPct val="100000"/>
              </a:lnSpc>
              <a:buNone/>
            </a:pPr>
            <a:r>
              <a:rPr b="1" lang="en-PH" sz="2000" spc="-1" strike="noStrike">
                <a:latin typeface="Lato"/>
                <a:ea typeface="AppleSystemUIFont"/>
              </a:rPr>
              <a:t>2. ang Commission on Audit ay nagsasagawa ng independent audits sa mga ahensiya ng pamahalaan na idinudulog sa opisina ng Ombudsman;</a:t>
            </a:r>
            <a:endParaRPr b="0" lang="en-PH" sz="2000" spc="-1" strike="noStrike">
              <a:latin typeface="Arial"/>
            </a:endParaRPr>
          </a:p>
          <a:p>
            <a:pPr algn="just">
              <a:lnSpc>
                <a:spcPct val="100000"/>
              </a:lnSpc>
              <a:buNone/>
            </a:pPr>
            <a:r>
              <a:rPr b="1" lang="en-PH" sz="2000" spc="-1" strike="noStrike">
                <a:latin typeface="Lato"/>
                <a:ea typeface="AppleSystemUIFont"/>
              </a:rPr>
              <a:t>3. ang Civil Service Commission ay tumutugon sa pagsugpo ng mga katiwalian sa paglalagay ng batayang pamantayan sa pagtatalaga ng mga lingkod bayan, at pagpaparusa at pagpapatupad ng mga ito;</a:t>
            </a:r>
            <a:endParaRPr b="0" lang="en-PH" sz="2000" spc="-1" strike="noStrike">
              <a:latin typeface="Arial"/>
            </a:endParaRPr>
          </a:p>
          <a:p>
            <a:pPr algn="just">
              <a:lnSpc>
                <a:spcPct val="100000"/>
              </a:lnSpc>
              <a:buNone/>
            </a:pPr>
            <a:r>
              <a:rPr b="1" lang="en-PH" sz="2000" spc="-1" strike="noStrike">
                <a:latin typeface="Lato"/>
                <a:ea typeface="AppleSystemUIFont"/>
              </a:rPr>
              <a:t>4. ang Sandiganbayan ay ang pangunahing anti-graft court, nagpapasiya sa mga kasong kriminal na ipinadadala ng Office of the Ombudsman; at</a:t>
            </a:r>
            <a:endParaRPr b="0" lang="en-PH" sz="2000" spc="-1" strike="noStrike">
              <a:latin typeface="Arial"/>
            </a:endParaRPr>
          </a:p>
          <a:p>
            <a:pPr algn="just">
              <a:lnSpc>
                <a:spcPct val="100000"/>
              </a:lnSpc>
              <a:buNone/>
            </a:pPr>
            <a:r>
              <a:rPr b="1" lang="en-PH" sz="2000" spc="-1" strike="noStrike">
                <a:latin typeface="Lato"/>
                <a:ea typeface="AppleSystemUIFont"/>
              </a:rPr>
              <a:t>5. ang Anti-Money Laundering Council na binuo ng Anti-Money Laundering Law (Republic Act 9160) ay tumatanggap ng mga ulat ng mga nasasaklaw nitong mga transaksiyon at maaaring mag-freeze ng kahina-hinalang bank accounts.</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May mungkahi ang United Nations Convention Against Corruption na ilang paraan kung paano masusugpo ang korupsiyon. Ilan sa mga ito ay ang sumusunod:</a:t>
            </a:r>
            <a:endParaRPr b="0" lang="en-PH" sz="2000" spc="-1" strike="noStrike">
              <a:latin typeface="Arial"/>
            </a:endParaRPr>
          </a:p>
          <a:p>
            <a:pPr algn="just">
              <a:lnSpc>
                <a:spcPct val="100000"/>
              </a:lnSpc>
              <a:buNone/>
            </a:pPr>
            <a:r>
              <a:rPr b="1" lang="en-PH" sz="2000" spc="-1" strike="noStrike">
                <a:latin typeface="Lato"/>
                <a:ea typeface="AppleSystemUIFont"/>
              </a:rPr>
              <a:t>• </a:t>
            </a:r>
            <a:r>
              <a:rPr b="1" lang="en-PH" sz="2000" spc="-1" strike="noStrike">
                <a:latin typeface="Lato"/>
                <a:ea typeface="AppleSystemUIFont"/>
              </a:rPr>
              <a:t>kaparusahan sa gumagawa ng korupsiyon;</a:t>
            </a:r>
            <a:endParaRPr b="0" lang="en-PH" sz="2000" spc="-1" strike="noStrike">
              <a:latin typeface="Arial"/>
            </a:endParaRPr>
          </a:p>
          <a:p>
            <a:pPr algn="just">
              <a:lnSpc>
                <a:spcPct val="100000"/>
              </a:lnSpc>
              <a:buNone/>
            </a:pPr>
            <a:r>
              <a:rPr b="1" lang="en-PH" sz="2000" spc="-1" strike="noStrike">
                <a:latin typeface="Lato"/>
                <a:ea typeface="AppleSystemUIFont"/>
              </a:rPr>
              <a:t>• </a:t>
            </a:r>
            <a:r>
              <a:rPr b="1" lang="en-PH" sz="2000" spc="-1" strike="noStrike">
                <a:latin typeface="Lato"/>
                <a:ea typeface="AppleSystemUIFont"/>
              </a:rPr>
              <a:t>pananagutan sa paggamit ng salapi; at</a:t>
            </a:r>
            <a:endParaRPr b="0" lang="en-PH" sz="2000" spc="-1" strike="noStrike">
              <a:latin typeface="Arial"/>
            </a:endParaRPr>
          </a:p>
          <a:p>
            <a:pPr algn="just">
              <a:lnSpc>
                <a:spcPct val="100000"/>
              </a:lnSpc>
              <a:buNone/>
            </a:pPr>
            <a:r>
              <a:rPr b="1" lang="en-PH" sz="2000" spc="-1" strike="noStrike">
                <a:latin typeface="Lato"/>
                <a:ea typeface="AppleSystemUIFont"/>
              </a:rPr>
              <a:t>• </a:t>
            </a:r>
            <a:r>
              <a:rPr b="1" lang="en-PH" sz="2000" spc="-1" strike="noStrike">
                <a:latin typeface="Lato"/>
                <a:ea typeface="AppleSystemUIFont"/>
              </a:rPr>
              <a:t>pandaigdigang kooperasyon sa pagsugpo ng korupsiyon at pagbawi ng yaman o ari-arian.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type="title"/>
          </p:nvPr>
        </p:nvSpPr>
        <p:spPr>
          <a:xfrm>
            <a:off x="609480" y="273600"/>
            <a:ext cx="10960560" cy="113292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305" name="PlaceHolder 9"/>
          <p:cNvSpPr/>
          <p:nvPr/>
        </p:nvSpPr>
        <p:spPr>
          <a:xfrm>
            <a:off x="609480" y="1604880"/>
            <a:ext cx="10947240" cy="3952080"/>
          </a:xfrm>
          <a:prstGeom prst="rect">
            <a:avLst/>
          </a:prstGeom>
          <a:noFill/>
          <a:ln w="0">
            <a:noFill/>
          </a:ln>
        </p:spPr>
        <p:style>
          <a:lnRef idx="0"/>
          <a:fillRef idx="0"/>
          <a:effectRef idx="0"/>
          <a:fontRef idx="minor"/>
        </p:style>
      </p:sp>
      <p:sp>
        <p:nvSpPr>
          <p:cNvPr id="306" name="PlaceHolder 11"/>
          <p:cNvSpPr/>
          <p:nvPr/>
        </p:nvSpPr>
        <p:spPr>
          <a:xfrm>
            <a:off x="609840" y="1604520"/>
            <a:ext cx="10947240" cy="3952080"/>
          </a:xfrm>
          <a:prstGeom prst="rect">
            <a:avLst/>
          </a:prstGeom>
          <a:noFill/>
          <a:ln w="0">
            <a:noFill/>
          </a:ln>
        </p:spPr>
        <p:style>
          <a:lnRef idx="0"/>
          <a:fillRef idx="0"/>
          <a:effectRef idx="0"/>
          <a:fontRef idx="minor"/>
        </p:style>
      </p:sp>
      <p:sp>
        <p:nvSpPr>
          <p:cNvPr id="307" name="PlaceHolder 2"/>
          <p:cNvSpPr>
            <a:spLocks noGrp="1"/>
          </p:cNvSpPr>
          <p:nvPr>
            <p:ph/>
          </p:nvPr>
        </p:nvSpPr>
        <p:spPr>
          <a:xfrm>
            <a:off x="609480" y="1604520"/>
            <a:ext cx="10960560" cy="450828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Sagutin ang tanong.</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308" name=""/>
          <p:cNvSpPr/>
          <p:nvPr/>
        </p:nvSpPr>
        <p:spPr>
          <a:xfrm>
            <a:off x="9540000" y="3060000"/>
            <a:ext cx="1074600" cy="387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
        <p:nvSpPr>
          <p:cNvPr id="309" name=""/>
          <p:cNvSpPr/>
          <p:nvPr/>
        </p:nvSpPr>
        <p:spPr>
          <a:xfrm>
            <a:off x="3276000" y="2880000"/>
            <a:ext cx="5759640" cy="686520"/>
          </a:xfrm>
          <a:custGeom>
            <a:avLst/>
            <a:gdLst/>
            <a:ahLst/>
            <a:rect l="l" t="t" r="r" b="b"/>
            <a:pathLst>
              <a:path w="16002" h="1910">
                <a:moveTo>
                  <a:pt x="318" y="0"/>
                </a:moveTo>
                <a:lnTo>
                  <a:pt x="318" y="0"/>
                </a:lnTo>
                <a:cubicBezTo>
                  <a:pt x="262" y="0"/>
                  <a:pt x="207" y="15"/>
                  <a:pt x="159" y="43"/>
                </a:cubicBezTo>
                <a:cubicBezTo>
                  <a:pt x="111" y="71"/>
                  <a:pt x="71" y="111"/>
                  <a:pt x="43" y="159"/>
                </a:cubicBezTo>
                <a:cubicBezTo>
                  <a:pt x="15" y="207"/>
                  <a:pt x="0" y="262"/>
                  <a:pt x="0" y="318"/>
                </a:cubicBezTo>
                <a:lnTo>
                  <a:pt x="0" y="1590"/>
                </a:lnTo>
                <a:lnTo>
                  <a:pt x="0" y="1591"/>
                </a:lnTo>
                <a:cubicBezTo>
                  <a:pt x="0" y="1647"/>
                  <a:pt x="15" y="1702"/>
                  <a:pt x="43" y="1750"/>
                </a:cubicBezTo>
                <a:cubicBezTo>
                  <a:pt x="71" y="1798"/>
                  <a:pt x="111" y="1838"/>
                  <a:pt x="159" y="1866"/>
                </a:cubicBezTo>
                <a:cubicBezTo>
                  <a:pt x="207" y="1894"/>
                  <a:pt x="262" y="1909"/>
                  <a:pt x="318" y="1909"/>
                </a:cubicBezTo>
                <a:lnTo>
                  <a:pt x="15682" y="1909"/>
                </a:lnTo>
                <a:lnTo>
                  <a:pt x="15683" y="1909"/>
                </a:lnTo>
                <a:cubicBezTo>
                  <a:pt x="15739" y="1909"/>
                  <a:pt x="15794" y="1894"/>
                  <a:pt x="15842" y="1866"/>
                </a:cubicBezTo>
                <a:cubicBezTo>
                  <a:pt x="15890" y="1838"/>
                  <a:pt x="15930" y="1798"/>
                  <a:pt x="15958" y="1750"/>
                </a:cubicBezTo>
                <a:cubicBezTo>
                  <a:pt x="15986" y="1702"/>
                  <a:pt x="16001" y="1647"/>
                  <a:pt x="16001" y="1591"/>
                </a:cubicBezTo>
                <a:lnTo>
                  <a:pt x="16000" y="318"/>
                </a:lnTo>
                <a:lnTo>
                  <a:pt x="16001" y="318"/>
                </a:lnTo>
                <a:lnTo>
                  <a:pt x="16001" y="318"/>
                </a:lnTo>
                <a:cubicBezTo>
                  <a:pt x="16001" y="262"/>
                  <a:pt x="15986" y="207"/>
                  <a:pt x="15958" y="159"/>
                </a:cubicBezTo>
                <a:cubicBezTo>
                  <a:pt x="15930" y="111"/>
                  <a:pt x="15890" y="71"/>
                  <a:pt x="15842" y="43"/>
                </a:cubicBezTo>
                <a:cubicBezTo>
                  <a:pt x="15794" y="15"/>
                  <a:pt x="15739" y="0"/>
                  <a:pt x="15683" y="0"/>
                </a:cubicBezTo>
                <a:lnTo>
                  <a:pt x="318" y="0"/>
                </a:lnTo>
              </a:path>
            </a:pathLst>
          </a:custGeom>
          <a:solidFill>
            <a:srgbClr val="f7d1d5"/>
          </a:solidFill>
          <a:ln w="72000">
            <a:solidFill>
              <a:srgbClr val="bf0041"/>
            </a:solidFill>
            <a:round/>
          </a:ln>
        </p:spPr>
        <p:style>
          <a:lnRef idx="0"/>
          <a:fillRef idx="0"/>
          <a:effectRef idx="0"/>
          <a:fontRef idx="minor"/>
        </p:style>
        <p:txBody>
          <a:bodyPr lIns="126000" rIns="126000" tIns="81000" bIns="81000" anchor="ctr">
            <a:noAutofit/>
          </a:bodyPr>
          <a:p>
            <a:pPr algn="ctr">
              <a:lnSpc>
                <a:spcPct val="100000"/>
              </a:lnSpc>
              <a:buNone/>
            </a:pPr>
            <a:r>
              <a:rPr b="1" lang="en-PH" sz="2000" spc="-1" strike="noStrike">
                <a:solidFill>
                  <a:srgbClr val="000000"/>
                </a:solidFill>
                <a:latin typeface="Lato"/>
                <a:ea typeface="AppleSystemUIFontBold"/>
              </a:rPr>
              <a:t>Paano masusugpo ang graft and corruption?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PlaceHolder 1"/>
          <p:cNvSpPr>
            <a:spLocks noGrp="1"/>
          </p:cNvSpPr>
          <p:nvPr>
            <p:ph type="title"/>
          </p:nvPr>
        </p:nvSpPr>
        <p:spPr>
          <a:xfrm>
            <a:off x="609480" y="273600"/>
            <a:ext cx="10969200" cy="114156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311" name="PlaceHolder 21"/>
          <p:cNvSpPr/>
          <p:nvPr/>
        </p:nvSpPr>
        <p:spPr>
          <a:xfrm>
            <a:off x="609480" y="1604880"/>
            <a:ext cx="10947240" cy="3952080"/>
          </a:xfrm>
          <a:prstGeom prst="rect">
            <a:avLst/>
          </a:prstGeom>
          <a:noFill/>
          <a:ln w="0">
            <a:noFill/>
          </a:ln>
        </p:spPr>
        <p:style>
          <a:lnRef idx="0"/>
          <a:fillRef idx="0"/>
          <a:effectRef idx="0"/>
          <a:fontRef idx="minor"/>
        </p:style>
      </p:sp>
      <p:sp>
        <p:nvSpPr>
          <p:cNvPr id="312" name="PlaceHolder 22"/>
          <p:cNvSpPr/>
          <p:nvPr/>
        </p:nvSpPr>
        <p:spPr>
          <a:xfrm>
            <a:off x="609840" y="1604520"/>
            <a:ext cx="10947240" cy="3952080"/>
          </a:xfrm>
          <a:prstGeom prst="rect">
            <a:avLst/>
          </a:prstGeom>
          <a:noFill/>
          <a:ln w="0">
            <a:noFill/>
          </a:ln>
        </p:spPr>
        <p:style>
          <a:lnRef idx="0"/>
          <a:fillRef idx="0"/>
          <a:effectRef idx="0"/>
          <a:fontRef idx="minor"/>
        </p:style>
      </p:sp>
      <p:sp>
        <p:nvSpPr>
          <p:cNvPr id="313" name=""/>
          <p:cNvSpPr/>
          <p:nvPr/>
        </p:nvSpPr>
        <p:spPr>
          <a:xfrm>
            <a:off x="9540000" y="3060000"/>
            <a:ext cx="1074600" cy="387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
        <p:nvSpPr>
          <p:cNvPr id="314" name="PlaceHolder 2"/>
          <p:cNvSpPr>
            <a:spLocks noGrp="1"/>
          </p:cNvSpPr>
          <p:nvPr>
            <p:ph/>
          </p:nvPr>
        </p:nvSpPr>
        <p:spPr>
          <a:xfrm>
            <a:off x="609480" y="1604520"/>
            <a:ext cx="10969200" cy="3974040"/>
          </a:xfrm>
          <a:prstGeom prst="rect">
            <a:avLst/>
          </a:prstGeom>
          <a:noFill/>
          <a:ln w="0">
            <a:noFill/>
          </a:ln>
        </p:spPr>
        <p:txBody>
          <a:bodyPr lIns="0" rIns="0" tIns="0" bIns="0" anchor="t">
            <a:normAutofit/>
          </a:bodyPr>
          <a:p>
            <a:pPr algn="just">
              <a:lnSpc>
                <a:spcPct val="100000"/>
              </a:lnSpc>
              <a:buNone/>
            </a:pPr>
            <a:r>
              <a:rPr b="0" lang="en-PH" sz="1800" spc="-1" strike="noStrike">
                <a:latin typeface="Lato"/>
              </a:rPr>
              <a:t>Isa sa paraan upang masugpo ang graft and corruption ay maging mapagmatyag at empowered ang</a:t>
            </a:r>
            <a:endParaRPr b="0" lang="en-PH" sz="1800" spc="-1" strike="noStrike">
              <a:latin typeface="Arial"/>
            </a:endParaRPr>
          </a:p>
          <a:p>
            <a:pPr algn="just">
              <a:lnSpc>
                <a:spcPct val="100000"/>
              </a:lnSpc>
              <a:buNone/>
            </a:pPr>
            <a:r>
              <a:rPr b="0" lang="en-PH" sz="1800" spc="-1" strike="noStrike">
                <a:latin typeface="Lato"/>
              </a:rPr>
              <a:t>mamamayan sa mga opisyal ng pamahalaan na mapang-abuso.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4"/>
          <p:cNvSpPr/>
          <p:nvPr/>
        </p:nvSpPr>
        <p:spPr>
          <a:xfrm>
            <a:off x="609840" y="2520000"/>
            <a:ext cx="10947600" cy="3588840"/>
          </a:xfrm>
          <a:prstGeom prst="rect">
            <a:avLst/>
          </a:prstGeom>
          <a:noFill/>
          <a:ln w="76320">
            <a:noFill/>
          </a:ln>
        </p:spPr>
        <p:style>
          <a:lnRef idx="0"/>
          <a:fillRef idx="0"/>
          <a:effectRef idx="0"/>
          <a:fontRef idx="minor"/>
        </p:style>
      </p:sp>
      <p:sp>
        <p:nvSpPr>
          <p:cNvPr id="255" name="PlaceHolder 1"/>
          <p:cNvSpPr>
            <a:spLocks noGrp="1"/>
          </p:cNvSpPr>
          <p:nvPr>
            <p:ph/>
          </p:nvPr>
        </p:nvSpPr>
        <p:spPr>
          <a:xfrm>
            <a:off x="609480" y="1604520"/>
            <a:ext cx="10970640" cy="3975480"/>
          </a:xfrm>
          <a:prstGeom prst="rect">
            <a:avLst/>
          </a:prstGeom>
          <a:noFill/>
          <a:ln w="0">
            <a:noFill/>
          </a:ln>
        </p:spPr>
        <p:txBody>
          <a:bodyPr lIns="0" rIns="0" tIns="0" bIns="0" anchor="t">
            <a:normAutofit/>
          </a:bodyPr>
          <a:p>
            <a:pPr algn="just">
              <a:lnSpc>
                <a:spcPct val="100000"/>
              </a:lnSpc>
              <a:spcBef>
                <a:spcPts val="1417"/>
              </a:spcBef>
              <a:buNone/>
            </a:pPr>
            <a:r>
              <a:rPr b="1" lang="en-PH" sz="2000" spc="-1" strike="noStrike">
                <a:latin typeface="Lato"/>
                <a:ea typeface="AppleSystemUIFont"/>
              </a:rPr>
              <a:t>Sa katanungang “ang tao ba ay likas na mabuti o masama?” , ang pinakamahusay na kasagutan ay parehong may tamang puntos ang pananaw na ipina nganganak na mabuti at masama ang tao. Kung iyong susuriin, ang mga pananaw na ito ay tumutukoy sa dalawang aspekto ng re alidad. Ang unang pananaw na nagsasabing likas na masama ang tao ay nakatuon sa aspektong pangkalooban ang tao (halimbawa: ang isang sanggol ay pansariling kagustuhan lamang ang inaatupag dahil wala pa siyang kakayahang mapagtanto ang kapakanan ng ibang tao, subalit sa kaniyang paglaki ay natututo siyang magpahalaga sa kapakanan ng kaniyang kapuwa tulad ng kaniyang kapatid, kaibigan, at mga kaklase dahil sa gabay ng mga magulang at mga guro). Tandaan na ang pagsugpo sa graft and corruption ay may kinalaman sa pagpapalago ng pagkatao ng mamamayan (halimbawa, sa usaping “tamang dapat gawin” at pagpapalago ng pagpapahalaga).</a:t>
            </a:r>
            <a:endParaRPr b="0" lang="en-PH" sz="2000" spc="-1" strike="noStrike">
              <a:latin typeface="Arial"/>
            </a:endParaRPr>
          </a:p>
        </p:txBody>
      </p:sp>
      <p:sp>
        <p:nvSpPr>
          <p:cNvPr id="256" name="PlaceHolder 3"/>
          <p:cNvSpPr/>
          <p:nvPr/>
        </p:nvSpPr>
        <p:spPr>
          <a:xfrm>
            <a:off x="609480" y="198000"/>
            <a:ext cx="10006920" cy="1059480"/>
          </a:xfrm>
          <a:prstGeom prst="rect">
            <a:avLst/>
          </a:prstGeom>
          <a:solidFill>
            <a:srgbClr val="472702"/>
          </a:solidFill>
          <a:ln w="76320">
            <a:solidFill>
              <a:srgbClr val="158466"/>
            </a:solidFill>
            <a:round/>
          </a:ln>
        </p:spPr>
        <p:style>
          <a:lnRef idx="0"/>
          <a:fillRef idx="0"/>
          <a:effectRef idx="0"/>
          <a:fontRef idx="minor"/>
        </p:style>
        <p:txBody>
          <a:bodyPr lIns="38160" rIns="38160" tIns="38160" bIns="38160" anchor="ctr">
            <a:noAutofit/>
          </a:bodyPr>
          <a:p>
            <a:pPr algn="ctr">
              <a:lnSpc>
                <a:spcPct val="100000"/>
              </a:lnSpc>
              <a:buNone/>
            </a:pPr>
            <a:r>
              <a:rPr b="1" lang="en-US" sz="3200" spc="-1" strike="noStrike">
                <a:solidFill>
                  <a:srgbClr val="ffe994"/>
                </a:solidFill>
                <a:latin typeface="Lato"/>
                <a:ea typeface="DejaVu Sans"/>
              </a:rPr>
              <a:t>Mga Paraan at Polisiya para Labanan ang Graft and Corruption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6"/>
          <p:cNvSpPr/>
          <p:nvPr/>
        </p:nvSpPr>
        <p:spPr>
          <a:xfrm>
            <a:off x="609840" y="2520000"/>
            <a:ext cx="10947600" cy="3588840"/>
          </a:xfrm>
          <a:prstGeom prst="rect">
            <a:avLst/>
          </a:prstGeom>
          <a:noFill/>
          <a:ln w="76320">
            <a:noFill/>
          </a:ln>
        </p:spPr>
        <p:style>
          <a:lnRef idx="0"/>
          <a:fillRef idx="0"/>
          <a:effectRef idx="0"/>
          <a:fontRef idx="minor"/>
        </p:style>
      </p:sp>
      <p:sp>
        <p:nvSpPr>
          <p:cNvPr id="258" name="PlaceHolder 1"/>
          <p:cNvSpPr>
            <a:spLocks noGrp="1"/>
          </p:cNvSpPr>
          <p:nvPr>
            <p:ph/>
          </p:nvPr>
        </p:nvSpPr>
        <p:spPr>
          <a:xfrm>
            <a:off x="609480" y="1604520"/>
            <a:ext cx="10970640" cy="3975480"/>
          </a:xfrm>
          <a:prstGeom prst="rect">
            <a:avLst/>
          </a:prstGeom>
          <a:noFill/>
          <a:ln w="0">
            <a:noFill/>
          </a:ln>
        </p:spPr>
        <p:txBody>
          <a:bodyPr lIns="0" rIns="0" tIns="0" bIns="0" anchor="t">
            <a:normAutofit/>
          </a:bodyPr>
          <a:p>
            <a:pPr algn="just">
              <a:lnSpc>
                <a:spcPct val="100000"/>
              </a:lnSpc>
              <a:buNone/>
            </a:pPr>
            <a:r>
              <a:rPr b="1" lang="en-PH" sz="2000" spc="-1" strike="noStrike">
                <a:latin typeface="Lato"/>
                <a:ea typeface="AppleSystemUIFont"/>
              </a:rPr>
              <a:t>Ang pangalawang pananaw na nagsasabing likas na mabuti ang tao ay nakatuon sa aspektong panlabas na humuhubog sa tao tulad ng mga sistemang panlipunan, halimbawa, ang mapagpalayang mga sistemang panlipunan ay makahuhubog ng mabubuti at responsableng mga tao, subalit ang mapaniil at mapang-aping lipunan ay makahuhubog ng masasama at mapang-abusong mga tao. Tandaan na ang mga programa, proyekto, at batas laban sa graft and corruption ay magiging matagumpay lamang batay sa maunlad na paglago ng kabutihan ng kalooban ng tao. (Ang ideyang ito ay hango sa integral theory ni Ken Wilber.)</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Ang aral: Kaya mahalagang mahubog ang kaalaman at kakayahan ng tao sa kung ano ang “tamang dapat gawin” at pagpapahalaga mula sa pagiging makasarili, patungo sa malasakit sa mga mahal at malalapit sa buhay, at higit patungo sa pagpapahalaga sa dangal at kapakanan ng lahat ng tao. Dito nakasalalay ang paglikha ng lipunan na kung saan ang sistemang pampolitika nito ay nakatuon para mapaglingkuran ang kapakanan ng mamamayan sa isang patas at mapagpalayang pamamaraan.</a:t>
            </a:r>
            <a:endParaRPr b="0" lang="en-PH" sz="2000" spc="-1" strike="noStrike">
              <a:latin typeface="Arial"/>
            </a:endParaRPr>
          </a:p>
        </p:txBody>
      </p:sp>
      <p:sp>
        <p:nvSpPr>
          <p:cNvPr id="259" name="PlaceHolder 8"/>
          <p:cNvSpPr/>
          <p:nvPr/>
        </p:nvSpPr>
        <p:spPr>
          <a:xfrm>
            <a:off x="609480" y="198000"/>
            <a:ext cx="10006920" cy="1059480"/>
          </a:xfrm>
          <a:prstGeom prst="rect">
            <a:avLst/>
          </a:prstGeom>
          <a:solidFill>
            <a:srgbClr val="472702"/>
          </a:solidFill>
          <a:ln w="76320">
            <a:solidFill>
              <a:srgbClr val="158466"/>
            </a:solidFill>
            <a:round/>
          </a:ln>
        </p:spPr>
        <p:style>
          <a:lnRef idx="0"/>
          <a:fillRef idx="0"/>
          <a:effectRef idx="0"/>
          <a:fontRef idx="minor"/>
        </p:style>
        <p:txBody>
          <a:bodyPr lIns="38160" rIns="38160" tIns="38160" bIns="38160" anchor="ctr">
            <a:noAutofit/>
          </a:bodyPr>
          <a:p>
            <a:pPr algn="ctr">
              <a:lnSpc>
                <a:spcPct val="100000"/>
              </a:lnSpc>
              <a:buNone/>
            </a:pPr>
            <a:r>
              <a:rPr b="1" lang="en-US" sz="3200" spc="-1" strike="noStrike">
                <a:solidFill>
                  <a:srgbClr val="ffe994"/>
                </a:solidFill>
                <a:latin typeface="Lato"/>
                <a:ea typeface="DejaVu Sans"/>
              </a:rPr>
              <a:t>Mga Paraan at Polisiya para Labanan ang Graft and Corruption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5"/>
          <p:cNvSpPr/>
          <p:nvPr/>
        </p:nvSpPr>
        <p:spPr>
          <a:xfrm>
            <a:off x="609840" y="2520000"/>
            <a:ext cx="10947600" cy="3588840"/>
          </a:xfrm>
          <a:prstGeom prst="rect">
            <a:avLst/>
          </a:prstGeom>
          <a:noFill/>
          <a:ln w="76320">
            <a:noFill/>
          </a:ln>
        </p:spPr>
        <p:style>
          <a:lnRef idx="0"/>
          <a:fillRef idx="0"/>
          <a:effectRef idx="0"/>
          <a:fontRef idx="minor"/>
        </p:style>
      </p:sp>
      <p:sp>
        <p:nvSpPr>
          <p:cNvPr id="261" name="PlaceHolder 1"/>
          <p:cNvSpPr>
            <a:spLocks noGrp="1"/>
          </p:cNvSpPr>
          <p:nvPr>
            <p:ph/>
          </p:nvPr>
        </p:nvSpPr>
        <p:spPr>
          <a:xfrm>
            <a:off x="609480" y="1604520"/>
            <a:ext cx="10970640" cy="1095120"/>
          </a:xfrm>
          <a:prstGeom prst="rect">
            <a:avLst/>
          </a:prstGeom>
          <a:noFill/>
          <a:ln w="0">
            <a:noFill/>
          </a:ln>
        </p:spPr>
        <p:txBody>
          <a:bodyPr lIns="0" rIns="0" tIns="0" bIns="0" anchor="t">
            <a:normAutofit/>
          </a:bodyPr>
          <a:p>
            <a:pPr algn="just">
              <a:lnSpc>
                <a:spcPct val="100000"/>
              </a:lnSpc>
              <a:spcBef>
                <a:spcPts val="1417"/>
              </a:spcBef>
              <a:buNone/>
            </a:pPr>
            <a:r>
              <a:rPr b="1" lang="en-PH" sz="2000" spc="-1" strike="noStrike">
                <a:latin typeface="Lato"/>
                <a:ea typeface="AppleSystemUIFont"/>
              </a:rPr>
              <a:t>Paano nga ba hahanapin at tutugunan ang suliraning may kinalaman sa graft and corruption sa lipunan? Una ay ang pagpapakahusay at pagpapakabuti ng pagkatao, at pangalawa ay pakikisangkot at pagkilos para sa bayan.</a:t>
            </a:r>
            <a:endParaRPr b="0" lang="en-PH" sz="2000" spc="-1" strike="noStrike">
              <a:latin typeface="Arial"/>
            </a:endParaRPr>
          </a:p>
        </p:txBody>
      </p:sp>
      <p:sp>
        <p:nvSpPr>
          <p:cNvPr id="262" name="PlaceHolder 12"/>
          <p:cNvSpPr/>
          <p:nvPr/>
        </p:nvSpPr>
        <p:spPr>
          <a:xfrm>
            <a:off x="609480" y="198000"/>
            <a:ext cx="10006920" cy="1059480"/>
          </a:xfrm>
          <a:prstGeom prst="rect">
            <a:avLst/>
          </a:prstGeom>
          <a:solidFill>
            <a:srgbClr val="472702"/>
          </a:solidFill>
          <a:ln w="76320">
            <a:solidFill>
              <a:srgbClr val="158466"/>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Mga Paraan ng Pagsugpo sa Graft and Corruption</a:t>
            </a:r>
            <a:endParaRPr b="0" lang="en-PH" sz="3600" spc="-1" strike="noStrike">
              <a:latin typeface="Arial"/>
            </a:endParaRPr>
          </a:p>
        </p:txBody>
      </p:sp>
      <p:sp>
        <p:nvSpPr>
          <p:cNvPr id="263" name=""/>
          <p:cNvSpPr/>
          <p:nvPr/>
        </p:nvSpPr>
        <p:spPr>
          <a:xfrm>
            <a:off x="2160000" y="2880000"/>
            <a:ext cx="7919640" cy="2879640"/>
          </a:xfrm>
          <a:custGeom>
            <a:avLst/>
            <a:gdLst/>
            <a:ahLst/>
            <a:rect l="l" t="t" r="r" b="b"/>
            <a:pathLst>
              <a:path w="22002" h="8002">
                <a:moveTo>
                  <a:pt x="1333" y="0"/>
                </a:moveTo>
                <a:lnTo>
                  <a:pt x="1334" y="0"/>
                </a:lnTo>
                <a:cubicBezTo>
                  <a:pt x="1099" y="0"/>
                  <a:pt x="869" y="62"/>
                  <a:pt x="667" y="179"/>
                </a:cubicBezTo>
                <a:cubicBezTo>
                  <a:pt x="464" y="296"/>
                  <a:pt x="296" y="464"/>
                  <a:pt x="179" y="667"/>
                </a:cubicBezTo>
                <a:cubicBezTo>
                  <a:pt x="62" y="869"/>
                  <a:pt x="0" y="1099"/>
                  <a:pt x="0" y="1334"/>
                </a:cubicBezTo>
                <a:lnTo>
                  <a:pt x="0" y="6667"/>
                </a:lnTo>
                <a:lnTo>
                  <a:pt x="0" y="6668"/>
                </a:lnTo>
                <a:cubicBezTo>
                  <a:pt x="0" y="6902"/>
                  <a:pt x="62" y="7132"/>
                  <a:pt x="179" y="7334"/>
                </a:cubicBezTo>
                <a:cubicBezTo>
                  <a:pt x="296" y="7537"/>
                  <a:pt x="464" y="7705"/>
                  <a:pt x="667" y="7822"/>
                </a:cubicBezTo>
                <a:cubicBezTo>
                  <a:pt x="869" y="7939"/>
                  <a:pt x="1099" y="8001"/>
                  <a:pt x="1334" y="8001"/>
                </a:cubicBezTo>
                <a:lnTo>
                  <a:pt x="20667" y="8001"/>
                </a:lnTo>
                <a:lnTo>
                  <a:pt x="20667" y="8001"/>
                </a:lnTo>
                <a:cubicBezTo>
                  <a:pt x="20902" y="8001"/>
                  <a:pt x="21132" y="7939"/>
                  <a:pt x="21334" y="7822"/>
                </a:cubicBezTo>
                <a:cubicBezTo>
                  <a:pt x="21537" y="7705"/>
                  <a:pt x="21705" y="7537"/>
                  <a:pt x="21822" y="7334"/>
                </a:cubicBezTo>
                <a:cubicBezTo>
                  <a:pt x="21939" y="7132"/>
                  <a:pt x="22001" y="6902"/>
                  <a:pt x="22001" y="6668"/>
                </a:cubicBezTo>
                <a:lnTo>
                  <a:pt x="22000" y="1333"/>
                </a:lnTo>
                <a:lnTo>
                  <a:pt x="22001" y="1334"/>
                </a:lnTo>
                <a:lnTo>
                  <a:pt x="22001" y="1334"/>
                </a:lnTo>
                <a:cubicBezTo>
                  <a:pt x="22001" y="1099"/>
                  <a:pt x="21939" y="869"/>
                  <a:pt x="21822" y="667"/>
                </a:cubicBezTo>
                <a:cubicBezTo>
                  <a:pt x="21705" y="464"/>
                  <a:pt x="21537" y="296"/>
                  <a:pt x="21334" y="179"/>
                </a:cubicBezTo>
                <a:cubicBezTo>
                  <a:pt x="21132" y="62"/>
                  <a:pt x="20902" y="0"/>
                  <a:pt x="20667" y="0"/>
                </a:cubicBezTo>
                <a:lnTo>
                  <a:pt x="1333" y="0"/>
                </a:lnTo>
              </a:path>
            </a:pathLst>
          </a:custGeom>
          <a:solidFill>
            <a:srgbClr val="472702"/>
          </a:solidFill>
          <a:ln w="108000">
            <a:solidFill>
              <a:srgbClr val="158466"/>
            </a:solidFill>
            <a:prstDash val="sysDot"/>
            <a:round/>
          </a:ln>
        </p:spPr>
        <p:style>
          <a:lnRef idx="0"/>
          <a:fillRef idx="0"/>
          <a:effectRef idx="0"/>
          <a:fontRef idx="minor"/>
        </p:style>
        <p:txBody>
          <a:bodyPr lIns="144000" rIns="144000" tIns="99000" bIns="99000" anchor="ctr">
            <a:noAutofit/>
          </a:bodyPr>
          <a:p>
            <a:pPr algn="just">
              <a:lnSpc>
                <a:spcPct val="100000"/>
              </a:lnSpc>
              <a:buNone/>
            </a:pPr>
            <a:r>
              <a:rPr b="0" lang="en-PH" sz="1500" spc="-1" strike="noStrike">
                <a:solidFill>
                  <a:srgbClr val="ffe994"/>
                </a:solidFill>
                <a:latin typeface="Lato"/>
                <a:ea typeface="AppleSystemUIFont"/>
              </a:rPr>
              <a:t>Munting Kaalaman:</a:t>
            </a:r>
            <a:endParaRPr b="0" lang="en-PH" sz="1500" spc="-1" strike="noStrike">
              <a:latin typeface="Arial"/>
            </a:endParaRPr>
          </a:p>
          <a:p>
            <a:pPr algn="just">
              <a:lnSpc>
                <a:spcPct val="100000"/>
              </a:lnSpc>
              <a:buNone/>
            </a:pPr>
            <a:r>
              <a:rPr b="0" lang="en-PH" sz="1500" spc="-1" strike="noStrike">
                <a:solidFill>
                  <a:srgbClr val="ffe994"/>
                </a:solidFill>
                <a:latin typeface="Lato"/>
                <a:ea typeface="AppleSystemUIFont"/>
              </a:rPr>
              <a:t>	</a:t>
            </a:r>
            <a:r>
              <a:rPr b="0" lang="en-PH" sz="1500" spc="-1" strike="noStrike">
                <a:solidFill>
                  <a:srgbClr val="ffe994"/>
                </a:solidFill>
                <a:latin typeface="Lato"/>
                <a:ea typeface="AppleSystemUIFont"/>
              </a:rPr>
              <a:t>Tuwirang tinawag ni Br. Armin Luistro, dating Kalihim ng Department of Education (DepEd), na “multiple intelligence program” ang K to 12 sa bansa (DepEd-Br. Armin reports on his first 100 days, 2010). Kaugnay rito ay tatahakin mo ang sukdulang layunin sa paksang ito batay sa iba’t ibang katalinuhan (multiple intelligences – ito ay ayon sa teyorya ni Howard Gardner), partikular ay mga gawaing nakabatay sa intrapersonal at interpersonal na katalinuhan. Ang intrapersonal intelligence ay ang pagpapalago at pagpapalalim pagkatao at kabutihan ng kalooban. Dagdag pa rito, ang interpersonal intelligence ay pakikisangkot at pagkilos para sa bayan upang lumikha ng matitinong sistemang panlipunan na ang batayan ay malago at malalim na pagkatao at kabutihan ng kalooban na nagpapainog at nagpapatakbo ng mga sistemang panlipunang ito.</a:t>
            </a:r>
            <a:endParaRPr b="0" lang="en-PH" sz="15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3"/>
          <p:cNvSpPr/>
          <p:nvPr/>
        </p:nvSpPr>
        <p:spPr>
          <a:xfrm>
            <a:off x="609840" y="2520000"/>
            <a:ext cx="10947600" cy="3588840"/>
          </a:xfrm>
          <a:prstGeom prst="rect">
            <a:avLst/>
          </a:prstGeom>
          <a:noFill/>
          <a:ln w="76320">
            <a:noFill/>
          </a:ln>
        </p:spPr>
        <p:style>
          <a:lnRef idx="0"/>
          <a:fillRef idx="0"/>
          <a:effectRef idx="0"/>
          <a:fontRef idx="minor"/>
        </p:style>
      </p:sp>
      <p:sp>
        <p:nvSpPr>
          <p:cNvPr id="265" name="PlaceHolder 1"/>
          <p:cNvSpPr>
            <a:spLocks noGrp="1"/>
          </p:cNvSpPr>
          <p:nvPr>
            <p:ph/>
          </p:nvPr>
        </p:nvSpPr>
        <p:spPr>
          <a:xfrm>
            <a:off x="609480" y="2232000"/>
            <a:ext cx="10970640" cy="3948840"/>
          </a:xfrm>
          <a:prstGeom prst="rect">
            <a:avLst/>
          </a:prstGeom>
          <a:noFill/>
          <a:ln w="0">
            <a:noFill/>
          </a:ln>
        </p:spPr>
        <p:txBody>
          <a:bodyPr lIns="0" rIns="0" tIns="0" bIns="0" anchor="t">
            <a:normAutofit/>
          </a:bodyPr>
          <a:p>
            <a:pPr algn="just">
              <a:lnSpc>
                <a:spcPct val="100000"/>
              </a:lnSpc>
              <a:buNone/>
            </a:pPr>
            <a:endParaRPr b="0" lang="en-PH" sz="3200" spc="-1" strike="noStrike">
              <a:latin typeface="Arial"/>
            </a:endParaRPr>
          </a:p>
          <a:p>
            <a:pPr algn="just">
              <a:lnSpc>
                <a:spcPct val="100000"/>
              </a:lnSpc>
              <a:buNone/>
            </a:pPr>
            <a:r>
              <a:rPr b="1" lang="en-PH" sz="2000" spc="-1" strike="noStrike">
                <a:latin typeface="Lato"/>
                <a:ea typeface="AppleSystemUIFont"/>
              </a:rPr>
              <a:t>Ang unang tugon na ito ay nakabatay sa pananaw na kailangan ng bawat tao na magaral at matuto upang mahubog ang kaniyang kaalaman at kakayahan, halimbawa, sa kung ano ang “tamang dapat gawin” at pagpapahalaga upang maiwaksi ang pagiging makasarili, at matuto sa pagiging disiplinado at responsable na naipakikita sa pagmamalasakit sa mga mahal at malalapit sa buhay na maghahatid patungo sa mas mataas na antas ng pagpapahalaga sa dangal at kapakanan ng lahat ng tao.</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Sa iyong pag-aaral ng paksang ito, ipinaaalala na ang tunay na pagkatuto ay nakabatay sa kung paano mo hahamunin ang iyong sarili na maging matapat na tao na may natatanging lakas at makapupuksa sa graft and corruption sa lipunan.</a:t>
            </a:r>
            <a:endParaRPr b="0" lang="en-PH" sz="2000" spc="-1" strike="noStrike">
              <a:latin typeface="Arial"/>
            </a:endParaRPr>
          </a:p>
        </p:txBody>
      </p:sp>
      <p:sp>
        <p:nvSpPr>
          <p:cNvPr id="266" name="PlaceHolder 15"/>
          <p:cNvSpPr/>
          <p:nvPr/>
        </p:nvSpPr>
        <p:spPr>
          <a:xfrm>
            <a:off x="609480" y="198000"/>
            <a:ext cx="10006920" cy="1059480"/>
          </a:xfrm>
          <a:prstGeom prst="rect">
            <a:avLst/>
          </a:prstGeom>
          <a:solidFill>
            <a:srgbClr val="472702"/>
          </a:solidFill>
          <a:ln w="76320">
            <a:solidFill>
              <a:srgbClr val="158466"/>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Mga Paraan ng Pagsugpo sa Graft and Corruption</a:t>
            </a:r>
            <a:endParaRPr b="0" lang="en-PH" sz="3600" spc="-1" strike="noStrike">
              <a:latin typeface="Arial"/>
            </a:endParaRPr>
          </a:p>
        </p:txBody>
      </p:sp>
      <p:sp>
        <p:nvSpPr>
          <p:cNvPr id="267" name=""/>
          <p:cNvSpPr/>
          <p:nvPr/>
        </p:nvSpPr>
        <p:spPr>
          <a:xfrm>
            <a:off x="720000" y="1440000"/>
            <a:ext cx="5759640" cy="719640"/>
          </a:xfrm>
          <a:custGeom>
            <a:avLst/>
            <a:gdLst/>
            <a:ahLst/>
            <a:rect l="l" t="t" r="r" b="b"/>
            <a:pathLst>
              <a:path w="16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15667" y="2001"/>
                </a:lnTo>
                <a:lnTo>
                  <a:pt x="15668" y="2001"/>
                </a:lnTo>
                <a:cubicBezTo>
                  <a:pt x="15726" y="2001"/>
                  <a:pt x="15784" y="1986"/>
                  <a:pt x="15834" y="1956"/>
                </a:cubicBezTo>
                <a:cubicBezTo>
                  <a:pt x="15885" y="1927"/>
                  <a:pt x="15927" y="1885"/>
                  <a:pt x="15956" y="1834"/>
                </a:cubicBezTo>
                <a:cubicBezTo>
                  <a:pt x="15986" y="1784"/>
                  <a:pt x="16001" y="1726"/>
                  <a:pt x="16001" y="1668"/>
                </a:cubicBezTo>
                <a:lnTo>
                  <a:pt x="16001" y="333"/>
                </a:lnTo>
                <a:lnTo>
                  <a:pt x="16001" y="334"/>
                </a:lnTo>
                <a:lnTo>
                  <a:pt x="16001" y="334"/>
                </a:lnTo>
                <a:cubicBezTo>
                  <a:pt x="16001" y="275"/>
                  <a:pt x="15986" y="217"/>
                  <a:pt x="15956" y="167"/>
                </a:cubicBezTo>
                <a:cubicBezTo>
                  <a:pt x="15927" y="116"/>
                  <a:pt x="15885" y="74"/>
                  <a:pt x="15834" y="45"/>
                </a:cubicBezTo>
                <a:cubicBezTo>
                  <a:pt x="15784" y="15"/>
                  <a:pt x="15726" y="0"/>
                  <a:pt x="15668" y="0"/>
                </a:cubicBezTo>
                <a:lnTo>
                  <a:pt x="333" y="0"/>
                </a:lnTo>
              </a:path>
            </a:pathLst>
          </a:custGeom>
          <a:solidFill>
            <a:srgbClr val="fff5ce"/>
          </a:solidFill>
          <a:ln w="72000">
            <a:solidFill>
              <a:srgbClr val="158466"/>
            </a:solidFill>
            <a:round/>
          </a:ln>
        </p:spPr>
        <p:style>
          <a:lnRef idx="0"/>
          <a:fillRef idx="0"/>
          <a:effectRef idx="0"/>
          <a:fontRef idx="minor"/>
        </p:style>
        <p:txBody>
          <a:bodyPr lIns="126000" rIns="126000" tIns="81000" bIns="81000" anchor="ctr">
            <a:noAutofit/>
          </a:bodyPr>
          <a:p>
            <a:pPr algn="ctr">
              <a:lnSpc>
                <a:spcPct val="100000"/>
              </a:lnSpc>
              <a:buNone/>
            </a:pPr>
            <a:r>
              <a:rPr b="1" lang="en-PH" sz="2000" spc="-1" strike="noStrike">
                <a:solidFill>
                  <a:srgbClr val="472702"/>
                </a:solidFill>
                <a:latin typeface="Lato"/>
                <a:ea typeface="AppleSystemUIFont"/>
              </a:rPr>
              <a:t>Pagpapakahusay at Pagpapakabuti ng Pagkatao</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6"/>
          <p:cNvSpPr/>
          <p:nvPr/>
        </p:nvSpPr>
        <p:spPr>
          <a:xfrm>
            <a:off x="609840" y="2520000"/>
            <a:ext cx="10947600" cy="3588840"/>
          </a:xfrm>
          <a:prstGeom prst="rect">
            <a:avLst/>
          </a:prstGeom>
          <a:noFill/>
          <a:ln w="76320">
            <a:noFill/>
          </a:ln>
        </p:spPr>
        <p:style>
          <a:lnRef idx="0"/>
          <a:fillRef idx="0"/>
          <a:effectRef idx="0"/>
          <a:fontRef idx="minor"/>
        </p:style>
      </p:sp>
      <p:sp>
        <p:nvSpPr>
          <p:cNvPr id="269" name="PlaceHolder 1"/>
          <p:cNvSpPr>
            <a:spLocks noGrp="1"/>
          </p:cNvSpPr>
          <p:nvPr>
            <p:ph/>
          </p:nvPr>
        </p:nvSpPr>
        <p:spPr>
          <a:xfrm>
            <a:off x="609480" y="2232000"/>
            <a:ext cx="10970640" cy="3948840"/>
          </a:xfrm>
          <a:prstGeom prst="rect">
            <a:avLst/>
          </a:prstGeom>
          <a:noFill/>
          <a:ln w="0">
            <a:noFill/>
          </a:ln>
        </p:spPr>
        <p:txBody>
          <a:bodyPr lIns="0" rIns="0" tIns="0" bIns="0" anchor="t">
            <a:normAutofit/>
          </a:bodyPr>
          <a:p>
            <a:pPr algn="just">
              <a:lnSpc>
                <a:spcPct val="100000"/>
              </a:lnSpc>
              <a:buNone/>
            </a:pPr>
            <a:endParaRPr b="0" lang="en-PH" sz="3200" spc="-1" strike="noStrike">
              <a:latin typeface="Arial"/>
            </a:endParaRPr>
          </a:p>
          <a:p>
            <a:pPr algn="just">
              <a:lnSpc>
                <a:spcPct val="100000"/>
              </a:lnSpc>
              <a:buNone/>
            </a:pPr>
            <a:r>
              <a:rPr b="1" lang="en-PH" sz="2000" spc="-1" strike="noStrike">
                <a:latin typeface="Lato"/>
                <a:ea typeface="AppleSystemUIFont"/>
              </a:rPr>
              <a:t>Ayon sa isang awiting Ingles ay mas mabuti pang magsindi ng isang kandila kaysa kasuklaman ang kadiliman. Sa bawat taong nangangako at pinipiling maging matino at tapat ay malaking kabawasan na sa pagkakasadlak sa graft and corruption ng lipunan.</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Para sa pagbibigay-diin sa ideya na “nahuhubog ng tao ang lipunan,” ito ay nakabatay sa antas ng pagkahubog ng iyong pagkatao. Ang mas mataas na antas ng kaalaman at kakayahang pumili ng “tamang dapat gawin” at mga pagpapahalaga na hindi makasarili at nahihigitan ang pampamilyang kapakanan na ang ibig sabihin ay pagsasaalang-alang ng kapakanan ng sambayanan ang tunay na huhubog sa lipunan na maging maunlad, payapa, at makatarungan. Sila ang nararapat makisangkot at kumilos para sa bayan.</a:t>
            </a:r>
            <a:endParaRPr b="0" lang="en-PH" sz="2000" spc="-1" strike="noStrike">
              <a:latin typeface="Arial"/>
            </a:endParaRPr>
          </a:p>
        </p:txBody>
      </p:sp>
      <p:sp>
        <p:nvSpPr>
          <p:cNvPr id="270" name="PlaceHolder 18"/>
          <p:cNvSpPr/>
          <p:nvPr/>
        </p:nvSpPr>
        <p:spPr>
          <a:xfrm>
            <a:off x="609480" y="198000"/>
            <a:ext cx="10006920" cy="1059480"/>
          </a:xfrm>
          <a:prstGeom prst="rect">
            <a:avLst/>
          </a:prstGeom>
          <a:solidFill>
            <a:srgbClr val="472702"/>
          </a:solidFill>
          <a:ln w="76320">
            <a:solidFill>
              <a:srgbClr val="158466"/>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Mga Paraan ng Pagsugpo sa Graft and Corruption</a:t>
            </a:r>
            <a:endParaRPr b="0" lang="en-PH" sz="3600" spc="-1" strike="noStrike">
              <a:latin typeface="Arial"/>
            </a:endParaRPr>
          </a:p>
        </p:txBody>
      </p:sp>
      <p:sp>
        <p:nvSpPr>
          <p:cNvPr id="271" name=""/>
          <p:cNvSpPr/>
          <p:nvPr/>
        </p:nvSpPr>
        <p:spPr>
          <a:xfrm>
            <a:off x="720000" y="1440000"/>
            <a:ext cx="5759640" cy="719640"/>
          </a:xfrm>
          <a:custGeom>
            <a:avLst/>
            <a:gdLst/>
            <a:ahLst/>
            <a:rect l="l" t="t" r="r" b="b"/>
            <a:pathLst>
              <a:path w="16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15667" y="2001"/>
                </a:lnTo>
                <a:lnTo>
                  <a:pt x="15668" y="2001"/>
                </a:lnTo>
                <a:cubicBezTo>
                  <a:pt x="15726" y="2001"/>
                  <a:pt x="15784" y="1986"/>
                  <a:pt x="15834" y="1956"/>
                </a:cubicBezTo>
                <a:cubicBezTo>
                  <a:pt x="15885" y="1927"/>
                  <a:pt x="15927" y="1885"/>
                  <a:pt x="15956" y="1834"/>
                </a:cubicBezTo>
                <a:cubicBezTo>
                  <a:pt x="15986" y="1784"/>
                  <a:pt x="16001" y="1726"/>
                  <a:pt x="16001" y="1668"/>
                </a:cubicBezTo>
                <a:lnTo>
                  <a:pt x="16001" y="333"/>
                </a:lnTo>
                <a:lnTo>
                  <a:pt x="16001" y="334"/>
                </a:lnTo>
                <a:lnTo>
                  <a:pt x="16001" y="334"/>
                </a:lnTo>
                <a:cubicBezTo>
                  <a:pt x="16001" y="275"/>
                  <a:pt x="15986" y="217"/>
                  <a:pt x="15956" y="167"/>
                </a:cubicBezTo>
                <a:cubicBezTo>
                  <a:pt x="15927" y="116"/>
                  <a:pt x="15885" y="74"/>
                  <a:pt x="15834" y="45"/>
                </a:cubicBezTo>
                <a:cubicBezTo>
                  <a:pt x="15784" y="15"/>
                  <a:pt x="15726" y="0"/>
                  <a:pt x="15668" y="0"/>
                </a:cubicBezTo>
                <a:lnTo>
                  <a:pt x="333" y="0"/>
                </a:lnTo>
              </a:path>
            </a:pathLst>
          </a:custGeom>
          <a:solidFill>
            <a:srgbClr val="fff5ce"/>
          </a:solidFill>
          <a:ln w="72000">
            <a:solidFill>
              <a:srgbClr val="158466"/>
            </a:solidFill>
            <a:round/>
          </a:ln>
        </p:spPr>
        <p:style>
          <a:lnRef idx="0"/>
          <a:fillRef idx="0"/>
          <a:effectRef idx="0"/>
          <a:fontRef idx="minor"/>
        </p:style>
        <p:txBody>
          <a:bodyPr lIns="126000" rIns="126000" tIns="81000" bIns="81000" anchor="ctr">
            <a:noAutofit/>
          </a:bodyPr>
          <a:p>
            <a:pPr algn="ctr">
              <a:lnSpc>
                <a:spcPct val="100000"/>
              </a:lnSpc>
              <a:buNone/>
            </a:pPr>
            <a:r>
              <a:rPr b="1" lang="en-PH" sz="2000" spc="-1" strike="noStrike">
                <a:solidFill>
                  <a:srgbClr val="472702"/>
                </a:solidFill>
                <a:latin typeface="Lato"/>
                <a:ea typeface="AppleSystemUIFont"/>
              </a:rPr>
              <a:t>Pagpapakahusay at Pagpapakabuti ng Pagkatao</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9"/>
          <p:cNvSpPr/>
          <p:nvPr/>
        </p:nvSpPr>
        <p:spPr>
          <a:xfrm>
            <a:off x="609840" y="2520000"/>
            <a:ext cx="10947600" cy="3588840"/>
          </a:xfrm>
          <a:prstGeom prst="rect">
            <a:avLst/>
          </a:prstGeom>
          <a:noFill/>
          <a:ln w="76320">
            <a:noFill/>
          </a:ln>
        </p:spPr>
        <p:style>
          <a:lnRef idx="0"/>
          <a:fillRef idx="0"/>
          <a:effectRef idx="0"/>
          <a:fontRef idx="minor"/>
        </p:style>
      </p:sp>
      <p:sp>
        <p:nvSpPr>
          <p:cNvPr id="273" name="PlaceHolder 1"/>
          <p:cNvSpPr>
            <a:spLocks noGrp="1"/>
          </p:cNvSpPr>
          <p:nvPr>
            <p:ph/>
          </p:nvPr>
        </p:nvSpPr>
        <p:spPr>
          <a:xfrm>
            <a:off x="609480" y="2232000"/>
            <a:ext cx="10970640" cy="3948840"/>
          </a:xfrm>
          <a:prstGeom prst="rect">
            <a:avLst/>
          </a:prstGeom>
          <a:noFill/>
          <a:ln w="0">
            <a:noFill/>
          </a:ln>
        </p:spPr>
        <p:txBody>
          <a:bodyPr lIns="0" rIns="0" tIns="0" bIns="0" anchor="t">
            <a:normAutofit fontScale="77000"/>
          </a:bodyPr>
          <a:p>
            <a:pPr algn="just">
              <a:lnSpc>
                <a:spcPct val="100000"/>
              </a:lnSpc>
              <a:buNone/>
            </a:pPr>
            <a:r>
              <a:rPr b="1" lang="en-PH" sz="2000" spc="-1" strike="noStrike">
                <a:latin typeface="Lato"/>
                <a:ea typeface="AppleSystemUIFont"/>
              </a:rPr>
              <a:t>Kailangan ang iyong pakikisangkot at pagkilos para sa bayan sa larangan ng pagharap at pagtugon sa suliraning may kinalaman sa graft and corruption. Kinakailangang mabawasan ang kapighatian sa mundo tulad ng suliraning pangkabuhayan at panlipunan na dulot ng graft and corruption tulad ng kahirapan, mababang kalidad ng edukasyon at serbisyong pangkalusugan, kakulangan sa impraestruktura sa transportasyon, komunikasyon, at marami pang iba.</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1. Ang mapanagot ang mga politiko o pinunong pambayan. Naririto ang ilang mga halimbawa kung paano hinaharap at tinutugunan ng Pangulong Rodrigo Roa Duterte ang graft and corruption: una, ayon sa pangulo, 89 na kapitan ng barangay ay masususpinde ng anim na buwan dahil sa imbestigasyon ng kanilang pagkasangkot sa iregularidad sa pagpapatupad ng ayuda o social amelioration program (SAP) (PCOO, 2021).</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2. Mariing sinabi at nagbanta si Pangulong Duterte na ang mga alagad ng batas na nasasangkot sa bentahan ng ilegal na droga, pangingikil, at iba pang mga maling gawain ay walang lugar sa pamahalaan at dapat na maalis kaagad sa serbisyo (PCOO, 2021).</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AppleSystemUIFont"/>
              </a:rPr>
              <a:t>3. Muling nagbabala si Pangulong Duterte tungkol sa korupsiyon, at ipinahayag sa publiko ang mga pangalan at kaso ng mga opisyal at kawani ng gobyerno mula sa Philippine Drug Enforcement Agency (PDEA) at National Police Commission (NAPOLCOM) (PCOO, 2021).</a:t>
            </a:r>
            <a:endParaRPr b="0" lang="en-PH" sz="2000" spc="-1" strike="noStrike">
              <a:latin typeface="Arial"/>
            </a:endParaRPr>
          </a:p>
        </p:txBody>
      </p:sp>
      <p:sp>
        <p:nvSpPr>
          <p:cNvPr id="274" name="PlaceHolder 23"/>
          <p:cNvSpPr/>
          <p:nvPr/>
        </p:nvSpPr>
        <p:spPr>
          <a:xfrm>
            <a:off x="609480" y="198000"/>
            <a:ext cx="10006920" cy="1059480"/>
          </a:xfrm>
          <a:prstGeom prst="rect">
            <a:avLst/>
          </a:prstGeom>
          <a:solidFill>
            <a:srgbClr val="472702"/>
          </a:solidFill>
          <a:ln w="76320">
            <a:solidFill>
              <a:srgbClr val="158466"/>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Mga Paraan ng Pagsugpo sa Graft and Corruption</a:t>
            </a:r>
            <a:endParaRPr b="0" lang="en-PH" sz="3600" spc="-1" strike="noStrike">
              <a:latin typeface="Arial"/>
            </a:endParaRPr>
          </a:p>
        </p:txBody>
      </p:sp>
      <p:sp>
        <p:nvSpPr>
          <p:cNvPr id="275" name=""/>
          <p:cNvSpPr/>
          <p:nvPr/>
        </p:nvSpPr>
        <p:spPr>
          <a:xfrm>
            <a:off x="720000" y="1440000"/>
            <a:ext cx="5759640" cy="719640"/>
          </a:xfrm>
          <a:custGeom>
            <a:avLst/>
            <a:gdLst/>
            <a:ahLst/>
            <a:rect l="l" t="t" r="r" b="b"/>
            <a:pathLst>
              <a:path w="16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15667" y="2001"/>
                </a:lnTo>
                <a:lnTo>
                  <a:pt x="15668" y="2001"/>
                </a:lnTo>
                <a:cubicBezTo>
                  <a:pt x="15726" y="2001"/>
                  <a:pt x="15784" y="1986"/>
                  <a:pt x="15834" y="1956"/>
                </a:cubicBezTo>
                <a:cubicBezTo>
                  <a:pt x="15885" y="1927"/>
                  <a:pt x="15927" y="1885"/>
                  <a:pt x="15956" y="1834"/>
                </a:cubicBezTo>
                <a:cubicBezTo>
                  <a:pt x="15986" y="1784"/>
                  <a:pt x="16001" y="1726"/>
                  <a:pt x="16001" y="1668"/>
                </a:cubicBezTo>
                <a:lnTo>
                  <a:pt x="16001" y="333"/>
                </a:lnTo>
                <a:lnTo>
                  <a:pt x="16001" y="334"/>
                </a:lnTo>
                <a:lnTo>
                  <a:pt x="16001" y="334"/>
                </a:lnTo>
                <a:cubicBezTo>
                  <a:pt x="16001" y="275"/>
                  <a:pt x="15986" y="217"/>
                  <a:pt x="15956" y="167"/>
                </a:cubicBezTo>
                <a:cubicBezTo>
                  <a:pt x="15927" y="116"/>
                  <a:pt x="15885" y="74"/>
                  <a:pt x="15834" y="45"/>
                </a:cubicBezTo>
                <a:cubicBezTo>
                  <a:pt x="15784" y="15"/>
                  <a:pt x="15726" y="0"/>
                  <a:pt x="15668" y="0"/>
                </a:cubicBezTo>
                <a:lnTo>
                  <a:pt x="333" y="0"/>
                </a:lnTo>
              </a:path>
            </a:pathLst>
          </a:custGeom>
          <a:solidFill>
            <a:srgbClr val="fff5ce"/>
          </a:solidFill>
          <a:ln w="72000">
            <a:solidFill>
              <a:srgbClr val="158466"/>
            </a:solidFill>
            <a:round/>
          </a:ln>
        </p:spPr>
        <p:style>
          <a:lnRef idx="0"/>
          <a:fillRef idx="0"/>
          <a:effectRef idx="0"/>
          <a:fontRef idx="minor"/>
        </p:style>
        <p:txBody>
          <a:bodyPr lIns="126000" rIns="126000" tIns="81000" bIns="81000" anchor="ctr">
            <a:noAutofit/>
          </a:bodyPr>
          <a:p>
            <a:pPr algn="ctr">
              <a:lnSpc>
                <a:spcPct val="100000"/>
              </a:lnSpc>
              <a:buNone/>
            </a:pPr>
            <a:r>
              <a:rPr b="1" lang="en-PH" sz="2000" spc="-1" strike="noStrike">
                <a:solidFill>
                  <a:srgbClr val="472702"/>
                </a:solidFill>
                <a:latin typeface="Lato"/>
                <a:ea typeface="AppleSystemUIFont"/>
              </a:rPr>
              <a:t>Pakikisangkot at Pagkilos para sa Bayan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PlaceHolder 24"/>
          <p:cNvSpPr/>
          <p:nvPr/>
        </p:nvSpPr>
        <p:spPr>
          <a:xfrm>
            <a:off x="609840" y="2520000"/>
            <a:ext cx="10947600" cy="3588840"/>
          </a:xfrm>
          <a:prstGeom prst="rect">
            <a:avLst/>
          </a:prstGeom>
          <a:noFill/>
          <a:ln w="76320">
            <a:noFill/>
          </a:ln>
        </p:spPr>
        <p:style>
          <a:lnRef idx="0"/>
          <a:fillRef idx="0"/>
          <a:effectRef idx="0"/>
          <a:fontRef idx="minor"/>
        </p:style>
      </p:sp>
      <p:sp>
        <p:nvSpPr>
          <p:cNvPr id="277" name="PlaceHolder 1"/>
          <p:cNvSpPr>
            <a:spLocks noGrp="1"/>
          </p:cNvSpPr>
          <p:nvPr>
            <p:ph/>
          </p:nvPr>
        </p:nvSpPr>
        <p:spPr>
          <a:xfrm>
            <a:off x="645480" y="2232000"/>
            <a:ext cx="10970640" cy="3948840"/>
          </a:xfrm>
          <a:prstGeom prst="rect">
            <a:avLst/>
          </a:prstGeom>
          <a:noFill/>
          <a:ln w="0">
            <a:noFill/>
          </a:ln>
        </p:spPr>
        <p:txBody>
          <a:bodyPr lIns="0" rIns="0" tIns="0" bIns="0" anchor="t">
            <a:normAutofit fontScale="91000"/>
          </a:bodyPr>
          <a:p>
            <a:pPr algn="just">
              <a:lnSpc>
                <a:spcPct val="100000"/>
              </a:lnSpc>
              <a:buNone/>
            </a:pPr>
            <a:r>
              <a:rPr b="0" lang="en-PH" sz="2000" spc="-1" strike="noStrike">
                <a:latin typeface="Lato"/>
                <a:ea typeface="AppleSystemUIFont"/>
              </a:rPr>
              <a:t>Narito naman ang mga programa, proyekto, at batas na ipinatupad ng mga nakaraang administrasyon sa Ikalimang Republika:</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AppleSystemUIFont"/>
              </a:rPr>
              <a:t>1. Presidential Commission on Good Government (PCGG) na likha ng Executive Order No. 1 (Pebrero 28, 1986) – pagbawi sa nakaw na yaman ni dating Presidente Ferdinand E. Marcos, kaniyang pamilya, mga kamag-anak, at mga dating opisyal</a:t>
            </a:r>
            <a:endParaRPr b="0" lang="en-PH" sz="2000" spc="-1" strike="noStrike">
              <a:latin typeface="Arial"/>
            </a:endParaRPr>
          </a:p>
          <a:p>
            <a:pPr algn="just">
              <a:lnSpc>
                <a:spcPct val="100000"/>
              </a:lnSpc>
              <a:buNone/>
            </a:pPr>
            <a:r>
              <a:rPr b="0" lang="en-PH" sz="2000" spc="-1" strike="noStrike">
                <a:latin typeface="Lato"/>
                <a:ea typeface="AppleSystemUIFont"/>
              </a:rPr>
              <a:t>2. Presidential Committee on Public Ethics and Accountability na likha ng Administrative Order No. 25 noong Mayo 15, 1987 – pagtataguyod ng katapatan, integridad, at pananagutan sa paglilingkod sa bayan</a:t>
            </a:r>
            <a:endParaRPr b="0" lang="en-PH" sz="2000" spc="-1" strike="noStrike">
              <a:latin typeface="Arial"/>
            </a:endParaRPr>
          </a:p>
          <a:p>
            <a:pPr algn="just">
              <a:lnSpc>
                <a:spcPct val="100000"/>
              </a:lnSpc>
              <a:buNone/>
            </a:pPr>
            <a:r>
              <a:rPr b="0" lang="en-PH" sz="2000" spc="-1" strike="noStrike">
                <a:latin typeface="Lato"/>
                <a:ea typeface="AppleSystemUIFont"/>
              </a:rPr>
              <a:t>3. Code of Conduct and Ethical Standards for Public Officials and Employees na likha ng Republic Act 6713 – gabay sa marangal na paglilingkod ng mga pinunong pambayan at mga kawani ng pamahalaan</a:t>
            </a:r>
            <a:endParaRPr b="0" lang="en-PH" sz="2000" spc="-1" strike="noStrike">
              <a:latin typeface="Arial"/>
            </a:endParaRPr>
          </a:p>
          <a:p>
            <a:pPr algn="just">
              <a:lnSpc>
                <a:spcPct val="100000"/>
              </a:lnSpc>
              <a:buNone/>
            </a:pPr>
            <a:r>
              <a:rPr b="0" lang="en-PH" sz="2000" spc="-1" strike="noStrike">
                <a:latin typeface="Lato"/>
                <a:ea typeface="AppleSystemUIFont"/>
              </a:rPr>
              <a:t>4. Office of the Ombudsman na likha ng Executive Order No. 243, s. 1987 at Republic Act No. 6770 – pag-iimbestiga sa mga reklamo sa mga ilegal na gawain at asal ng mga pinunong pambayan</a:t>
            </a:r>
            <a:endParaRPr b="0" lang="en-PH" sz="2000" spc="-1" strike="noStrike">
              <a:latin typeface="Arial"/>
            </a:endParaRPr>
          </a:p>
        </p:txBody>
      </p:sp>
      <p:sp>
        <p:nvSpPr>
          <p:cNvPr id="278" name="PlaceHolder 26"/>
          <p:cNvSpPr/>
          <p:nvPr/>
        </p:nvSpPr>
        <p:spPr>
          <a:xfrm>
            <a:off x="609480" y="198000"/>
            <a:ext cx="10006920" cy="1059480"/>
          </a:xfrm>
          <a:prstGeom prst="rect">
            <a:avLst/>
          </a:prstGeom>
          <a:solidFill>
            <a:srgbClr val="472702"/>
          </a:solidFill>
          <a:ln w="76320">
            <a:solidFill>
              <a:srgbClr val="158466"/>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Mga Paraan ng Pagsugpo sa Graft and Corruption</a:t>
            </a:r>
            <a:endParaRPr b="0" lang="en-PH" sz="3600" spc="-1" strike="noStrike">
              <a:latin typeface="Arial"/>
            </a:endParaRPr>
          </a:p>
        </p:txBody>
      </p:sp>
      <p:sp>
        <p:nvSpPr>
          <p:cNvPr id="279" name=""/>
          <p:cNvSpPr/>
          <p:nvPr/>
        </p:nvSpPr>
        <p:spPr>
          <a:xfrm>
            <a:off x="720000" y="1440000"/>
            <a:ext cx="5759640" cy="719640"/>
          </a:xfrm>
          <a:custGeom>
            <a:avLst/>
            <a:gdLst/>
            <a:ahLst/>
            <a:rect l="l" t="t" r="r" b="b"/>
            <a:pathLst>
              <a:path w="16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15667" y="2001"/>
                </a:lnTo>
                <a:lnTo>
                  <a:pt x="15668" y="2001"/>
                </a:lnTo>
                <a:cubicBezTo>
                  <a:pt x="15726" y="2001"/>
                  <a:pt x="15784" y="1986"/>
                  <a:pt x="15834" y="1956"/>
                </a:cubicBezTo>
                <a:cubicBezTo>
                  <a:pt x="15885" y="1927"/>
                  <a:pt x="15927" y="1885"/>
                  <a:pt x="15956" y="1834"/>
                </a:cubicBezTo>
                <a:cubicBezTo>
                  <a:pt x="15986" y="1784"/>
                  <a:pt x="16001" y="1726"/>
                  <a:pt x="16001" y="1668"/>
                </a:cubicBezTo>
                <a:lnTo>
                  <a:pt x="16001" y="333"/>
                </a:lnTo>
                <a:lnTo>
                  <a:pt x="16001" y="334"/>
                </a:lnTo>
                <a:lnTo>
                  <a:pt x="16001" y="334"/>
                </a:lnTo>
                <a:cubicBezTo>
                  <a:pt x="16001" y="275"/>
                  <a:pt x="15986" y="217"/>
                  <a:pt x="15956" y="167"/>
                </a:cubicBezTo>
                <a:cubicBezTo>
                  <a:pt x="15927" y="116"/>
                  <a:pt x="15885" y="74"/>
                  <a:pt x="15834" y="45"/>
                </a:cubicBezTo>
                <a:cubicBezTo>
                  <a:pt x="15784" y="15"/>
                  <a:pt x="15726" y="0"/>
                  <a:pt x="15668" y="0"/>
                </a:cubicBezTo>
                <a:lnTo>
                  <a:pt x="333" y="0"/>
                </a:lnTo>
              </a:path>
            </a:pathLst>
          </a:custGeom>
          <a:solidFill>
            <a:srgbClr val="fff5ce"/>
          </a:solidFill>
          <a:ln w="72000">
            <a:solidFill>
              <a:srgbClr val="158466"/>
            </a:solidFill>
            <a:round/>
          </a:ln>
        </p:spPr>
        <p:style>
          <a:lnRef idx="0"/>
          <a:fillRef idx="0"/>
          <a:effectRef idx="0"/>
          <a:fontRef idx="minor"/>
        </p:style>
        <p:txBody>
          <a:bodyPr lIns="126000" rIns="126000" tIns="81000" bIns="81000" anchor="ctr">
            <a:noAutofit/>
          </a:bodyPr>
          <a:p>
            <a:pPr algn="ctr">
              <a:lnSpc>
                <a:spcPct val="100000"/>
              </a:lnSpc>
              <a:buNone/>
            </a:pPr>
            <a:r>
              <a:rPr b="1" lang="en-PH" sz="2000" spc="-1" strike="noStrike">
                <a:solidFill>
                  <a:srgbClr val="472702"/>
                </a:solidFill>
                <a:latin typeface="Lato"/>
                <a:ea typeface="AppleSystemUIFont"/>
              </a:rPr>
              <a:t>Pakikisangkot at Pagkilos para sa Bayan</a:t>
            </a:r>
            <a:endParaRPr b="0" lang="en-PH" sz="2000" spc="-1" strike="noStrike">
              <a:latin typeface="Arial"/>
            </a:endParaRPr>
          </a:p>
        </p:txBody>
      </p:sp>
      <p:sp>
        <p:nvSpPr>
          <p:cNvPr id="280" name=""/>
          <p:cNvSpPr/>
          <p:nvPr/>
        </p:nvSpPr>
        <p:spPr>
          <a:xfrm>
            <a:off x="720360" y="2988360"/>
            <a:ext cx="3959280" cy="431280"/>
          </a:xfrm>
          <a:custGeom>
            <a:avLst/>
            <a:gdLst/>
            <a:ahLst/>
            <a:rect l="l" t="t" r="r" b="b"/>
            <a:pathLst>
              <a:path w="11001" h="1201">
                <a:moveTo>
                  <a:pt x="200" y="0"/>
                </a:moveTo>
                <a:lnTo>
                  <a:pt x="200" y="0"/>
                </a:lnTo>
                <a:cubicBezTo>
                  <a:pt x="165" y="0"/>
                  <a:pt x="130" y="9"/>
                  <a:pt x="100" y="27"/>
                </a:cubicBezTo>
                <a:cubicBezTo>
                  <a:pt x="70" y="44"/>
                  <a:pt x="44" y="70"/>
                  <a:pt x="27" y="100"/>
                </a:cubicBezTo>
                <a:cubicBezTo>
                  <a:pt x="9" y="130"/>
                  <a:pt x="0" y="165"/>
                  <a:pt x="0" y="200"/>
                </a:cubicBezTo>
                <a:lnTo>
                  <a:pt x="0" y="1000"/>
                </a:lnTo>
                <a:lnTo>
                  <a:pt x="0" y="1000"/>
                </a:lnTo>
                <a:cubicBezTo>
                  <a:pt x="0" y="1035"/>
                  <a:pt x="9" y="1070"/>
                  <a:pt x="27" y="1100"/>
                </a:cubicBezTo>
                <a:cubicBezTo>
                  <a:pt x="44" y="1130"/>
                  <a:pt x="70" y="1156"/>
                  <a:pt x="100" y="1173"/>
                </a:cubicBezTo>
                <a:cubicBezTo>
                  <a:pt x="130" y="1191"/>
                  <a:pt x="165" y="1200"/>
                  <a:pt x="200" y="1200"/>
                </a:cubicBezTo>
                <a:lnTo>
                  <a:pt x="10800" y="1200"/>
                </a:lnTo>
                <a:lnTo>
                  <a:pt x="10800" y="1200"/>
                </a:lnTo>
                <a:cubicBezTo>
                  <a:pt x="10835" y="1200"/>
                  <a:pt x="10870" y="1191"/>
                  <a:pt x="10900" y="1173"/>
                </a:cubicBezTo>
                <a:cubicBezTo>
                  <a:pt x="10930" y="1156"/>
                  <a:pt x="10956" y="1130"/>
                  <a:pt x="10973" y="1100"/>
                </a:cubicBezTo>
                <a:cubicBezTo>
                  <a:pt x="10991" y="1070"/>
                  <a:pt x="11000" y="1035"/>
                  <a:pt x="11000" y="1000"/>
                </a:cubicBezTo>
                <a:lnTo>
                  <a:pt x="11000" y="200"/>
                </a:lnTo>
                <a:lnTo>
                  <a:pt x="11000" y="200"/>
                </a:lnTo>
                <a:lnTo>
                  <a:pt x="11000" y="200"/>
                </a:lnTo>
                <a:cubicBezTo>
                  <a:pt x="11000" y="165"/>
                  <a:pt x="10991" y="130"/>
                  <a:pt x="10973" y="100"/>
                </a:cubicBezTo>
                <a:cubicBezTo>
                  <a:pt x="10956" y="70"/>
                  <a:pt x="10930" y="44"/>
                  <a:pt x="10900" y="27"/>
                </a:cubicBezTo>
                <a:cubicBezTo>
                  <a:pt x="10870" y="9"/>
                  <a:pt x="10835" y="0"/>
                  <a:pt x="10800" y="0"/>
                </a:cubicBezTo>
                <a:lnTo>
                  <a:pt x="200" y="0"/>
                </a:lnTo>
              </a:path>
            </a:pathLst>
          </a:custGeom>
          <a:solidFill>
            <a:srgbClr val="bf0041"/>
          </a:solidFill>
          <a:ln w="72000">
            <a:solidFill>
              <a:srgbClr val="ec9ba4"/>
            </a:solidFill>
            <a:round/>
          </a:ln>
        </p:spPr>
        <p:style>
          <a:lnRef idx="0"/>
          <a:fillRef idx="0"/>
          <a:effectRef idx="0"/>
          <a:fontRef idx="minor"/>
        </p:style>
        <p:txBody>
          <a:bodyPr lIns="126000" rIns="126000" tIns="81000" bIns="81000" anchor="ctr">
            <a:noAutofit/>
          </a:bodyPr>
          <a:p>
            <a:pPr algn="ctr">
              <a:lnSpc>
                <a:spcPct val="100000"/>
              </a:lnSpc>
              <a:buNone/>
            </a:pPr>
            <a:r>
              <a:rPr b="1" lang="en-PH" sz="2000" spc="-1" strike="noStrike">
                <a:solidFill>
                  <a:srgbClr val="ffe994"/>
                </a:solidFill>
                <a:latin typeface="Lato"/>
                <a:ea typeface="AppleSystemUIFont"/>
              </a:rPr>
              <a:t>Corazon C. Aquino (1986–1992)</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27"/>
          <p:cNvSpPr/>
          <p:nvPr/>
        </p:nvSpPr>
        <p:spPr>
          <a:xfrm>
            <a:off x="609840" y="2520000"/>
            <a:ext cx="10947600" cy="3588840"/>
          </a:xfrm>
          <a:prstGeom prst="rect">
            <a:avLst/>
          </a:prstGeom>
          <a:noFill/>
          <a:ln w="76320">
            <a:noFill/>
          </a:ln>
        </p:spPr>
        <p:style>
          <a:lnRef idx="0"/>
          <a:fillRef idx="0"/>
          <a:effectRef idx="0"/>
          <a:fontRef idx="minor"/>
        </p:style>
      </p:sp>
      <p:sp>
        <p:nvSpPr>
          <p:cNvPr id="282" name="PlaceHolder 1"/>
          <p:cNvSpPr>
            <a:spLocks noGrp="1"/>
          </p:cNvSpPr>
          <p:nvPr>
            <p:ph/>
          </p:nvPr>
        </p:nvSpPr>
        <p:spPr>
          <a:xfrm>
            <a:off x="609480" y="2880000"/>
            <a:ext cx="10970640" cy="1259640"/>
          </a:xfrm>
          <a:prstGeom prst="rect">
            <a:avLst/>
          </a:prstGeom>
          <a:noFill/>
          <a:ln w="0">
            <a:noFill/>
          </a:ln>
        </p:spPr>
        <p:txBody>
          <a:bodyPr lIns="0" rIns="0" tIns="0" bIns="0" anchor="t">
            <a:normAutofit/>
          </a:bodyPr>
          <a:p>
            <a:pPr algn="just">
              <a:lnSpc>
                <a:spcPct val="100000"/>
              </a:lnSpc>
              <a:buNone/>
            </a:pPr>
            <a:r>
              <a:rPr b="1" lang="en-PH" sz="1800" spc="-1" strike="noStrike">
                <a:latin typeface="Lato"/>
              </a:rPr>
              <a:t>1. Creating a Presidential Commission to Investigate Administrative Complaints Involving Graft and Corruption, nilikha batay sa Executive Order No. 151, s. 1994 executive order</a:t>
            </a:r>
            <a:endParaRPr b="0" lang="en-PH" sz="1800" spc="-1" strike="noStrike">
              <a:latin typeface="Arial"/>
            </a:endParaRPr>
          </a:p>
          <a:p>
            <a:pPr algn="just">
              <a:lnSpc>
                <a:spcPct val="100000"/>
              </a:lnSpc>
              <a:buNone/>
            </a:pPr>
            <a:r>
              <a:rPr b="1" lang="en-PH" sz="1800" spc="-1" strike="noStrike">
                <a:latin typeface="Lato"/>
              </a:rPr>
              <a:t>2. Institutionalizing the Moral Recovery Program (MRP), nilikha batay sa Executive Order No. 319 Abril 3, 1996 – para sa pagpapakatao ng lahat ng nasa pamahalaan</a:t>
            </a:r>
            <a:endParaRPr b="0" lang="en-PH" sz="1800" spc="-1" strike="noStrike">
              <a:latin typeface="Arial"/>
            </a:endParaRPr>
          </a:p>
        </p:txBody>
      </p:sp>
      <p:sp>
        <p:nvSpPr>
          <p:cNvPr id="283" name="PlaceHolder 29"/>
          <p:cNvSpPr/>
          <p:nvPr/>
        </p:nvSpPr>
        <p:spPr>
          <a:xfrm>
            <a:off x="609480" y="198000"/>
            <a:ext cx="10006920" cy="1059480"/>
          </a:xfrm>
          <a:prstGeom prst="rect">
            <a:avLst/>
          </a:prstGeom>
          <a:solidFill>
            <a:srgbClr val="472702"/>
          </a:solidFill>
          <a:ln w="76320">
            <a:solidFill>
              <a:srgbClr val="158466"/>
            </a:solidFill>
            <a:round/>
          </a:ln>
        </p:spPr>
        <p:style>
          <a:lnRef idx="0"/>
          <a:fillRef idx="0"/>
          <a:effectRef idx="0"/>
          <a:fontRef idx="minor"/>
        </p:style>
        <p:txBody>
          <a:bodyPr lIns="38160" rIns="38160" tIns="38160" bIns="38160" anchor="ctr">
            <a:noAutofit/>
          </a:bodyPr>
          <a:p>
            <a:pPr algn="ctr">
              <a:lnSpc>
                <a:spcPct val="100000"/>
              </a:lnSpc>
              <a:buNone/>
            </a:pPr>
            <a:r>
              <a:rPr b="1" lang="en-US" sz="3600" spc="-1" strike="noStrike">
                <a:solidFill>
                  <a:srgbClr val="ffe994"/>
                </a:solidFill>
                <a:latin typeface="Lato"/>
                <a:ea typeface="DejaVu Sans"/>
              </a:rPr>
              <a:t>Mga Paraan ng Pagsugpo sa Graft and Corruption</a:t>
            </a:r>
            <a:endParaRPr b="0" lang="en-PH" sz="3600" spc="-1" strike="noStrike">
              <a:latin typeface="Arial"/>
            </a:endParaRPr>
          </a:p>
        </p:txBody>
      </p:sp>
      <p:sp>
        <p:nvSpPr>
          <p:cNvPr id="284" name=""/>
          <p:cNvSpPr/>
          <p:nvPr/>
        </p:nvSpPr>
        <p:spPr>
          <a:xfrm>
            <a:off x="720000" y="1440000"/>
            <a:ext cx="5759640" cy="719640"/>
          </a:xfrm>
          <a:custGeom>
            <a:avLst/>
            <a:gdLst/>
            <a:ahLst/>
            <a:rect l="l" t="t" r="r" b="b"/>
            <a:pathLst>
              <a:path w="16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15667" y="2001"/>
                </a:lnTo>
                <a:lnTo>
                  <a:pt x="15668" y="2001"/>
                </a:lnTo>
                <a:cubicBezTo>
                  <a:pt x="15726" y="2001"/>
                  <a:pt x="15784" y="1986"/>
                  <a:pt x="15834" y="1956"/>
                </a:cubicBezTo>
                <a:cubicBezTo>
                  <a:pt x="15885" y="1927"/>
                  <a:pt x="15927" y="1885"/>
                  <a:pt x="15956" y="1834"/>
                </a:cubicBezTo>
                <a:cubicBezTo>
                  <a:pt x="15986" y="1784"/>
                  <a:pt x="16001" y="1726"/>
                  <a:pt x="16001" y="1668"/>
                </a:cubicBezTo>
                <a:lnTo>
                  <a:pt x="16001" y="333"/>
                </a:lnTo>
                <a:lnTo>
                  <a:pt x="16001" y="334"/>
                </a:lnTo>
                <a:lnTo>
                  <a:pt x="16001" y="334"/>
                </a:lnTo>
                <a:cubicBezTo>
                  <a:pt x="16001" y="275"/>
                  <a:pt x="15986" y="217"/>
                  <a:pt x="15956" y="167"/>
                </a:cubicBezTo>
                <a:cubicBezTo>
                  <a:pt x="15927" y="116"/>
                  <a:pt x="15885" y="74"/>
                  <a:pt x="15834" y="45"/>
                </a:cubicBezTo>
                <a:cubicBezTo>
                  <a:pt x="15784" y="15"/>
                  <a:pt x="15726" y="0"/>
                  <a:pt x="15668" y="0"/>
                </a:cubicBezTo>
                <a:lnTo>
                  <a:pt x="333" y="0"/>
                </a:lnTo>
              </a:path>
            </a:pathLst>
          </a:custGeom>
          <a:solidFill>
            <a:srgbClr val="fff5ce"/>
          </a:solidFill>
          <a:ln w="72000">
            <a:solidFill>
              <a:srgbClr val="158466"/>
            </a:solidFill>
            <a:round/>
          </a:ln>
        </p:spPr>
        <p:style>
          <a:lnRef idx="0"/>
          <a:fillRef idx="0"/>
          <a:effectRef idx="0"/>
          <a:fontRef idx="minor"/>
        </p:style>
        <p:txBody>
          <a:bodyPr lIns="126000" rIns="126000" tIns="81000" bIns="81000" anchor="ctr">
            <a:noAutofit/>
          </a:bodyPr>
          <a:p>
            <a:pPr algn="ctr">
              <a:lnSpc>
                <a:spcPct val="100000"/>
              </a:lnSpc>
              <a:buNone/>
            </a:pPr>
            <a:r>
              <a:rPr b="1" lang="en-PH" sz="2000" spc="-1" strike="noStrike">
                <a:solidFill>
                  <a:srgbClr val="472702"/>
                </a:solidFill>
                <a:latin typeface="Lato"/>
                <a:ea typeface="AppleSystemUIFont"/>
              </a:rPr>
              <a:t>Pakikisangkot at Pagkilos para sa Bayan</a:t>
            </a:r>
            <a:endParaRPr b="0" lang="en-PH" sz="2000" spc="-1" strike="noStrike">
              <a:latin typeface="Arial"/>
            </a:endParaRPr>
          </a:p>
        </p:txBody>
      </p:sp>
      <p:sp>
        <p:nvSpPr>
          <p:cNvPr id="285" name=""/>
          <p:cNvSpPr/>
          <p:nvPr/>
        </p:nvSpPr>
        <p:spPr>
          <a:xfrm>
            <a:off x="720360" y="2268360"/>
            <a:ext cx="3959280" cy="431280"/>
          </a:xfrm>
          <a:custGeom>
            <a:avLst/>
            <a:gdLst/>
            <a:ahLst/>
            <a:rect l="l" t="t" r="r" b="b"/>
            <a:pathLst>
              <a:path w="11001" h="1201">
                <a:moveTo>
                  <a:pt x="200" y="0"/>
                </a:moveTo>
                <a:lnTo>
                  <a:pt x="200" y="0"/>
                </a:lnTo>
                <a:cubicBezTo>
                  <a:pt x="165" y="0"/>
                  <a:pt x="130" y="9"/>
                  <a:pt x="100" y="27"/>
                </a:cubicBezTo>
                <a:cubicBezTo>
                  <a:pt x="70" y="44"/>
                  <a:pt x="44" y="70"/>
                  <a:pt x="27" y="100"/>
                </a:cubicBezTo>
                <a:cubicBezTo>
                  <a:pt x="9" y="130"/>
                  <a:pt x="0" y="165"/>
                  <a:pt x="0" y="200"/>
                </a:cubicBezTo>
                <a:lnTo>
                  <a:pt x="0" y="1000"/>
                </a:lnTo>
                <a:lnTo>
                  <a:pt x="0" y="1000"/>
                </a:lnTo>
                <a:cubicBezTo>
                  <a:pt x="0" y="1035"/>
                  <a:pt x="9" y="1070"/>
                  <a:pt x="27" y="1100"/>
                </a:cubicBezTo>
                <a:cubicBezTo>
                  <a:pt x="44" y="1130"/>
                  <a:pt x="70" y="1156"/>
                  <a:pt x="100" y="1173"/>
                </a:cubicBezTo>
                <a:cubicBezTo>
                  <a:pt x="130" y="1191"/>
                  <a:pt x="165" y="1200"/>
                  <a:pt x="200" y="1200"/>
                </a:cubicBezTo>
                <a:lnTo>
                  <a:pt x="10800" y="1200"/>
                </a:lnTo>
                <a:lnTo>
                  <a:pt x="10800" y="1200"/>
                </a:lnTo>
                <a:cubicBezTo>
                  <a:pt x="10835" y="1200"/>
                  <a:pt x="10870" y="1191"/>
                  <a:pt x="10900" y="1173"/>
                </a:cubicBezTo>
                <a:cubicBezTo>
                  <a:pt x="10930" y="1156"/>
                  <a:pt x="10956" y="1130"/>
                  <a:pt x="10973" y="1100"/>
                </a:cubicBezTo>
                <a:cubicBezTo>
                  <a:pt x="10991" y="1070"/>
                  <a:pt x="11000" y="1035"/>
                  <a:pt x="11000" y="1000"/>
                </a:cubicBezTo>
                <a:lnTo>
                  <a:pt x="11000" y="200"/>
                </a:lnTo>
                <a:lnTo>
                  <a:pt x="11000" y="200"/>
                </a:lnTo>
                <a:lnTo>
                  <a:pt x="11000" y="200"/>
                </a:lnTo>
                <a:cubicBezTo>
                  <a:pt x="11000" y="165"/>
                  <a:pt x="10991" y="130"/>
                  <a:pt x="10973" y="100"/>
                </a:cubicBezTo>
                <a:cubicBezTo>
                  <a:pt x="10956" y="70"/>
                  <a:pt x="10930" y="44"/>
                  <a:pt x="10900" y="27"/>
                </a:cubicBezTo>
                <a:cubicBezTo>
                  <a:pt x="10870" y="9"/>
                  <a:pt x="10835" y="0"/>
                  <a:pt x="10800" y="0"/>
                </a:cubicBezTo>
                <a:lnTo>
                  <a:pt x="200" y="0"/>
                </a:lnTo>
              </a:path>
            </a:pathLst>
          </a:custGeom>
          <a:solidFill>
            <a:srgbClr val="bf0041"/>
          </a:solidFill>
          <a:ln w="72000">
            <a:solidFill>
              <a:srgbClr val="ec9ba4"/>
            </a:solidFill>
            <a:round/>
          </a:ln>
        </p:spPr>
        <p:style>
          <a:lnRef idx="0"/>
          <a:fillRef idx="0"/>
          <a:effectRef idx="0"/>
          <a:fontRef idx="minor"/>
        </p:style>
        <p:txBody>
          <a:bodyPr lIns="126000" rIns="126000" tIns="81000" bIns="81000" anchor="ctr">
            <a:noAutofit/>
          </a:bodyPr>
          <a:p>
            <a:pPr algn="ctr">
              <a:lnSpc>
                <a:spcPct val="100000"/>
              </a:lnSpc>
              <a:buNone/>
            </a:pPr>
            <a:r>
              <a:rPr b="1" lang="en-PH" sz="2000" spc="-1" strike="noStrike">
                <a:solidFill>
                  <a:srgbClr val="ffe994"/>
                </a:solidFill>
                <a:latin typeface="Lato"/>
                <a:ea typeface="AppleSystemUIFont"/>
              </a:rPr>
              <a:t>Fidel V. Ramos (1992–1998)</a:t>
            </a:r>
            <a:endParaRPr b="0" lang="en-PH" sz="2000" spc="-1" strike="noStrike">
              <a:latin typeface="Arial"/>
            </a:endParaRPr>
          </a:p>
        </p:txBody>
      </p:sp>
      <p:sp>
        <p:nvSpPr>
          <p:cNvPr id="286" name=""/>
          <p:cNvSpPr/>
          <p:nvPr/>
        </p:nvSpPr>
        <p:spPr>
          <a:xfrm>
            <a:off x="720360" y="4104360"/>
            <a:ext cx="3959280" cy="431280"/>
          </a:xfrm>
          <a:custGeom>
            <a:avLst/>
            <a:gdLst/>
            <a:ahLst/>
            <a:rect l="l" t="t" r="r" b="b"/>
            <a:pathLst>
              <a:path w="11001" h="1201">
                <a:moveTo>
                  <a:pt x="200" y="0"/>
                </a:moveTo>
                <a:lnTo>
                  <a:pt x="200" y="0"/>
                </a:lnTo>
                <a:cubicBezTo>
                  <a:pt x="165" y="0"/>
                  <a:pt x="130" y="9"/>
                  <a:pt x="100" y="27"/>
                </a:cubicBezTo>
                <a:cubicBezTo>
                  <a:pt x="70" y="44"/>
                  <a:pt x="44" y="70"/>
                  <a:pt x="27" y="100"/>
                </a:cubicBezTo>
                <a:cubicBezTo>
                  <a:pt x="9" y="130"/>
                  <a:pt x="0" y="165"/>
                  <a:pt x="0" y="200"/>
                </a:cubicBezTo>
                <a:lnTo>
                  <a:pt x="0" y="1000"/>
                </a:lnTo>
                <a:lnTo>
                  <a:pt x="0" y="1000"/>
                </a:lnTo>
                <a:cubicBezTo>
                  <a:pt x="0" y="1035"/>
                  <a:pt x="9" y="1070"/>
                  <a:pt x="27" y="1100"/>
                </a:cubicBezTo>
                <a:cubicBezTo>
                  <a:pt x="44" y="1130"/>
                  <a:pt x="70" y="1156"/>
                  <a:pt x="100" y="1173"/>
                </a:cubicBezTo>
                <a:cubicBezTo>
                  <a:pt x="130" y="1191"/>
                  <a:pt x="165" y="1200"/>
                  <a:pt x="200" y="1200"/>
                </a:cubicBezTo>
                <a:lnTo>
                  <a:pt x="10800" y="1200"/>
                </a:lnTo>
                <a:lnTo>
                  <a:pt x="10800" y="1200"/>
                </a:lnTo>
                <a:cubicBezTo>
                  <a:pt x="10835" y="1200"/>
                  <a:pt x="10870" y="1191"/>
                  <a:pt x="10900" y="1173"/>
                </a:cubicBezTo>
                <a:cubicBezTo>
                  <a:pt x="10930" y="1156"/>
                  <a:pt x="10956" y="1130"/>
                  <a:pt x="10973" y="1100"/>
                </a:cubicBezTo>
                <a:cubicBezTo>
                  <a:pt x="10991" y="1070"/>
                  <a:pt x="11000" y="1035"/>
                  <a:pt x="11000" y="1000"/>
                </a:cubicBezTo>
                <a:lnTo>
                  <a:pt x="11000" y="200"/>
                </a:lnTo>
                <a:lnTo>
                  <a:pt x="11000" y="200"/>
                </a:lnTo>
                <a:lnTo>
                  <a:pt x="11000" y="200"/>
                </a:lnTo>
                <a:cubicBezTo>
                  <a:pt x="11000" y="165"/>
                  <a:pt x="10991" y="130"/>
                  <a:pt x="10973" y="100"/>
                </a:cubicBezTo>
                <a:cubicBezTo>
                  <a:pt x="10956" y="70"/>
                  <a:pt x="10930" y="44"/>
                  <a:pt x="10900" y="27"/>
                </a:cubicBezTo>
                <a:cubicBezTo>
                  <a:pt x="10870" y="9"/>
                  <a:pt x="10835" y="0"/>
                  <a:pt x="10800" y="0"/>
                </a:cubicBezTo>
                <a:lnTo>
                  <a:pt x="200" y="0"/>
                </a:lnTo>
              </a:path>
            </a:pathLst>
          </a:custGeom>
          <a:solidFill>
            <a:srgbClr val="bf0041"/>
          </a:solidFill>
          <a:ln w="72000">
            <a:solidFill>
              <a:srgbClr val="ec9ba4"/>
            </a:solidFill>
            <a:round/>
          </a:ln>
        </p:spPr>
        <p:style>
          <a:lnRef idx="0"/>
          <a:fillRef idx="0"/>
          <a:effectRef idx="0"/>
          <a:fontRef idx="minor"/>
        </p:style>
        <p:txBody>
          <a:bodyPr lIns="126000" rIns="126000" tIns="81000" bIns="81000" anchor="ctr">
            <a:noAutofit/>
          </a:bodyPr>
          <a:p>
            <a:pPr algn="ctr">
              <a:lnSpc>
                <a:spcPct val="100000"/>
              </a:lnSpc>
              <a:buNone/>
            </a:pPr>
            <a:r>
              <a:rPr b="1" lang="en-PH" sz="1700" spc="-1" strike="noStrike">
                <a:solidFill>
                  <a:srgbClr val="ffe994"/>
                </a:solidFill>
                <a:latin typeface="Lato"/>
                <a:ea typeface="AppleSystemUIFont"/>
              </a:rPr>
              <a:t>Joseph Ejercito Estrada (1998–2001)</a:t>
            </a:r>
            <a:endParaRPr b="0" lang="en-PH" sz="1700" spc="-1" strike="noStrike">
              <a:latin typeface="Arial"/>
            </a:endParaRPr>
          </a:p>
        </p:txBody>
      </p:sp>
      <p:sp>
        <p:nvSpPr>
          <p:cNvPr id="287" name="PlaceHolder 30"/>
          <p:cNvSpPr/>
          <p:nvPr/>
        </p:nvSpPr>
        <p:spPr>
          <a:xfrm>
            <a:off x="609840" y="4608000"/>
            <a:ext cx="10970640" cy="1763640"/>
          </a:xfrm>
          <a:prstGeom prst="rect">
            <a:avLst/>
          </a:prstGeom>
          <a:noFill/>
          <a:ln w="0">
            <a:noFill/>
          </a:ln>
        </p:spPr>
        <p:style>
          <a:lnRef idx="0"/>
          <a:fillRef idx="0"/>
          <a:effectRef idx="0"/>
          <a:fontRef idx="minor"/>
        </p:style>
        <p:txBody>
          <a:bodyPr lIns="0" rIns="0" tIns="0" bIns="0" anchor="t">
            <a:normAutofit/>
          </a:bodyPr>
          <a:p>
            <a:pPr algn="just">
              <a:lnSpc>
                <a:spcPct val="100000"/>
              </a:lnSpc>
              <a:buNone/>
            </a:pPr>
            <a:r>
              <a:rPr b="1" lang="en-PH" sz="1800" spc="-1" strike="noStrike">
                <a:latin typeface="Lato"/>
                <a:ea typeface="AppleSystemUIFont"/>
              </a:rPr>
              <a:t>1. Creating the National Anti-Corruption Commission and abolishing the Presidential ... Against Graft and Corruption Created Under Executive Order 151, s. 1994, nilikha batay sa Executive Order No. 268, s. 2000 – paglaban sa graft and corruption sa pamahalaan</a:t>
            </a:r>
            <a:endParaRPr b="0" lang="en-PH" sz="1800" spc="-1" strike="noStrike">
              <a:latin typeface="Arial"/>
            </a:endParaRPr>
          </a:p>
          <a:p>
            <a:pPr algn="just">
              <a:lnSpc>
                <a:spcPct val="100000"/>
              </a:lnSpc>
              <a:buNone/>
            </a:pPr>
            <a:r>
              <a:rPr b="1" lang="en-PH" sz="1800" spc="-1" strike="noStrike">
                <a:latin typeface="Lato"/>
                <a:ea typeface="AppleSystemUIFont"/>
              </a:rPr>
              <a:t>2. Inter-Agency Anti-Graft Coordinating Council, nilikha ng Administrative Order No. 79, s. 1999 – para labanan ang graft and corruption sa pamahalaan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7630</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2023-07-11T13:03:47Z</dcterms:modified>
  <cp:revision>3464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