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9080" cy="683496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75960" cy="2775960"/>
          </a:xfrm>
          <a:prstGeom prst="rect">
            <a:avLst/>
          </a:prstGeom>
          <a:ln w="0">
            <a:noFill/>
          </a:ln>
        </p:spPr>
      </p:pic>
      <p:sp>
        <p:nvSpPr>
          <p:cNvPr id="2" name="Rectangle 5"/>
          <p:cNvSpPr/>
          <p:nvPr/>
        </p:nvSpPr>
        <p:spPr>
          <a:xfrm>
            <a:off x="3487320" y="1475280"/>
            <a:ext cx="8681400" cy="383940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1400" cy="36108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9080" cy="612000"/>
          </a:xfrm>
          <a:prstGeom prst="rect">
            <a:avLst/>
          </a:prstGeom>
          <a:ln w="0">
            <a:noFill/>
          </a:ln>
        </p:spPr>
      </p:pic>
      <p:sp>
        <p:nvSpPr>
          <p:cNvPr id="43" name="Rectangle 7"/>
          <p:cNvSpPr/>
          <p:nvPr/>
        </p:nvSpPr>
        <p:spPr>
          <a:xfrm>
            <a:off x="10868760" y="0"/>
            <a:ext cx="947520" cy="94752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1600" cy="1011600"/>
          </a:xfrm>
          <a:prstGeom prst="rect">
            <a:avLst/>
          </a:prstGeom>
          <a:ln w="0">
            <a:noFill/>
          </a:ln>
        </p:spPr>
      </p:pic>
      <p:sp>
        <p:nvSpPr>
          <p:cNvPr id="45" name="TextBox 9"/>
          <p:cNvSpPr/>
          <p:nvPr/>
        </p:nvSpPr>
        <p:spPr>
          <a:xfrm>
            <a:off x="185400" y="6362280"/>
            <a:ext cx="4668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0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3400" cy="336168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3780000" y="2821320"/>
            <a:ext cx="7666920" cy="95760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5" name=""/>
          <p:cNvSpPr/>
          <p:nvPr/>
        </p:nvSpPr>
        <p:spPr>
          <a:xfrm>
            <a:off x="4500000" y="2206080"/>
            <a:ext cx="6651000" cy="1925640"/>
          </a:xfrm>
          <a:prstGeom prst="rect">
            <a:avLst/>
          </a:prstGeom>
          <a:noFill/>
          <a:ln w="0">
            <a:noFill/>
          </a:ln>
        </p:spPr>
        <p:style>
          <a:lnRef idx="0"/>
          <a:fillRef idx="0"/>
          <a:effectRef idx="0"/>
          <a:fontRef idx="minor"/>
        </p:style>
        <p:txBody>
          <a:bodyPr lIns="0" rIns="0" tIns="0" bIns="0" anchor="ctr">
            <a:noAutofit/>
          </a:bodyPr>
          <a:p>
            <a:pPr algn="ctr">
              <a:lnSpc>
                <a:spcPct val="100000"/>
              </a:lnSpc>
              <a:buNone/>
            </a:pPr>
            <a:r>
              <a:rPr b="1" lang="en-PH" sz="3600" spc="-1" strike="noStrike">
                <a:solidFill>
                  <a:srgbClr val="ffffff"/>
                </a:solidFill>
                <a:latin typeface="Lato"/>
                <a:ea typeface="Arial Black;Arial Black"/>
              </a:rPr>
              <a:t> </a:t>
            </a:r>
            <a:endParaRPr b="0" lang="en-PH" sz="3600" spc="-1" strike="noStrike">
              <a:latin typeface="Arial"/>
            </a:endParaRPr>
          </a:p>
        </p:txBody>
      </p:sp>
      <p:sp>
        <p:nvSpPr>
          <p:cNvPr id="126" name=""/>
          <p:cNvSpPr/>
          <p:nvPr/>
        </p:nvSpPr>
        <p:spPr>
          <a:xfrm>
            <a:off x="-12192120" y="2160000"/>
            <a:ext cx="7697160" cy="395208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7" name=""/>
          <p:cNvSpPr/>
          <p:nvPr/>
        </p:nvSpPr>
        <p:spPr>
          <a:xfrm>
            <a:off x="4141080" y="2914920"/>
            <a:ext cx="8457840" cy="3312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200" spc="-1" strike="noStrike">
                <a:solidFill>
                  <a:srgbClr val="ffffff"/>
                </a:solidFill>
                <a:latin typeface="Lato"/>
                <a:ea typeface="PingFang SC"/>
              </a:rPr>
              <a:t>Writing an Expository Paragraph</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4104000" y="2784600"/>
            <a:ext cx="7731720" cy="2571120"/>
          </a:xfrm>
          <a:prstGeom prst="rect">
            <a:avLst/>
          </a:prstGeom>
          <a:noFill/>
          <a:ln w="0">
            <a:noFill/>
          </a:ln>
        </p:spPr>
        <p:style>
          <a:lnRef idx="0"/>
          <a:fillRef idx="0"/>
          <a:effectRef idx="0"/>
          <a:fontRef idx="minor"/>
        </p:style>
      </p:sp>
      <p:sp>
        <p:nvSpPr>
          <p:cNvPr id="129" name=""/>
          <p:cNvSpPr/>
          <p:nvPr/>
        </p:nvSpPr>
        <p:spPr>
          <a:xfrm>
            <a:off x="3960000" y="2784600"/>
            <a:ext cx="7731720" cy="2571120"/>
          </a:xfrm>
          <a:prstGeom prst="rect">
            <a:avLst/>
          </a:prstGeom>
          <a:noFill/>
          <a:ln w="0">
            <a:noFill/>
          </a:ln>
        </p:spPr>
        <p:style>
          <a:lnRef idx="0"/>
          <a:fillRef idx="0"/>
          <a:effectRef idx="0"/>
          <a:fontRef idx="minor"/>
        </p:style>
      </p:sp>
      <p:sp>
        <p:nvSpPr>
          <p:cNvPr id="130" name=""/>
          <p:cNvSpPr/>
          <p:nvPr/>
        </p:nvSpPr>
        <p:spPr>
          <a:xfrm>
            <a:off x="3601440" y="397800"/>
            <a:ext cx="8587800" cy="859320"/>
          </a:xfrm>
          <a:prstGeom prst="rect">
            <a:avLst/>
          </a:prstGeom>
          <a:noFill/>
          <a:ln w="0">
            <a:noFill/>
          </a:ln>
        </p:spPr>
        <p:style>
          <a:lnRef idx="0"/>
          <a:fillRef idx="0"/>
          <a:effectRef idx="0"/>
          <a:fontRef idx="minor"/>
        </p:style>
      </p:sp>
      <p:sp>
        <p:nvSpPr>
          <p:cNvPr id="131" name=""/>
          <p:cNvSpPr/>
          <p:nvPr/>
        </p:nvSpPr>
        <p:spPr>
          <a:xfrm>
            <a:off x="771120" y="2700000"/>
            <a:ext cx="8587800" cy="859320"/>
          </a:xfrm>
          <a:prstGeom prst="rect">
            <a:avLst/>
          </a:prstGeom>
          <a:noFill/>
          <a:ln w="0">
            <a:noFill/>
          </a:ln>
        </p:spPr>
        <p:style>
          <a:lnRef idx="0"/>
          <a:fillRef idx="0"/>
          <a:effectRef idx="0"/>
          <a:fontRef idx="minor"/>
        </p:style>
      </p:sp>
      <p:sp>
        <p:nvSpPr>
          <p:cNvPr id="132" name=""/>
          <p:cNvSpPr/>
          <p:nvPr/>
        </p:nvSpPr>
        <p:spPr>
          <a:xfrm>
            <a:off x="4523040" y="2558880"/>
            <a:ext cx="7592760" cy="859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ffffff"/>
                </a:solidFill>
                <a:latin typeface="Lato"/>
                <a:ea typeface="DejaVu Sans"/>
              </a:rPr>
              <a:t>Academic Literary Writing</a:t>
            </a:r>
            <a:endParaRPr b="0" lang="en-PH" sz="3600" spc="-1" strike="noStrike">
              <a:latin typeface="Arial"/>
            </a:endParaRPr>
          </a:p>
        </p:txBody>
      </p:sp>
      <p:sp>
        <p:nvSpPr>
          <p:cNvPr id="133" name=""/>
          <p:cNvSpPr/>
          <p:nvPr/>
        </p:nvSpPr>
        <p:spPr>
          <a:xfrm>
            <a:off x="3600000" y="2821320"/>
            <a:ext cx="8629560" cy="256896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34" name=""/>
          <p:cNvSpPr/>
          <p:nvPr/>
        </p:nvSpPr>
        <p:spPr>
          <a:xfrm>
            <a:off x="3600000" y="2821320"/>
            <a:ext cx="8629560" cy="256896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35" name=""/>
          <p:cNvSpPr/>
          <p:nvPr/>
        </p:nvSpPr>
        <p:spPr>
          <a:xfrm>
            <a:off x="2160000" y="612000"/>
            <a:ext cx="7738920" cy="790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PingFang SC"/>
              </a:rPr>
              <a:t>Writing an Expository Paragraph</a:t>
            </a:r>
            <a:endParaRPr b="0" lang="en-PH" sz="3200" spc="-1" strike="noStrike">
              <a:latin typeface="Arial"/>
            </a:endParaRPr>
          </a:p>
        </p:txBody>
      </p:sp>
      <p:sp>
        <p:nvSpPr>
          <p:cNvPr id="136" name=""/>
          <p:cNvSpPr/>
          <p:nvPr/>
        </p:nvSpPr>
        <p:spPr>
          <a:xfrm>
            <a:off x="1144800" y="1692000"/>
            <a:ext cx="4974120" cy="808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Expository Paragraph</a:t>
            </a:r>
            <a:endParaRPr b="0" lang="en-PH" sz="2000" spc="-1" strike="noStrike">
              <a:latin typeface="Arial"/>
            </a:endParaRPr>
          </a:p>
        </p:txBody>
      </p:sp>
      <p:sp>
        <p:nvSpPr>
          <p:cNvPr id="137" name=""/>
          <p:cNvSpPr/>
          <p:nvPr/>
        </p:nvSpPr>
        <p:spPr>
          <a:xfrm>
            <a:off x="1116000" y="2340000"/>
            <a:ext cx="9862920" cy="1621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A paragraph is like a sandwich that contains several parts that work together to form one taste. It also has parts that work together to form one idea—the topic sentence and its supporting details.</a:t>
            </a:r>
            <a:endParaRPr b="0" lang="en-PH" sz="2000" spc="-1" strike="noStrike">
              <a:latin typeface="Arial"/>
            </a:endParaRPr>
          </a:p>
        </p:txBody>
      </p:sp>
      <p:sp>
        <p:nvSpPr>
          <p:cNvPr id="138" name=""/>
          <p:cNvSpPr/>
          <p:nvPr/>
        </p:nvSpPr>
        <p:spPr>
          <a:xfrm>
            <a:off x="1116000" y="3708000"/>
            <a:ext cx="10006920" cy="1621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One kind of paragraph is the expository paragraph. When writing this kind of paragraph, you give </a:t>
            </a:r>
            <a:r>
              <a:rPr b="0" i="1" lang="en-PH" sz="2000" spc="-1" strike="noStrike">
                <a:solidFill>
                  <a:srgbClr val="000000"/>
                </a:solidFill>
                <a:latin typeface="Lato"/>
                <a:ea typeface="DejaVu Sans"/>
              </a:rPr>
              <a:t>information</a:t>
            </a:r>
            <a:r>
              <a:rPr b="0" lang="en-PH" sz="2000" spc="-1" strike="noStrike">
                <a:solidFill>
                  <a:srgbClr val="000000"/>
                </a:solidFill>
                <a:latin typeface="Lato"/>
                <a:ea typeface="DejaVu Sans"/>
              </a:rPr>
              <a:t>. You do this by explaining a subject, giving directions, or showing how something happens.</a:t>
            </a:r>
            <a:endParaRPr b="0" lang="en-PH" sz="2000" spc="-1" strike="noStrike">
              <a:latin typeface="Arial"/>
            </a:endParaRPr>
          </a:p>
        </p:txBody>
      </p:sp>
      <p:sp>
        <p:nvSpPr>
          <p:cNvPr id="139" name=""/>
          <p:cNvSpPr/>
          <p:nvPr/>
        </p:nvSpPr>
        <p:spPr>
          <a:xfrm>
            <a:off x="1116000" y="5056920"/>
            <a:ext cx="9862920" cy="712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In summary, expository paragraph is explaining a topic in a </a:t>
            </a:r>
            <a:r>
              <a:rPr b="0" i="1" lang="en-PH" sz="2000" spc="-1" strike="noStrike">
                <a:solidFill>
                  <a:srgbClr val="000000"/>
                </a:solidFill>
                <a:latin typeface="Lato"/>
                <a:ea typeface="DejaVu Sans"/>
              </a:rPr>
              <a:t>logical manner.</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p:nvPr/>
        </p:nvSpPr>
        <p:spPr>
          <a:xfrm>
            <a:off x="1332000" y="2192400"/>
            <a:ext cx="9538920" cy="2888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2000" spc="-1" strike="noStrike">
                <a:solidFill>
                  <a:srgbClr val="000000"/>
                </a:solidFill>
                <a:latin typeface="Lato"/>
                <a:ea typeface="DejaVu Sans"/>
              </a:rPr>
              <a:t>Subject-Verb Agreement</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One very important thing to remember in writing is to follow subject-verb agreement rules. The most basic rule is that </a:t>
            </a:r>
            <a:r>
              <a:rPr b="1" lang="en-PH" sz="2000" spc="-1" strike="noStrike">
                <a:solidFill>
                  <a:srgbClr val="000000"/>
                </a:solidFill>
                <a:latin typeface="Lato"/>
                <a:ea typeface="DejaVu Sans"/>
              </a:rPr>
              <a:t>the subject and verb in a sentence must agree in number.</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Number refers to whether the word is singular or plural. If the subject is singular, the verb must be singular. If the subject is plural, the verb must be plural.</a:t>
            </a:r>
            <a:endParaRPr b="0" lang="en-PH" sz="2000" spc="-1" strike="noStrike">
              <a:latin typeface="Arial"/>
            </a:endParaRPr>
          </a:p>
        </p:txBody>
      </p:sp>
      <p:sp>
        <p:nvSpPr>
          <p:cNvPr id="141" name=""/>
          <p:cNvSpPr/>
          <p:nvPr/>
        </p:nvSpPr>
        <p:spPr>
          <a:xfrm>
            <a:off x="2160000" y="900000"/>
            <a:ext cx="7738920" cy="790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PingFang SC"/>
              </a:rPr>
              <a:t>Writing an Expository Paragraph</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a:off x="875520" y="1980000"/>
            <a:ext cx="10463760" cy="49914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Read the expository paragraph carefully. Notice how verbs are used in the paragraph.</a:t>
            </a:r>
            <a:endParaRPr b="0" lang="en-PH" sz="1800" spc="-1" strike="noStrike">
              <a:latin typeface="Arial"/>
            </a:endParaRPr>
          </a:p>
          <a:p>
            <a:pPr algn="just">
              <a:lnSpc>
                <a:spcPct val="115000"/>
              </a:lnSpc>
              <a:buNone/>
            </a:pP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peoples of Mountain Province are the epic singers par excellence of Luzon. This is so because of conditions which until recent times have favored the continuation of old traditions and customs. These people have lived sedentary ways of existence possibly for millennia and have permanent settlements and a social organization grounded on customary law. They raise enough food on terraces and mountainsides to permit them leisure time for artistic expressions. The most primitive groups, the Negritos and the Ilongots for instance, occupy themselves most of the time in food hunting and food gathering.</a:t>
            </a:r>
            <a:endParaRPr b="0" lang="en-PH" sz="1800" spc="-1" strike="noStrike">
              <a:latin typeface="Arial"/>
            </a:endParaRPr>
          </a:p>
        </p:txBody>
      </p:sp>
      <p:sp>
        <p:nvSpPr>
          <p:cNvPr id="143" name=""/>
          <p:cNvSpPr/>
          <p:nvPr/>
        </p:nvSpPr>
        <p:spPr>
          <a:xfrm>
            <a:off x="2160000" y="576000"/>
            <a:ext cx="7738920" cy="790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PingFang SC"/>
              </a:rPr>
              <a:t>Writing an Expository Paragraph</a:t>
            </a:r>
            <a:endParaRPr b="0" lang="en-PH" sz="3200" spc="-1" strike="noStrike">
              <a:latin typeface="Arial"/>
            </a:endParaRPr>
          </a:p>
        </p:txBody>
      </p:sp>
      <p:sp>
        <p:nvSpPr>
          <p:cNvPr id="144" name=""/>
          <p:cNvSpPr/>
          <p:nvPr/>
        </p:nvSpPr>
        <p:spPr>
          <a:xfrm>
            <a:off x="828000" y="1476000"/>
            <a:ext cx="2159280" cy="411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Example: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1408680" y="1980000"/>
            <a:ext cx="9030240" cy="1927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1. Which type of paragraph explains a topic in a direct and logical manner?</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descriptive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expository</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narrative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 persuasive</a:t>
            </a:r>
            <a:endParaRPr b="0" lang="en-PH" sz="1800" spc="-1" strike="noStrike">
              <a:latin typeface="Arial"/>
            </a:endParaRPr>
          </a:p>
        </p:txBody>
      </p:sp>
      <p:sp>
        <p:nvSpPr>
          <p:cNvPr id="146" name=""/>
          <p:cNvSpPr/>
          <p:nvPr/>
        </p:nvSpPr>
        <p:spPr>
          <a:xfrm>
            <a:off x="1408680" y="3780000"/>
            <a:ext cx="8670240" cy="2846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2. Which is true about expository paragraphs?</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It convinces the readers.</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It is written in a creative manner.</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It narrates an event or experience.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 It explains a subject in a straightforward manner.</a:t>
            </a:r>
            <a:endParaRPr b="0" lang="en-PH" sz="1800" spc="-1" strike="noStrike">
              <a:latin typeface="Arial"/>
            </a:endParaRPr>
          </a:p>
        </p:txBody>
      </p:sp>
      <p:sp>
        <p:nvSpPr>
          <p:cNvPr id="147" name=""/>
          <p:cNvSpPr/>
          <p:nvPr/>
        </p:nvSpPr>
        <p:spPr>
          <a:xfrm>
            <a:off x="2340000" y="468000"/>
            <a:ext cx="7738920" cy="790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PingFang SC"/>
              </a:rPr>
              <a:t>Writing an Expository Paragraph</a:t>
            </a:r>
            <a:endParaRPr b="0" lang="en-PH" sz="3200" spc="-1" strike="noStrike">
              <a:latin typeface="Arial"/>
            </a:endParaRPr>
          </a:p>
        </p:txBody>
      </p:sp>
      <p:sp>
        <p:nvSpPr>
          <p:cNvPr id="148" name=""/>
          <p:cNvSpPr/>
          <p:nvPr/>
        </p:nvSpPr>
        <p:spPr>
          <a:xfrm>
            <a:off x="1440000" y="1370880"/>
            <a:ext cx="7378920" cy="428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I. Read each item carefully. Choose the letter of the correct answer.</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
          <p:cNvSpPr/>
          <p:nvPr/>
        </p:nvSpPr>
        <p:spPr>
          <a:xfrm>
            <a:off x="1260000" y="1328040"/>
            <a:ext cx="9898920" cy="2810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3. Which characteristic of an effective paragraph is achieved if one sentence             </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naturally leads on to the next and all sentences are properly connected?</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A. unity</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B. coherence</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C. organization</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D. cohesiveness</a:t>
            </a:r>
            <a:endParaRPr b="0" lang="en-PH" sz="2000" spc="-1" strike="noStrike">
              <a:latin typeface="Arial"/>
            </a:endParaRPr>
          </a:p>
        </p:txBody>
      </p:sp>
      <p:sp>
        <p:nvSpPr>
          <p:cNvPr id="150" name=""/>
          <p:cNvSpPr/>
          <p:nvPr/>
        </p:nvSpPr>
        <p:spPr>
          <a:xfrm>
            <a:off x="2340000" y="468000"/>
            <a:ext cx="7738920" cy="790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PingFang SC"/>
              </a:rPr>
              <a:t>Writing an Expository Paragraph</a:t>
            </a:r>
            <a:endParaRPr b="0" lang="en-PH" sz="3200" spc="-1" strike="noStrike">
              <a:latin typeface="Arial"/>
            </a:endParaRPr>
          </a:p>
        </p:txBody>
      </p:sp>
      <p:sp>
        <p:nvSpPr>
          <p:cNvPr id="151" name=""/>
          <p:cNvSpPr/>
          <p:nvPr/>
        </p:nvSpPr>
        <p:spPr>
          <a:xfrm>
            <a:off x="1260360" y="3708000"/>
            <a:ext cx="9898920" cy="145008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2000" spc="-1" strike="noStrike">
                <a:solidFill>
                  <a:srgbClr val="000000"/>
                </a:solidFill>
                <a:latin typeface="Lato"/>
                <a:ea typeface="DejaVu Sans"/>
              </a:rPr>
              <a:t>II. Choose the corect verb to use in each sentence.</a:t>
            </a:r>
            <a:endParaRPr b="0" lang="en-PH" sz="2000" spc="-1" strike="noStrike">
              <a:latin typeface="Arial"/>
            </a:endParaRPr>
          </a:p>
          <a:p>
            <a:pPr>
              <a:lnSpc>
                <a:spcPct val="15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1. Maffy (steps, step) down from the cart with a quick, delicate poise.</a:t>
            </a:r>
            <a:endParaRPr b="0" lang="en-PH" sz="2000" spc="-1" strike="noStrike">
              <a:latin typeface="Arial"/>
            </a:endParaRPr>
          </a:p>
          <a:p>
            <a:pPr>
              <a:lnSpc>
                <a:spcPct val="15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2. May’s nails (has, have) been long but not painted.</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
          <p:cNvSpPr/>
          <p:nvPr/>
        </p:nvSpPr>
        <p:spPr>
          <a:xfrm>
            <a:off x="1408680" y="2232000"/>
            <a:ext cx="9030240" cy="1927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1. Which type of paragraph explains a topic in a direct and logical manner?</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descriptive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highlight>
                  <a:srgbClr val="ffff00"/>
                </a:highlight>
                <a:latin typeface="Lato"/>
                <a:ea typeface="DejaVu Sans"/>
              </a:rPr>
              <a:t>B. expository</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narrative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 persuasive</a:t>
            </a:r>
            <a:endParaRPr b="0" lang="en-PH" sz="1800" spc="-1" strike="noStrike">
              <a:latin typeface="Arial"/>
            </a:endParaRPr>
          </a:p>
        </p:txBody>
      </p:sp>
      <p:sp>
        <p:nvSpPr>
          <p:cNvPr id="153" name=""/>
          <p:cNvSpPr/>
          <p:nvPr/>
        </p:nvSpPr>
        <p:spPr>
          <a:xfrm>
            <a:off x="1408680" y="4032000"/>
            <a:ext cx="8670240" cy="2846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2. Which is true about expository paragraphs?</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It convinces the readers.</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It is written in a creative manner.</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It narrates an event or experience.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highlight>
                  <a:srgbClr val="ffff00"/>
                </a:highlight>
                <a:latin typeface="Lato"/>
                <a:ea typeface="DejaVu Sans"/>
              </a:rPr>
              <a:t>D. It explains a subject in a straightforward manner.</a:t>
            </a:r>
            <a:endParaRPr b="0" lang="en-PH" sz="1800" spc="-1" strike="noStrike">
              <a:latin typeface="Arial"/>
            </a:endParaRPr>
          </a:p>
        </p:txBody>
      </p:sp>
      <p:sp>
        <p:nvSpPr>
          <p:cNvPr id="154" name=""/>
          <p:cNvSpPr/>
          <p:nvPr/>
        </p:nvSpPr>
        <p:spPr>
          <a:xfrm>
            <a:off x="2340000" y="468000"/>
            <a:ext cx="7738920" cy="790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PingFang SC"/>
              </a:rPr>
              <a:t>Writing an Expository Paragraph</a:t>
            </a:r>
            <a:endParaRPr b="0" lang="en-PH" sz="3200" spc="-1" strike="noStrike">
              <a:latin typeface="Arial"/>
            </a:endParaRPr>
          </a:p>
        </p:txBody>
      </p:sp>
      <p:sp>
        <p:nvSpPr>
          <p:cNvPr id="155" name=""/>
          <p:cNvSpPr/>
          <p:nvPr/>
        </p:nvSpPr>
        <p:spPr>
          <a:xfrm>
            <a:off x="1440000" y="1658880"/>
            <a:ext cx="7378920" cy="428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I. Read each item carefully. Choose the letter of the correct answer.</a:t>
            </a:r>
            <a:endParaRPr b="0" lang="en-PH" sz="1800" spc="-1" strike="noStrike">
              <a:latin typeface="Arial"/>
            </a:endParaRPr>
          </a:p>
        </p:txBody>
      </p:sp>
      <p:sp>
        <p:nvSpPr>
          <p:cNvPr id="156" name=""/>
          <p:cNvSpPr/>
          <p:nvPr/>
        </p:nvSpPr>
        <p:spPr>
          <a:xfrm>
            <a:off x="5184000" y="1116000"/>
            <a:ext cx="2159280" cy="411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c9211e"/>
                </a:solidFill>
                <a:latin typeface="Lato"/>
                <a:ea typeface="DejaVu Sans"/>
              </a:rPr>
              <a:t>ANSWER KEY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
          <p:cNvSpPr/>
          <p:nvPr/>
        </p:nvSpPr>
        <p:spPr>
          <a:xfrm>
            <a:off x="1260000" y="1796040"/>
            <a:ext cx="9898920" cy="2810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3. Which characteristic of an effective paragraph is achieved if one sentence             </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naturally leads on to the next and all sentences are properly connected?</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A. Unity</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highlight>
                  <a:srgbClr val="ffff00"/>
                </a:highlight>
                <a:latin typeface="Lato"/>
                <a:ea typeface="DejaVu Sans"/>
              </a:rPr>
              <a:t>B. coherence</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C. organization</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D. cohesiveness</a:t>
            </a:r>
            <a:endParaRPr b="0" lang="en-PH" sz="2000" spc="-1" strike="noStrike">
              <a:latin typeface="Arial"/>
            </a:endParaRPr>
          </a:p>
        </p:txBody>
      </p:sp>
      <p:sp>
        <p:nvSpPr>
          <p:cNvPr id="158" name=""/>
          <p:cNvSpPr/>
          <p:nvPr/>
        </p:nvSpPr>
        <p:spPr>
          <a:xfrm>
            <a:off x="2340000" y="468000"/>
            <a:ext cx="7738920" cy="790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PingFang SC"/>
              </a:rPr>
              <a:t>Writing an Expository Paragraph</a:t>
            </a:r>
            <a:endParaRPr b="0" lang="en-PH" sz="3200" spc="-1" strike="noStrike">
              <a:latin typeface="Arial"/>
            </a:endParaRPr>
          </a:p>
        </p:txBody>
      </p:sp>
      <p:sp>
        <p:nvSpPr>
          <p:cNvPr id="159" name=""/>
          <p:cNvSpPr/>
          <p:nvPr/>
        </p:nvSpPr>
        <p:spPr>
          <a:xfrm>
            <a:off x="1260360" y="3924000"/>
            <a:ext cx="9898920" cy="145008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2000" spc="-1" strike="noStrike">
                <a:solidFill>
                  <a:srgbClr val="000000"/>
                </a:solidFill>
                <a:latin typeface="Lato"/>
                <a:ea typeface="DejaVu Sans"/>
              </a:rPr>
              <a:t>II. Choose the corect verb to use in each sentence.</a:t>
            </a:r>
            <a:endParaRPr b="0" lang="en-PH" sz="2000" spc="-1" strike="noStrike">
              <a:latin typeface="Arial"/>
            </a:endParaRPr>
          </a:p>
          <a:p>
            <a:pPr>
              <a:lnSpc>
                <a:spcPct val="15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1. Maffy (</a:t>
            </a:r>
            <a:r>
              <a:rPr b="0" lang="en-PH" sz="2000" spc="-1" strike="noStrike">
                <a:solidFill>
                  <a:srgbClr val="000000"/>
                </a:solidFill>
                <a:highlight>
                  <a:srgbClr val="ffff00"/>
                </a:highlight>
                <a:latin typeface="Lato"/>
                <a:ea typeface="DejaVu Sans"/>
              </a:rPr>
              <a:t>steps</a:t>
            </a:r>
            <a:r>
              <a:rPr b="0" lang="en-PH" sz="2000" spc="-1" strike="noStrike">
                <a:solidFill>
                  <a:srgbClr val="000000"/>
                </a:solidFill>
                <a:latin typeface="Lato"/>
                <a:ea typeface="DejaVu Sans"/>
              </a:rPr>
              <a:t>, step) down from the cart with a quick, delicate poise.</a:t>
            </a:r>
            <a:endParaRPr b="0" lang="en-PH" sz="2000" spc="-1" strike="noStrike">
              <a:latin typeface="Arial"/>
            </a:endParaRPr>
          </a:p>
          <a:p>
            <a:pPr>
              <a:lnSpc>
                <a:spcPct val="15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2. May’s nails (has, </a:t>
            </a:r>
            <a:r>
              <a:rPr b="0" lang="en-PH" sz="2000" spc="-1" strike="noStrike">
                <a:solidFill>
                  <a:srgbClr val="000000"/>
                </a:solidFill>
                <a:highlight>
                  <a:srgbClr val="ffff00"/>
                </a:highlight>
                <a:latin typeface="Lato"/>
                <a:ea typeface="DejaVu Sans"/>
              </a:rPr>
              <a:t>have</a:t>
            </a:r>
            <a:r>
              <a:rPr b="0" lang="en-PH" sz="2000" spc="-1" strike="noStrike">
                <a:solidFill>
                  <a:srgbClr val="000000"/>
                </a:solidFill>
                <a:latin typeface="Lato"/>
                <a:ea typeface="DejaVu Sans"/>
              </a:rPr>
              <a:t>) been long but not painted.</a:t>
            </a:r>
            <a:endParaRPr b="0" lang="en-PH" sz="2000" spc="-1" strike="noStrike">
              <a:latin typeface="Arial"/>
            </a:endParaRPr>
          </a:p>
        </p:txBody>
      </p:sp>
      <p:sp>
        <p:nvSpPr>
          <p:cNvPr id="160" name=""/>
          <p:cNvSpPr/>
          <p:nvPr/>
        </p:nvSpPr>
        <p:spPr>
          <a:xfrm>
            <a:off x="2736000" y="4896000"/>
            <a:ext cx="540000" cy="360"/>
          </a:xfrm>
          <a:prstGeom prst="line">
            <a:avLst/>
          </a:prstGeom>
          <a:ln w="12600">
            <a:solidFill>
              <a:srgbClr val="3465a4"/>
            </a:solidFill>
            <a:round/>
          </a:ln>
        </p:spPr>
        <p:style>
          <a:lnRef idx="0"/>
          <a:fillRef idx="0"/>
          <a:effectRef idx="0"/>
          <a:fontRef idx="minor"/>
        </p:style>
      </p:sp>
      <p:sp>
        <p:nvSpPr>
          <p:cNvPr id="161" name=""/>
          <p:cNvSpPr/>
          <p:nvPr/>
        </p:nvSpPr>
        <p:spPr>
          <a:xfrm>
            <a:off x="3888000" y="5338800"/>
            <a:ext cx="540000" cy="360"/>
          </a:xfrm>
          <a:prstGeom prst="line">
            <a:avLst/>
          </a:prstGeom>
          <a:ln w="12600">
            <a:solidFill>
              <a:srgbClr val="3465a4"/>
            </a:solidFill>
            <a:round/>
          </a:ln>
        </p:spPr>
        <p:style>
          <a:lnRef idx="0"/>
          <a:fillRef idx="0"/>
          <a:effectRef idx="0"/>
          <a:fontRef idx="minor"/>
        </p:style>
      </p:sp>
      <p:sp>
        <p:nvSpPr>
          <p:cNvPr id="162" name=""/>
          <p:cNvSpPr/>
          <p:nvPr/>
        </p:nvSpPr>
        <p:spPr>
          <a:xfrm>
            <a:off x="5328000" y="1116360"/>
            <a:ext cx="2159280" cy="411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c9211e"/>
                </a:solidFill>
                <a:latin typeface="Lato"/>
                <a:ea typeface="DejaVu Sans"/>
              </a:rPr>
              <a:t>ANSWER KEY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2605</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2023-05-11T10:20:25Z</dcterms:modified>
  <cp:revision>143</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