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92715272-F8C1-4BBC-843B-A6F9A6D1BC55}"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10D322F-701E-48B2-A9B6-A359B2C00B3A}"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B6DE2A69-C008-457A-AC90-315ECE54A72A}"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DB67ECF-38CC-41D0-84A9-DB1D73E28E4E}"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70F393D6-A5BA-46F0-9F73-E80F62EFFA27}"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DC4DCEB-F901-4C98-87A0-52B36AB4420C}"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82F0071-2AE5-45A1-8833-E3914A640075}"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3870C23-60BB-4D70-B86E-F2EACB6C8E4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FE08148-C3FC-40F4-8438-B3DE42CFA590}"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290F00D-67B9-4A34-A62D-8C16A37CE85C}"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333AB16-A1A1-45B2-A21C-FF8D964B940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E57F16E-3CF6-4CC0-B198-A751E7CEBD25}"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3D008E3-FB56-489E-B5F1-C7955CFE721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2464F22-D8E6-43CD-B426-2A185B37175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7CA879A-4FB4-4809-A393-3A49F1D7AD58}"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BBF61172-4109-43F3-90C9-BED62FB91D1B}"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2C28F392-2355-4B38-97E0-9F381EF5130E}"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66414B1F-5CB0-492F-974E-5BB7CC841849}"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0421E52-1506-40B2-9E20-224965475DFE}"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BB4CC987-E8FE-46E2-8CAB-B44F3A517E50}"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EDA6155-9437-482E-9875-12BDEF7A9135}"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1C9BD87A-D6DA-47BC-AE2B-B6A7BA5796BD}"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BFAE1AB-66DD-4160-9D94-5686122AB7D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9EDC22F9-4A47-44CB-AEBD-F5B9C79213B0}"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A213AC3-0914-40BE-94C4-09E98F4FDAA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294277B-201D-4A6A-A7E9-20EFBC85DC2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62CF0A5-7674-4793-97D1-7A1DE29ED92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A0A5E7D-9F44-4A38-A68C-70F4851610DD}"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3A3992A-AF35-4195-AD60-B628BD842C36}"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D870565C-F5B9-4154-A823-4A8EF87FE434}"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1A06BA2-4A20-4E42-827F-EB34531C0B23}"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D632895-A06D-4823-B435-EA5D7C08380E}"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8DC5182-608C-428F-9857-A67CA40E62FA}"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9F9F89C-8984-443C-A81F-C5C6E47A8F75}"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A1E6C0B-EB8F-4D6B-A390-B8501A534158}"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AD3D65F-A91C-4038-9A48-62D79539A1B3}"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32A115F5-41D9-4A9C-A4DA-68E02C23C1AD}"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07345A70-9FB9-411C-8469-321376DEF5C9}"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2E3F15D-AD84-4579-8419-F6EC914652A3}"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411080" y="2700000"/>
            <a:ext cx="70617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Pagbuo ng Kabihasnang Klasiko ng mga Pulo sa Pacific</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30974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2705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Polynesia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36" name=""/>
          <p:cNvGraphicFramePr/>
          <p:nvPr/>
        </p:nvGraphicFramePr>
        <p:xfrm>
          <a:off x="459360" y="1542960"/>
          <a:ext cx="11216160" cy="4639320"/>
        </p:xfrm>
        <a:graphic>
          <a:graphicData uri="http://schemas.openxmlformats.org/drawingml/2006/table">
            <a:tbl>
              <a:tblPr/>
              <a:tblGrid>
                <a:gridCol w="1688760"/>
                <a:gridCol w="1607400"/>
                <a:gridCol w="2394000"/>
                <a:gridCol w="3279600"/>
                <a:gridCol w="2246760"/>
              </a:tblGrid>
              <a:tr h="400680">
                <a:tc>
                  <a:txBody>
                    <a:bodyPr lIns="90000" rIns="90000" anchor="t">
                      <a:noAutofit/>
                    </a:bodyPr>
                    <a:p>
                      <a:pPr algn="ctr">
                        <a:lnSpc>
                          <a:spcPct val="100000"/>
                        </a:lnSpc>
                      </a:pPr>
                      <a:r>
                        <a:rPr b="1" lang="en-PH" sz="1800" spc="-1" strike="noStrike">
                          <a:solidFill>
                            <a:srgbClr val="000000"/>
                          </a:solidFill>
                          <a:latin typeface="Lato"/>
                        </a:rPr>
                        <a:t>Kahulugan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Kinalalagyan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Kabuhayan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Kultura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Relihiyon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238640">
                <a:tc>
                  <a:txBody>
                    <a:bodyPr lIns="90000" rIns="90000" anchor="t">
                      <a:noAutofit/>
                    </a:bodyPr>
                    <a:p>
                      <a:pPr>
                        <a:lnSpc>
                          <a:spcPct val="100000"/>
                        </a:lnSpc>
                      </a:pPr>
                      <a:r>
                        <a:rPr b="0" lang="en-PH" sz="1800" spc="-1" strike="noStrike">
                          <a:solidFill>
                            <a:srgbClr val="000000"/>
                          </a:solidFill>
                          <a:latin typeface="Lato"/>
                          <a:ea typeface="AppleSystemUIFont"/>
                        </a:rPr>
                        <a:t>Nangangahulugang maraming </a:t>
                      </a:r>
                      <a:r>
                        <a:rPr b="0" i="1" lang="en-PH" sz="1800" spc="-1" strike="noStrike">
                          <a:solidFill>
                            <a:srgbClr val="000000"/>
                          </a:solidFill>
                          <a:latin typeface="Lato"/>
                          <a:ea typeface="AppleSystemUIFont"/>
                        </a:rPr>
                        <a:t>(polus)</a:t>
                      </a:r>
                      <a:r>
                        <a:rPr b="0" lang="en-PH" sz="1800" spc="-1" strike="noStrike">
                          <a:solidFill>
                            <a:srgbClr val="000000"/>
                          </a:solidFill>
                          <a:latin typeface="Lato"/>
                          <a:ea typeface="AppleSystemUIFont"/>
                        </a:rPr>
                        <a:t> mga pulo </a:t>
                      </a:r>
                      <a:r>
                        <a:rPr b="0" i="1" lang="en-PH" sz="1800" spc="-1" strike="noStrike">
                          <a:solidFill>
                            <a:srgbClr val="000000"/>
                          </a:solidFill>
                          <a:latin typeface="Lato"/>
                          <a:ea typeface="AppleSystemUIFont"/>
                        </a:rPr>
                        <a:t>(nesos)</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Gitnang Pacific</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spcBef>
                          <a:spcPts val="567"/>
                        </a:spcBef>
                        <a:spcAft>
                          <a:spcPts val="567"/>
                        </a:spcAft>
                      </a:pPr>
                      <a:r>
                        <a:rPr b="0" lang="en-PH" sz="1800" spc="-1" strike="noStrike">
                          <a:solidFill>
                            <a:srgbClr val="000000"/>
                          </a:solidFill>
                          <a:latin typeface="Lato"/>
                        </a:rPr>
                        <a:t>Pangingisda</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Paglalayag</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Paggawa ng </a:t>
                      </a:r>
                      <a:r>
                        <a:rPr b="0" i="1" lang="en-PH" sz="1800" spc="-1" strike="noStrike">
                          <a:solidFill>
                            <a:srgbClr val="000000"/>
                          </a:solidFill>
                          <a:latin typeface="Lato"/>
                        </a:rPr>
                        <a:t>catamaran</a:t>
                      </a:r>
                      <a:r>
                        <a:rPr b="0" lang="en-PH" sz="1800" spc="-1" strike="noStrike">
                          <a:solidFill>
                            <a:srgbClr val="000000"/>
                          </a:solidFill>
                          <a:latin typeface="Lato"/>
                        </a:rPr>
                        <a:t> o bangka na may dalawang katawan</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Pagtatanim – sila ay nagtanim ng mga </a:t>
                      </a:r>
                      <a:r>
                        <a:rPr b="0" i="1" lang="en-PH" sz="1800" spc="-1" strike="noStrike">
                          <a:solidFill>
                            <a:srgbClr val="000000"/>
                          </a:solidFill>
                          <a:latin typeface="Lato"/>
                        </a:rPr>
                        <a:t>breadfruit</a:t>
                      </a:r>
                      <a:r>
                        <a:rPr b="0" lang="en-PH" sz="1800" spc="-1" strike="noStrike">
                          <a:solidFill>
                            <a:srgbClr val="000000"/>
                          </a:solidFill>
                          <a:latin typeface="Lato"/>
                        </a:rPr>
                        <a:t>, taro, saging, at niyog.</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spcBef>
                          <a:spcPts val="283"/>
                        </a:spcBef>
                        <a:spcAft>
                          <a:spcPts val="283"/>
                        </a:spcAft>
                      </a:pPr>
                      <a:r>
                        <a:rPr b="0" lang="en-PH" sz="1800" spc="-1" strike="noStrike">
                          <a:solidFill>
                            <a:srgbClr val="000000"/>
                          </a:solidFill>
                          <a:latin typeface="Lato"/>
                        </a:rPr>
                        <a:t>Paglalagay ng palamuti sa kanilang katawan kagaya ng tattoo na tanda ng katapangan at kagandahan.</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rPr>
                        <a:t>Ang kanilang pamayanan ay pinamumunuan ng mga maharlika at ang posisyon bilang pinuno ay namamana, maliban lamang sa isla ng Samoa kung saan ang posisyon at katungkulan ay nakabatay sa kakayahang mamuno.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Nagsasagawa sila ng mga ritwal kung saan gumagamit sila ng mga halamang-ugat bilang mga sangkap. Isa sa mga ginagamit nila sa seremonya ay tinatawag na kava. Ito ay isang inuming mula sa ugat ng halamang paminta.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30974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5"/>
          <p:cNvSpPr/>
          <p:nvPr/>
        </p:nvSpPr>
        <p:spPr>
          <a:xfrm>
            <a:off x="426960" y="532080"/>
            <a:ext cx="2705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Melanesia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39" name=""/>
          <p:cNvGraphicFramePr/>
          <p:nvPr/>
        </p:nvGraphicFramePr>
        <p:xfrm>
          <a:off x="459360" y="1542960"/>
          <a:ext cx="11216160" cy="4557600"/>
        </p:xfrm>
        <a:graphic>
          <a:graphicData uri="http://schemas.openxmlformats.org/drawingml/2006/table">
            <a:tbl>
              <a:tblPr/>
              <a:tblGrid>
                <a:gridCol w="1688760"/>
                <a:gridCol w="1607400"/>
                <a:gridCol w="1901880"/>
                <a:gridCol w="4116240"/>
                <a:gridCol w="1902240"/>
              </a:tblGrid>
              <a:tr h="408240">
                <a:tc>
                  <a:txBody>
                    <a:bodyPr lIns="90000" rIns="90000" anchor="t">
                      <a:noAutofit/>
                    </a:bodyPr>
                    <a:p>
                      <a:pPr algn="ctr">
                        <a:lnSpc>
                          <a:spcPct val="100000"/>
                        </a:lnSpc>
                      </a:pPr>
                      <a:r>
                        <a:rPr b="1" lang="en-PH" sz="1800" spc="-1" strike="noStrike">
                          <a:solidFill>
                            <a:srgbClr val="000000"/>
                          </a:solidFill>
                          <a:latin typeface="Lato"/>
                        </a:rPr>
                        <a:t>Kahulugan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Kinalalagyan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Kabuhayan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Kultura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Relihiyon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149360">
                <a:tc>
                  <a:txBody>
                    <a:bodyPr lIns="90000" rIns="90000" anchor="t">
                      <a:noAutofit/>
                    </a:bodyPr>
                    <a:p>
                      <a:pPr>
                        <a:lnSpc>
                          <a:spcPct val="100000"/>
                        </a:lnSpc>
                      </a:pPr>
                      <a:r>
                        <a:rPr b="0" lang="en-PH" sz="1800" spc="-1" strike="noStrike">
                          <a:solidFill>
                            <a:srgbClr val="000000"/>
                          </a:solidFill>
                          <a:latin typeface="Lato"/>
                          <a:ea typeface="AppleSystemUIFont"/>
                        </a:rPr>
                        <a:t>Nangangahulugang maitim</a:t>
                      </a:r>
                      <a:endParaRPr b="0" lang="en-PH" sz="1800" spc="-1" strike="noStrike">
                        <a:solidFill>
                          <a:srgbClr val="000000"/>
                        </a:solidFill>
                        <a:latin typeface="Arial"/>
                      </a:endParaRPr>
                    </a:p>
                    <a:p>
                      <a:pPr>
                        <a:lnSpc>
                          <a:spcPct val="100000"/>
                        </a:lnSpc>
                      </a:pPr>
                      <a:r>
                        <a:rPr b="0" i="1" lang="en-PH" sz="1800" spc="-1" strike="noStrike">
                          <a:solidFill>
                            <a:srgbClr val="000000"/>
                          </a:solidFill>
                          <a:latin typeface="Lato"/>
                          <a:ea typeface="AppleSystemUIFont"/>
                        </a:rPr>
                        <a:t>(melas)</a:t>
                      </a:r>
                      <a:r>
                        <a:rPr b="0" lang="en-PH" sz="1800" spc="-1" strike="noStrike">
                          <a:solidFill>
                            <a:srgbClr val="000000"/>
                          </a:solidFill>
                          <a:latin typeface="Lato"/>
                          <a:ea typeface="AppleSystemUIFont"/>
                        </a:rPr>
                        <a:t> at mga pulo</a:t>
                      </a:r>
                      <a:endParaRPr b="0" lang="en-PH" sz="1800" spc="-1" strike="noStrike">
                        <a:solidFill>
                          <a:srgbClr val="000000"/>
                        </a:solidFill>
                        <a:latin typeface="Arial"/>
                      </a:endParaRPr>
                    </a:p>
                    <a:p>
                      <a:pPr>
                        <a:lnSpc>
                          <a:spcPct val="100000"/>
                        </a:lnSpc>
                      </a:pPr>
                      <a:r>
                        <a:rPr b="0" i="1" lang="en-PH" sz="1800" spc="-1" strike="noStrike">
                          <a:solidFill>
                            <a:srgbClr val="000000"/>
                          </a:solidFill>
                          <a:latin typeface="Lato"/>
                          <a:ea typeface="AppleSystemUIFont"/>
                        </a:rPr>
                        <a:t>(nesos) </a:t>
                      </a:r>
                      <a:r>
                        <a:rPr b="0" lang="en-PH" sz="1800" spc="-1" strike="noStrike">
                          <a:solidFill>
                            <a:srgbClr val="000000"/>
                          </a:solidFill>
                          <a:latin typeface="Lato"/>
                          <a:ea typeface="AppleSystemUIFont"/>
                        </a:rPr>
                        <a:t>sapagkat ang mga taong nanirahan rito ay nagtataglay ng maitim na</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AppleSystemUIFont"/>
                        </a:rPr>
                        <a:t>balat</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Kanlurang Pacific</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spcBef>
                          <a:spcPts val="567"/>
                        </a:spcBef>
                        <a:spcAft>
                          <a:spcPts val="567"/>
                        </a:spcAft>
                      </a:pPr>
                      <a:r>
                        <a:rPr b="0" lang="en-PH" sz="1800" spc="-1" strike="noStrike">
                          <a:solidFill>
                            <a:srgbClr val="000000"/>
                          </a:solidFill>
                          <a:latin typeface="Lato"/>
                          <a:ea typeface="AppleSystemUIFont"/>
                        </a:rPr>
                        <a:t>Pangingisda</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ppleSystemUIFont"/>
                        </a:rPr>
                        <a:t>Pagsasaka – gumawa ng hagdan-hagdang palayan ang mga katutubo upang mapagtaniman ng palay, gabi, at ube sa Marianas at Carolines.</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spcBef>
                          <a:spcPts val="283"/>
                        </a:spcBef>
                        <a:spcAft>
                          <a:spcPts val="283"/>
                        </a:spcAft>
                      </a:pPr>
                      <a:r>
                        <a:rPr b="0" lang="en-PH" sz="1800" spc="-1" strike="noStrike">
                          <a:solidFill>
                            <a:srgbClr val="000000"/>
                          </a:solidFill>
                          <a:latin typeface="Lato"/>
                          <a:ea typeface="PingFang SC"/>
                        </a:rPr>
                        <a:t>Gumagamit sila ng mga bituin, araw, at buwan bilang gabay sa paglalakbay at paglalayag.</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PingFang SC"/>
                        </a:rPr>
                        <a:t>Paggamit nila ng mga ibon, isda, at mga agos ng dagat upang malaman ang kanilang lokasyon</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PingFang SC"/>
                        </a:rPr>
                        <a:t>Gumawa ng mga bangka tulad ng </a:t>
                      </a:r>
                      <a:r>
                        <a:rPr b="0" i="1" lang="en-PH" sz="1800" spc="-1" strike="noStrike">
                          <a:solidFill>
                            <a:srgbClr val="000000"/>
                          </a:solidFill>
                          <a:latin typeface="Lato"/>
                          <a:ea typeface="PingFang SC"/>
                        </a:rPr>
                        <a:t>ut</a:t>
                      </a:r>
                      <a:r>
                        <a:rPr b="0" lang="en-PH" sz="1800" spc="-1" strike="noStrike">
                          <a:solidFill>
                            <a:srgbClr val="000000"/>
                          </a:solidFill>
                          <a:latin typeface="Lato"/>
                          <a:ea typeface="PingFang SC"/>
                        </a:rPr>
                        <a:t> ng mga Carolinian at mga </a:t>
                      </a:r>
                      <a:r>
                        <a:rPr b="0" i="1" lang="en-PH" sz="1800" spc="-1" strike="noStrike">
                          <a:solidFill>
                            <a:srgbClr val="000000"/>
                          </a:solidFill>
                          <a:latin typeface="Lato"/>
                          <a:ea typeface="PingFang SC"/>
                        </a:rPr>
                        <a:t>parao</a:t>
                      </a:r>
                      <a:r>
                        <a:rPr b="0" lang="en-PH" sz="1800" spc="-1" strike="noStrike">
                          <a:solidFill>
                            <a:srgbClr val="000000"/>
                          </a:solidFill>
                          <a:latin typeface="Lato"/>
                          <a:ea typeface="PingFang SC"/>
                        </a:rPr>
                        <a:t> na gawa ng mga Chamorro na mga katutubo ng Marianas.</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PingFang SC"/>
                        </a:rPr>
                        <a:t>Mahilig din sila sa pagnguya ng nganga at buyo.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Naniniwala sila sa mga espiritu ng kalikasan at kanilang mga ninuno.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3245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9"/>
          <p:cNvSpPr/>
          <p:nvPr/>
        </p:nvSpPr>
        <p:spPr>
          <a:xfrm>
            <a:off x="426960" y="532080"/>
            <a:ext cx="2705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Micronesia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42" name=""/>
          <p:cNvGraphicFramePr/>
          <p:nvPr/>
        </p:nvGraphicFramePr>
        <p:xfrm>
          <a:off x="459360" y="1542960"/>
          <a:ext cx="11216160" cy="4458960"/>
        </p:xfrm>
        <a:graphic>
          <a:graphicData uri="http://schemas.openxmlformats.org/drawingml/2006/table">
            <a:tbl>
              <a:tblPr/>
              <a:tblGrid>
                <a:gridCol w="1688760"/>
                <a:gridCol w="1607400"/>
                <a:gridCol w="1901880"/>
                <a:gridCol w="4116240"/>
                <a:gridCol w="1902240"/>
              </a:tblGrid>
              <a:tr h="480240">
                <a:tc>
                  <a:txBody>
                    <a:bodyPr lIns="90000" rIns="90000" anchor="t">
                      <a:noAutofit/>
                    </a:bodyPr>
                    <a:p>
                      <a:pPr algn="ctr">
                        <a:lnSpc>
                          <a:spcPct val="100000"/>
                        </a:lnSpc>
                      </a:pPr>
                      <a:r>
                        <a:rPr b="1" lang="en-PH" sz="1800" spc="-1" strike="noStrike">
                          <a:solidFill>
                            <a:srgbClr val="000000"/>
                          </a:solidFill>
                          <a:latin typeface="Lato"/>
                        </a:rPr>
                        <a:t>Kahulugan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Kinalalagyan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Kabuhayan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Kultura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Relihiyon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978720">
                <a:tc>
                  <a:txBody>
                    <a:bodyPr lIns="90000" rIns="90000" anchor="t">
                      <a:noAutofit/>
                    </a:bodyPr>
                    <a:p>
                      <a:pPr>
                        <a:lnSpc>
                          <a:spcPct val="100000"/>
                        </a:lnSpc>
                      </a:pPr>
                      <a:r>
                        <a:rPr b="0" lang="en-PH" sz="1800" spc="-1" strike="noStrike">
                          <a:solidFill>
                            <a:srgbClr val="000000"/>
                          </a:solidFill>
                          <a:latin typeface="Lato"/>
                          <a:ea typeface="AppleSystemUIFont"/>
                        </a:rPr>
                        <a:t>Nangangahulugan itong maliit </a:t>
                      </a:r>
                      <a:r>
                        <a:rPr b="0" i="1" lang="en-PH" sz="1800" spc="-1" strike="noStrike">
                          <a:solidFill>
                            <a:srgbClr val="000000"/>
                          </a:solidFill>
                          <a:latin typeface="Lato"/>
                          <a:ea typeface="AppleSystemUIFont"/>
                        </a:rPr>
                        <a:t>(micro)</a:t>
                      </a:r>
                      <a:r>
                        <a:rPr b="0" lang="en-PH" sz="1800" spc="-1" strike="noStrike">
                          <a:solidFill>
                            <a:srgbClr val="000000"/>
                          </a:solidFill>
                          <a:latin typeface="Lato"/>
                          <a:ea typeface="AppleSystemUIFont"/>
                        </a:rPr>
                        <a:t> at mga pulo </a:t>
                      </a:r>
                      <a:r>
                        <a:rPr b="0" i="1" lang="en-PH" sz="1800" spc="-1" strike="noStrike">
                          <a:solidFill>
                            <a:srgbClr val="000000"/>
                          </a:solidFill>
                          <a:latin typeface="Lato"/>
                          <a:ea typeface="AppleSystemUIFont"/>
                        </a:rPr>
                        <a:t>(nesos)</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Silangang Pacific</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spcBef>
                          <a:spcPts val="567"/>
                        </a:spcBef>
                        <a:spcAft>
                          <a:spcPts val="567"/>
                        </a:spcAft>
                      </a:pPr>
                      <a:r>
                        <a:rPr b="0" lang="en-PH" sz="1800" spc="-1" strike="noStrike">
                          <a:solidFill>
                            <a:srgbClr val="000000"/>
                          </a:solidFill>
                          <a:latin typeface="Lato"/>
                          <a:ea typeface="PingFang SC"/>
                        </a:rPr>
                        <a:t>Paggawa ng </a:t>
                      </a:r>
                      <a:r>
                        <a:rPr b="0" i="1" lang="en-PH" sz="1800" spc="-1" strike="noStrike">
                          <a:solidFill>
                            <a:srgbClr val="000000"/>
                          </a:solidFill>
                          <a:latin typeface="Lato"/>
                          <a:ea typeface="PingFang SC"/>
                        </a:rPr>
                        <a:t>canoe</a:t>
                      </a:r>
                      <a:endParaRPr b="0" lang="en-PH" sz="1800" spc="-1" strike="noStrike">
                        <a:solidFill>
                          <a:srgbClr val="000000"/>
                        </a:solidFill>
                        <a:latin typeface="Lato"/>
                      </a:endParaRPr>
                    </a:p>
                    <a:p>
                      <a:pPr>
                        <a:lnSpc>
                          <a:spcPct val="100000"/>
                        </a:lnSpc>
                        <a:spcBef>
                          <a:spcPts val="567"/>
                        </a:spcBef>
                        <a:spcAft>
                          <a:spcPts val="567"/>
                        </a:spcAft>
                      </a:pPr>
                      <a:r>
                        <a:rPr b="0" lang="en-PH" sz="1800" spc="-1" strike="noStrike">
                          <a:solidFill>
                            <a:srgbClr val="000000"/>
                          </a:solidFill>
                          <a:latin typeface="Lato"/>
                          <a:ea typeface="PingFang SC"/>
                        </a:rPr>
                        <a:t>Pangangaso</a:t>
                      </a:r>
                      <a:endParaRPr b="0" lang="en-PH" sz="1800" spc="-1" strike="noStrike">
                        <a:solidFill>
                          <a:srgbClr val="000000"/>
                        </a:solidFill>
                        <a:latin typeface="Lato"/>
                      </a:endParaRPr>
                    </a:p>
                    <a:p>
                      <a:pPr>
                        <a:lnSpc>
                          <a:spcPct val="100000"/>
                        </a:lnSpc>
                        <a:spcBef>
                          <a:spcPts val="567"/>
                        </a:spcBef>
                        <a:spcAft>
                          <a:spcPts val="567"/>
                        </a:spcAft>
                      </a:pPr>
                      <a:r>
                        <a:rPr b="0" lang="en-PH" sz="1800" spc="-1" strike="noStrike">
                          <a:solidFill>
                            <a:srgbClr val="000000"/>
                          </a:solidFill>
                          <a:latin typeface="Lato"/>
                          <a:ea typeface="PingFang SC"/>
                        </a:rPr>
                        <a:t>Pagtatanim</a:t>
                      </a:r>
                      <a:endParaRPr b="0" lang="en-PH" sz="1800" spc="-1" strike="noStrike">
                        <a:solidFill>
                          <a:srgbClr val="000000"/>
                        </a:solidFill>
                        <a:latin typeface="Lato"/>
                      </a:endParaRPr>
                    </a:p>
                    <a:p>
                      <a:pPr>
                        <a:lnSpc>
                          <a:spcPct val="100000"/>
                        </a:lnSpc>
                        <a:spcBef>
                          <a:spcPts val="567"/>
                        </a:spcBef>
                        <a:spcAft>
                          <a:spcPts val="567"/>
                        </a:spcAft>
                      </a:pPr>
                      <a:r>
                        <a:rPr b="0" lang="en-PH" sz="1800" spc="-1" strike="noStrike">
                          <a:solidFill>
                            <a:srgbClr val="000000"/>
                          </a:solidFill>
                          <a:latin typeface="Lato"/>
                          <a:ea typeface="PingFang SC"/>
                        </a:rPr>
                        <a:t>Pangingisda</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spcBef>
                          <a:spcPts val="567"/>
                        </a:spcBef>
                        <a:spcAft>
                          <a:spcPts val="567"/>
                        </a:spcAft>
                      </a:pPr>
                      <a:r>
                        <a:rPr b="0" lang="en-PH" sz="1800" spc="-1" strike="noStrike">
                          <a:solidFill>
                            <a:srgbClr val="000000"/>
                          </a:solidFill>
                          <a:latin typeface="Lato"/>
                          <a:ea typeface="PingFang SC"/>
                        </a:rPr>
                        <a:t>Nakikipagtalastasan ang mga Micronesian gamit ang wikang Papuan.</a:t>
                      </a:r>
                      <a:endParaRPr b="0" lang="en-PH" sz="1800" spc="-1" strike="noStrike">
                        <a:solidFill>
                          <a:srgbClr val="000000"/>
                        </a:solidFill>
                        <a:latin typeface="Lato"/>
                      </a:endParaRPr>
                    </a:p>
                    <a:p>
                      <a:pPr>
                        <a:lnSpc>
                          <a:spcPct val="100000"/>
                        </a:lnSpc>
                        <a:spcBef>
                          <a:spcPts val="567"/>
                        </a:spcBef>
                        <a:spcAft>
                          <a:spcPts val="567"/>
                        </a:spcAft>
                      </a:pPr>
                      <a:r>
                        <a:rPr b="0" lang="en-PH" sz="1800" spc="-1" strike="noStrike">
                          <a:solidFill>
                            <a:srgbClr val="000000"/>
                          </a:solidFill>
                          <a:latin typeface="Lato"/>
                          <a:ea typeface="PingFang SC"/>
                        </a:rPr>
                        <a:t>Ang kanilang pinuno ay pinipili batay sa taglay na katangian tulad ng talino sa pakikipaglaban at paghimok ng katapatan ng nakararami.</a:t>
                      </a:r>
                      <a:endParaRPr b="0" lang="en-PH" sz="1800" spc="-1" strike="noStrike">
                        <a:solidFill>
                          <a:srgbClr val="000000"/>
                        </a:solidFill>
                        <a:latin typeface="Lato"/>
                      </a:endParaRPr>
                    </a:p>
                    <a:p>
                      <a:pPr>
                        <a:lnSpc>
                          <a:spcPct val="100000"/>
                        </a:lnSpc>
                        <a:spcBef>
                          <a:spcPts val="567"/>
                        </a:spcBef>
                        <a:spcAft>
                          <a:spcPts val="567"/>
                        </a:spcAft>
                      </a:pPr>
                      <a:r>
                        <a:rPr b="0" lang="en-PH" sz="1800" spc="-1" strike="noStrike">
                          <a:solidFill>
                            <a:srgbClr val="000000"/>
                          </a:solidFill>
                          <a:latin typeface="Lato"/>
                          <a:ea typeface="PingFang SC"/>
                        </a:rPr>
                        <a:t>Ang mga katutubo ay nakatira sa mga bahay na gawa sa kahoy, kawayan, at dahon ng niyog na karaniwang matatagpuan sa kagubatan.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5"/>
          <p:cNvSpPr/>
          <p:nvPr/>
        </p:nvSpPr>
        <p:spPr>
          <a:xfrm>
            <a:off x="-113040" y="552240"/>
            <a:ext cx="368100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92"/>
          <p:cNvSpPr/>
          <p:nvPr/>
        </p:nvSpPr>
        <p:spPr>
          <a:xfrm>
            <a:off x="540000" y="480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5"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6" name=""/>
          <p:cNvSpPr/>
          <p:nvPr/>
        </p:nvSpPr>
        <p:spPr>
          <a:xfrm>
            <a:off x="720000" y="1496160"/>
            <a:ext cx="101030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rPr>
              <a:t>I. Panuto: Kompletuhin ang bubble map ng mga impormasyon tungkol sa mga kabihasnan sa mga pulo sa Pacific.</a:t>
            </a:r>
            <a:endParaRPr b="0" lang="en-PH" sz="1800" spc="-1" strike="noStrike">
              <a:solidFill>
                <a:srgbClr val="000000"/>
              </a:solidFill>
              <a:latin typeface="Arial"/>
            </a:endParaRPr>
          </a:p>
        </p:txBody>
      </p:sp>
      <p:pic>
        <p:nvPicPr>
          <p:cNvPr id="147" name="" descr=""/>
          <p:cNvPicPr/>
          <p:nvPr/>
        </p:nvPicPr>
        <p:blipFill>
          <a:blip r:embed="rId1"/>
          <a:stretch/>
        </p:blipFill>
        <p:spPr>
          <a:xfrm>
            <a:off x="1867320" y="1522440"/>
            <a:ext cx="8039880" cy="45712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Rectangle 1"/>
          <p:cNvSpPr/>
          <p:nvPr/>
        </p:nvSpPr>
        <p:spPr>
          <a:xfrm>
            <a:off x="-113040" y="552240"/>
            <a:ext cx="54802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9" name="Rectangle 2"/>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0" name="Rectangle 3"/>
          <p:cNvSpPr/>
          <p:nvPr/>
        </p:nvSpPr>
        <p:spPr>
          <a:xfrm>
            <a:off x="540000" y="195480"/>
            <a:ext cx="482724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51" name=""/>
          <p:cNvSpPr/>
          <p:nvPr/>
        </p:nvSpPr>
        <p:spPr>
          <a:xfrm>
            <a:off x="799560" y="1541880"/>
            <a:ext cx="780948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ea typeface="AppleSystemUIFont"/>
              </a:rPr>
              <a:t>Ut, </a:t>
            </a:r>
            <a:r>
              <a:rPr b="0" i="1" lang="en-PH" sz="1800" spc="-1" strike="noStrike">
                <a:solidFill>
                  <a:srgbClr val="000000"/>
                </a:solidFill>
                <a:latin typeface="Lato"/>
                <a:ea typeface="AppleSystemUIFont"/>
              </a:rPr>
              <a:t>canoe</a:t>
            </a:r>
            <a:r>
              <a:rPr b="0" lang="en-PH" sz="1800" spc="-1" strike="noStrike">
                <a:solidFill>
                  <a:srgbClr val="000000"/>
                </a:solidFill>
                <a:latin typeface="Lato"/>
                <a:ea typeface="AppleSystemUIFont"/>
              </a:rPr>
              <a:t>, catamaran, </a:t>
            </a:r>
            <a:r>
              <a:rPr b="0" i="1" lang="en-PH" sz="1800" spc="-1" strike="noStrike">
                <a:solidFill>
                  <a:srgbClr val="000000"/>
                </a:solidFill>
                <a:latin typeface="Lato"/>
                <a:ea typeface="AppleSystemUIFont"/>
              </a:rPr>
              <a:t>rice terraces</a:t>
            </a:r>
            <a:r>
              <a:rPr b="0" lang="en-PH" sz="1800" spc="-1" strike="noStrike">
                <a:solidFill>
                  <a:srgbClr val="000000"/>
                </a:solidFill>
                <a:latin typeface="Lato"/>
                <a:ea typeface="AppleSystemUIFont"/>
              </a:rPr>
              <a:t>, pulo, Papuan, Parao, buyo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1869</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2023-05-03T16:14:32Z</dcterms:modified>
  <cp:revision>209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