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040" cy="68389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9920" cy="2779920"/>
          </a:xfrm>
          <a:prstGeom prst="rect">
            <a:avLst/>
          </a:prstGeom>
          <a:ln w="0">
            <a:noFill/>
          </a:ln>
        </p:spPr>
      </p:pic>
      <p:sp>
        <p:nvSpPr>
          <p:cNvPr id="2" name="Rectangle 5"/>
          <p:cNvSpPr/>
          <p:nvPr/>
        </p:nvSpPr>
        <p:spPr>
          <a:xfrm>
            <a:off x="3487320" y="1475280"/>
            <a:ext cx="8685360" cy="38433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5360" cy="3650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040" cy="615960"/>
          </a:xfrm>
          <a:prstGeom prst="rect">
            <a:avLst/>
          </a:prstGeom>
          <a:ln w="0">
            <a:noFill/>
          </a:ln>
        </p:spPr>
      </p:pic>
      <p:sp>
        <p:nvSpPr>
          <p:cNvPr id="43" name="Rectangle 7"/>
          <p:cNvSpPr/>
          <p:nvPr/>
        </p:nvSpPr>
        <p:spPr>
          <a:xfrm>
            <a:off x="10868760" y="0"/>
            <a:ext cx="951480" cy="9514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5560" cy="1015560"/>
          </a:xfrm>
          <a:prstGeom prst="rect">
            <a:avLst/>
          </a:prstGeom>
          <a:ln w="0">
            <a:noFill/>
          </a:ln>
        </p:spPr>
      </p:pic>
      <p:sp>
        <p:nvSpPr>
          <p:cNvPr id="45" name="TextBox 9"/>
          <p:cNvSpPr/>
          <p:nvPr/>
        </p:nvSpPr>
        <p:spPr>
          <a:xfrm>
            <a:off x="185400" y="6362280"/>
            <a:ext cx="467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3040" cy="615960"/>
          </a:xfrm>
          <a:prstGeom prst="rect">
            <a:avLst/>
          </a:prstGeom>
          <a:ln w="0">
            <a:noFill/>
          </a:ln>
        </p:spPr>
      </p:pic>
      <p:sp>
        <p:nvSpPr>
          <p:cNvPr id="86" name="Rectangle 7"/>
          <p:cNvSpPr/>
          <p:nvPr/>
        </p:nvSpPr>
        <p:spPr>
          <a:xfrm>
            <a:off x="10868760" y="0"/>
            <a:ext cx="951480" cy="95148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15560" cy="1015560"/>
          </a:xfrm>
          <a:prstGeom prst="rect">
            <a:avLst/>
          </a:prstGeom>
          <a:ln w="0">
            <a:noFill/>
          </a:ln>
        </p:spPr>
      </p:pic>
      <p:sp>
        <p:nvSpPr>
          <p:cNvPr id="88" name="TextBox 9"/>
          <p:cNvSpPr/>
          <p:nvPr/>
        </p:nvSpPr>
        <p:spPr>
          <a:xfrm>
            <a:off x="185400" y="6362280"/>
            <a:ext cx="467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7360" cy="336564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5004000" y="2916000"/>
            <a:ext cx="5718600" cy="734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3600" spc="-1" strike="noStrike">
                <a:solidFill>
                  <a:srgbClr val="ffffff"/>
                </a:solidFill>
                <a:latin typeface="Lato"/>
              </a:rPr>
              <a:t>The Power of Reading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
          <p:cNvSpPr/>
          <p:nvPr/>
        </p:nvSpPr>
        <p:spPr>
          <a:xfrm>
            <a:off x="1404000" y="1187280"/>
            <a:ext cx="10050480" cy="2220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latin typeface="Lato"/>
              </a:rPr>
              <a:t>Oral Language:</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latin typeface="Lato"/>
                <a:ea typeface="AppleSystemUIFont"/>
              </a:rPr>
              <a:t>Read the tongue twister below. Find out how many times you can say it without making a mistake.</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215" name=""/>
          <p:cNvSpPr/>
          <p:nvPr/>
        </p:nvSpPr>
        <p:spPr>
          <a:xfrm>
            <a:off x="792000" y="1800000"/>
            <a:ext cx="53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2600">
            <a:solidFill>
              <a:srgbClr val="000000"/>
            </a:solidFill>
            <a:round/>
          </a:ln>
        </p:spPr>
        <p:style>
          <a:lnRef idx="0"/>
          <a:fillRef idx="0"/>
          <a:effectRef idx="0"/>
          <a:fontRef idx="minor"/>
        </p:style>
      </p:sp>
      <p:sp>
        <p:nvSpPr>
          <p:cNvPr id="216" name=""/>
          <p:cNvSpPr/>
          <p:nvPr/>
        </p:nvSpPr>
        <p:spPr>
          <a:xfrm>
            <a:off x="900000" y="3240000"/>
            <a:ext cx="10446480" cy="1259640"/>
          </a:xfrm>
          <a:custGeom>
            <a:avLst/>
            <a:gdLst/>
            <a:ahLst/>
            <a:rect l="l" t="t" r="r" b="b"/>
            <a:pathLst>
              <a:path w="29021" h="3502">
                <a:moveTo>
                  <a:pt x="943" y="0"/>
                </a:moveTo>
                <a:lnTo>
                  <a:pt x="944" y="0"/>
                </a:lnTo>
                <a:cubicBezTo>
                  <a:pt x="778" y="0"/>
                  <a:pt x="615" y="44"/>
                  <a:pt x="472" y="126"/>
                </a:cubicBezTo>
                <a:cubicBezTo>
                  <a:pt x="328" y="209"/>
                  <a:pt x="209" y="328"/>
                  <a:pt x="126" y="472"/>
                </a:cubicBezTo>
                <a:cubicBezTo>
                  <a:pt x="44" y="615"/>
                  <a:pt x="0" y="778"/>
                  <a:pt x="0" y="944"/>
                </a:cubicBezTo>
                <a:lnTo>
                  <a:pt x="0" y="2557"/>
                </a:lnTo>
                <a:lnTo>
                  <a:pt x="0" y="2557"/>
                </a:lnTo>
                <a:cubicBezTo>
                  <a:pt x="0" y="2723"/>
                  <a:pt x="44" y="2886"/>
                  <a:pt x="126" y="3029"/>
                </a:cubicBezTo>
                <a:cubicBezTo>
                  <a:pt x="209" y="3173"/>
                  <a:pt x="328" y="3292"/>
                  <a:pt x="472" y="3375"/>
                </a:cubicBezTo>
                <a:cubicBezTo>
                  <a:pt x="615" y="3457"/>
                  <a:pt x="778" y="3501"/>
                  <a:pt x="944" y="3501"/>
                </a:cubicBezTo>
                <a:lnTo>
                  <a:pt x="28076" y="3501"/>
                </a:lnTo>
                <a:lnTo>
                  <a:pt x="28076" y="3501"/>
                </a:lnTo>
                <a:cubicBezTo>
                  <a:pt x="28242" y="3501"/>
                  <a:pt x="28405" y="3457"/>
                  <a:pt x="28548" y="3375"/>
                </a:cubicBezTo>
                <a:cubicBezTo>
                  <a:pt x="28692" y="3292"/>
                  <a:pt x="28811" y="3173"/>
                  <a:pt x="28894" y="3029"/>
                </a:cubicBezTo>
                <a:cubicBezTo>
                  <a:pt x="28976" y="2886"/>
                  <a:pt x="29020" y="2723"/>
                  <a:pt x="29020" y="2557"/>
                </a:cubicBezTo>
                <a:lnTo>
                  <a:pt x="29020" y="943"/>
                </a:lnTo>
                <a:lnTo>
                  <a:pt x="29020" y="944"/>
                </a:lnTo>
                <a:lnTo>
                  <a:pt x="29020" y="944"/>
                </a:lnTo>
                <a:cubicBezTo>
                  <a:pt x="29020" y="778"/>
                  <a:pt x="28976" y="615"/>
                  <a:pt x="28894" y="472"/>
                </a:cubicBezTo>
                <a:cubicBezTo>
                  <a:pt x="28811" y="328"/>
                  <a:pt x="28692" y="209"/>
                  <a:pt x="28548" y="126"/>
                </a:cubicBezTo>
                <a:cubicBezTo>
                  <a:pt x="28405" y="44"/>
                  <a:pt x="28242" y="0"/>
                  <a:pt x="28076" y="0"/>
                </a:cubicBezTo>
                <a:lnTo>
                  <a:pt x="943" y="0"/>
                </a:lnTo>
              </a:path>
            </a:pathLst>
          </a:custGeom>
          <a:solidFill>
            <a:srgbClr val="729fcf">
              <a:alpha val="9000"/>
            </a:srgbClr>
          </a:solidFill>
          <a:ln w="38160">
            <a:solidFill>
              <a:srgbClr val="784b04"/>
            </a:solidFill>
            <a:round/>
          </a:ln>
        </p:spPr>
        <p:style>
          <a:lnRef idx="0"/>
          <a:fillRef idx="0"/>
          <a:effectRef idx="0"/>
          <a:fontRef idx="minor"/>
        </p:style>
      </p:sp>
      <p:sp>
        <p:nvSpPr>
          <p:cNvPr id="217" name=""/>
          <p:cNvSpPr/>
          <p:nvPr/>
        </p:nvSpPr>
        <p:spPr>
          <a:xfrm>
            <a:off x="1218600" y="3336120"/>
            <a:ext cx="9941040" cy="794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ea typeface="AppleSystemUIFont"/>
              </a:rPr>
              <a:t>	</a:t>
            </a:r>
            <a:r>
              <a:rPr b="0" lang="en-PH" sz="1800" spc="-1" strike="noStrike">
                <a:latin typeface="Lato"/>
                <a:ea typeface="AppleSystemUIFont"/>
              </a:rPr>
              <a:t>The cat sat on a bed when a rat with a hat passes by. The cat asks the rat, “What is it with the hat?” The rat replied, “I’m wearing a hat because the bed is wet.”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324000" y="324360"/>
            <a:ext cx="3383640" cy="359640"/>
          </a:xfrm>
          <a:custGeom>
            <a:avLst/>
            <a:gdLst/>
            <a:ahLst/>
            <a:rect l="l" t="t" r="r" b="b"/>
            <a:pathLst>
              <a:path w="9402" h="1002">
                <a:moveTo>
                  <a:pt x="0" y="0"/>
                </a:moveTo>
                <a:lnTo>
                  <a:pt x="8319" y="0"/>
                </a:lnTo>
                <a:lnTo>
                  <a:pt x="9401" y="500"/>
                </a:lnTo>
                <a:lnTo>
                  <a:pt x="8319" y="1001"/>
                </a:lnTo>
                <a:lnTo>
                  <a:pt x="0" y="1001"/>
                </a:lnTo>
                <a:lnTo>
                  <a:pt x="0" y="0"/>
                </a:lnTo>
              </a:path>
            </a:pathLst>
          </a:custGeom>
          <a:solidFill>
            <a:srgbClr val="5ea2ea"/>
          </a:solidFill>
          <a:ln w="19080">
            <a:solidFill>
              <a:srgbClr val="0084d1"/>
            </a:solidFill>
            <a:round/>
          </a:ln>
        </p:spPr>
        <p:style>
          <a:lnRef idx="0"/>
          <a:fillRef idx="0"/>
          <a:effectRef idx="0"/>
          <a:fontRef idx="minor"/>
        </p:style>
      </p:sp>
      <p:sp>
        <p:nvSpPr>
          <p:cNvPr id="219" name=""/>
          <p:cNvSpPr/>
          <p:nvPr/>
        </p:nvSpPr>
        <p:spPr>
          <a:xfrm>
            <a:off x="349920" y="324360"/>
            <a:ext cx="21697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Grammar </a:t>
            </a:r>
            <a:endParaRPr b="0" lang="en-PH" sz="1800" spc="-1" strike="noStrike">
              <a:latin typeface="Arial"/>
            </a:endParaRPr>
          </a:p>
        </p:txBody>
      </p:sp>
      <p:sp>
        <p:nvSpPr>
          <p:cNvPr id="220" name=""/>
          <p:cNvSpPr/>
          <p:nvPr/>
        </p:nvSpPr>
        <p:spPr>
          <a:xfrm>
            <a:off x="288000" y="792720"/>
            <a:ext cx="10799640" cy="1516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1800" spc="-1" strike="noStrike">
                <a:latin typeface="Lato"/>
                <a:ea typeface="AppleSystemUIFont"/>
              </a:rPr>
              <a:t>	</a:t>
            </a:r>
            <a:endParaRPr b="0" lang="en-PH" sz="1800" spc="-1" strike="noStrike">
              <a:latin typeface="Arial"/>
              <a:ea typeface="PingFang SC"/>
            </a:endParaRPr>
          </a:p>
        </p:txBody>
      </p:sp>
      <p:sp>
        <p:nvSpPr>
          <p:cNvPr id="221" name=""/>
          <p:cNvSpPr/>
          <p:nvPr/>
        </p:nvSpPr>
        <p:spPr>
          <a:xfrm>
            <a:off x="648360" y="1769040"/>
            <a:ext cx="10871640" cy="4170960"/>
          </a:xfrm>
          <a:custGeom>
            <a:avLst/>
            <a:gdLst/>
            <a:ahLst/>
            <a:rect l="l" t="t" r="r" b="b"/>
            <a:pathLst>
              <a:path w="295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28167" y="8001"/>
                </a:lnTo>
                <a:lnTo>
                  <a:pt x="28168" y="8001"/>
                </a:lnTo>
                <a:cubicBezTo>
                  <a:pt x="28402" y="8001"/>
                  <a:pt x="28632" y="7939"/>
                  <a:pt x="28834" y="7822"/>
                </a:cubicBezTo>
                <a:cubicBezTo>
                  <a:pt x="29037" y="7705"/>
                  <a:pt x="29205" y="7537"/>
                  <a:pt x="29322" y="7334"/>
                </a:cubicBezTo>
                <a:cubicBezTo>
                  <a:pt x="29439" y="7132"/>
                  <a:pt x="29501" y="6902"/>
                  <a:pt x="29501" y="6668"/>
                </a:cubicBezTo>
                <a:lnTo>
                  <a:pt x="29501" y="1333"/>
                </a:lnTo>
                <a:lnTo>
                  <a:pt x="29501" y="1334"/>
                </a:lnTo>
                <a:lnTo>
                  <a:pt x="29501" y="1334"/>
                </a:lnTo>
                <a:cubicBezTo>
                  <a:pt x="29501" y="1099"/>
                  <a:pt x="29439" y="869"/>
                  <a:pt x="29322" y="667"/>
                </a:cubicBezTo>
                <a:cubicBezTo>
                  <a:pt x="29205" y="464"/>
                  <a:pt x="29037" y="296"/>
                  <a:pt x="28834" y="179"/>
                </a:cubicBezTo>
                <a:cubicBezTo>
                  <a:pt x="28632" y="62"/>
                  <a:pt x="28402" y="0"/>
                  <a:pt x="28168" y="0"/>
                </a:cubicBezTo>
                <a:lnTo>
                  <a:pt x="1333" y="0"/>
                </a:lnTo>
              </a:path>
            </a:pathLst>
          </a:custGeom>
          <a:solidFill>
            <a:srgbClr val="729fcf">
              <a:alpha val="10000"/>
            </a:srgbClr>
          </a:solidFill>
          <a:ln w="29160">
            <a:solidFill>
              <a:srgbClr val="ea7500"/>
            </a:solidFill>
            <a:round/>
          </a:ln>
        </p:spPr>
        <p:style>
          <a:lnRef idx="0"/>
          <a:fillRef idx="0"/>
          <a:effectRef idx="0"/>
          <a:fontRef idx="minor"/>
        </p:style>
      </p:sp>
      <p:sp>
        <p:nvSpPr>
          <p:cNvPr id="222" name=""/>
          <p:cNvSpPr/>
          <p:nvPr/>
        </p:nvSpPr>
        <p:spPr>
          <a:xfrm>
            <a:off x="952200" y="1805040"/>
            <a:ext cx="10243800" cy="406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3"/>
              </a:spcBef>
              <a:spcAft>
                <a:spcPts val="283"/>
              </a:spcAft>
              <a:buNone/>
            </a:pPr>
            <a:r>
              <a:rPr b="1" lang="en-PH" sz="1800" spc="-1" strike="noStrike">
                <a:solidFill>
                  <a:srgbClr val="0084d1"/>
                </a:solidFill>
                <a:latin typeface="Lato"/>
              </a:rPr>
              <a:t>Nouns</a:t>
            </a:r>
            <a:r>
              <a:rPr b="1" lang="en-PH" sz="1800" spc="-1" strike="noStrike">
                <a:latin typeface="Lato"/>
              </a:rPr>
              <a:t> </a:t>
            </a:r>
            <a:endParaRPr b="0" lang="en-PH" sz="1800" spc="-1" strike="noStrike">
              <a:latin typeface="Lato"/>
              <a:ea typeface="PingFang SC"/>
            </a:endParaRPr>
          </a:p>
          <a:p>
            <a:pPr algn="just">
              <a:lnSpc>
                <a:spcPct val="150000"/>
              </a:lnSpc>
              <a:spcBef>
                <a:spcPts val="283"/>
              </a:spcBef>
              <a:spcAft>
                <a:spcPts val="283"/>
              </a:spcAft>
              <a:buNone/>
            </a:pPr>
            <a:r>
              <a:rPr b="0" lang="en-PH" sz="1800" spc="-1" strike="noStrike">
                <a:latin typeface="Lato"/>
                <a:ea typeface="AppleSystemUIFont"/>
              </a:rPr>
              <a:t>	</a:t>
            </a:r>
            <a:r>
              <a:rPr b="0" lang="en-PH" sz="1800" spc="-1" strike="noStrike">
                <a:latin typeface="Lato"/>
                <a:ea typeface="AppleSystemUIFont"/>
              </a:rPr>
              <a:t>A </a:t>
            </a:r>
            <a:r>
              <a:rPr b="1" lang="en-PH" sz="1800" spc="-1" strike="noStrike">
                <a:latin typeface="Lato"/>
                <a:ea typeface="AppleSystemUIFontBold"/>
              </a:rPr>
              <a:t>noun </a:t>
            </a:r>
            <a:r>
              <a:rPr b="0" lang="en-PH" sz="1800" spc="-1" strike="noStrike">
                <a:latin typeface="Lato"/>
                <a:ea typeface="AppleSystemUIFont"/>
              </a:rPr>
              <a:t>is the name of a person, place, thing, an animal, event, or idea. </a:t>
            </a:r>
            <a:endParaRPr b="0" lang="en-PH" sz="1800" spc="-1" strike="noStrike">
              <a:latin typeface="Lato"/>
              <a:ea typeface="PingFang SC"/>
            </a:endParaRPr>
          </a:p>
          <a:p>
            <a:pPr algn="ctr">
              <a:lnSpc>
                <a:spcPct val="150000"/>
              </a:lnSpc>
              <a:spcBef>
                <a:spcPts val="283"/>
              </a:spcBef>
              <a:spcAft>
                <a:spcPts val="283"/>
              </a:spcAft>
              <a:buNone/>
            </a:pPr>
            <a:r>
              <a:rPr b="1" lang="en-PH" sz="1800" spc="-1" strike="noStrike">
                <a:latin typeface="Lato"/>
                <a:ea typeface="AppleSystemUIFont"/>
              </a:rPr>
              <a:t>	</a:t>
            </a:r>
            <a:r>
              <a:rPr b="1" lang="en-PH" sz="1800" spc="-1" strike="noStrike" u="sng">
                <a:uFillTx/>
                <a:latin typeface="Lato"/>
                <a:ea typeface="AppleSystemUIFont"/>
              </a:rPr>
              <a:t>Count Nouns and Noncount Nouns</a:t>
            </a:r>
            <a:r>
              <a:rPr b="1" lang="en-PH" sz="1800" spc="-1" strike="noStrike">
                <a:latin typeface="Lato"/>
                <a:ea typeface="AppleSystemUIFont"/>
              </a:rPr>
              <a:t> </a:t>
            </a:r>
            <a:endParaRPr b="0" lang="en-PH" sz="1800" spc="-1" strike="noStrike">
              <a:latin typeface="Lato"/>
              <a:ea typeface="PingFang SC"/>
            </a:endParaRPr>
          </a:p>
          <a:p>
            <a:pPr algn="just">
              <a:lnSpc>
                <a:spcPct val="100000"/>
              </a:lnSpc>
              <a:spcBef>
                <a:spcPts val="850"/>
              </a:spcBef>
              <a:spcAft>
                <a:spcPts val="850"/>
              </a:spcAft>
              <a:buNone/>
            </a:pPr>
            <a:r>
              <a:rPr b="0" lang="en-PH" sz="1800" spc="-1" strike="noStrike">
                <a:latin typeface="Lato"/>
                <a:ea typeface="AppleSystemUIFont"/>
              </a:rPr>
              <a:t>1. Some nouns can be counted. These are called </a:t>
            </a:r>
            <a:r>
              <a:rPr b="1" lang="en-PH" sz="1800" spc="-1" strike="noStrike">
                <a:latin typeface="Lato"/>
                <a:ea typeface="AppleSystemUIFontBold"/>
              </a:rPr>
              <a:t>count nouns</a:t>
            </a:r>
            <a:r>
              <a:rPr b="0" lang="en-PH" sz="1800" spc="-1" strike="noStrike">
                <a:latin typeface="Lato"/>
                <a:ea typeface="AppleSystemUIFont"/>
              </a:rPr>
              <a:t>. Count nouns are usually formed into plural by adding -s or -es. You need to use </a:t>
            </a:r>
            <a:r>
              <a:rPr b="0" lang="en-PH" sz="1800" spc="-1" strike="noStrike" u="sng">
                <a:uFillTx/>
                <a:latin typeface="Lato"/>
                <a:ea typeface="AppleSystemUIFont"/>
              </a:rPr>
              <a:t>a </a:t>
            </a:r>
            <a:r>
              <a:rPr b="0" lang="en-PH" sz="1800" spc="-1" strike="noStrike">
                <a:latin typeface="Lato"/>
                <a:ea typeface="AppleSystemUIFont"/>
              </a:rPr>
              <a:t>or </a:t>
            </a:r>
            <a:r>
              <a:rPr b="0" lang="en-PH" sz="1800" spc="-1" strike="noStrike" u="sng">
                <a:uFillTx/>
                <a:latin typeface="Lato"/>
                <a:ea typeface="AppleSystemUIFont"/>
              </a:rPr>
              <a:t>an </a:t>
            </a:r>
            <a:r>
              <a:rPr b="0" lang="en-PH" sz="1800" spc="-1" strike="noStrike">
                <a:latin typeface="Lato"/>
                <a:ea typeface="AppleSystemUIFont"/>
              </a:rPr>
              <a:t>before the singular count nouns in a sentence. </a:t>
            </a:r>
            <a:endParaRPr b="0" lang="en-PH" sz="1800" spc="-1" strike="noStrike">
              <a:latin typeface="Lato"/>
              <a:ea typeface="PingFang SC"/>
            </a:endParaRPr>
          </a:p>
          <a:p>
            <a:pPr algn="ctr">
              <a:lnSpc>
                <a:spcPct val="100000"/>
              </a:lnSpc>
              <a:spcBef>
                <a:spcPts val="850"/>
              </a:spcBef>
              <a:spcAft>
                <a:spcPts val="850"/>
              </a:spcAft>
              <a:buNone/>
            </a:pPr>
            <a:r>
              <a:rPr b="0" lang="en-PH" sz="1800" spc="-1" strike="noStrike">
                <a:latin typeface="Lato"/>
                <a:ea typeface="AppleSystemUIFont"/>
              </a:rPr>
              <a:t>Examples: glass – glasses; spoon – spoons </a:t>
            </a:r>
            <a:endParaRPr b="0" lang="en-PH" sz="1800" spc="-1" strike="noStrike">
              <a:latin typeface="Lato"/>
              <a:ea typeface="PingFang SC"/>
            </a:endParaRPr>
          </a:p>
          <a:p>
            <a:pPr algn="just">
              <a:lnSpc>
                <a:spcPct val="100000"/>
              </a:lnSpc>
              <a:spcBef>
                <a:spcPts val="850"/>
              </a:spcBef>
              <a:spcAft>
                <a:spcPts val="850"/>
              </a:spcAft>
              <a:buNone/>
            </a:pPr>
            <a:r>
              <a:rPr b="0" lang="en-PH" sz="1800" spc="-1" strike="noStrike">
                <a:latin typeface="Lato"/>
                <a:ea typeface="AppleSystemUIFont"/>
              </a:rPr>
              <a:t>2. Other nouns cannot be counted so they are called </a:t>
            </a:r>
            <a:r>
              <a:rPr b="1" lang="en-PH" sz="1800" spc="-1" strike="noStrike">
                <a:latin typeface="Lato"/>
                <a:ea typeface="AppleSystemUIFontBold"/>
              </a:rPr>
              <a:t>noncount </a:t>
            </a:r>
            <a:r>
              <a:rPr b="0" lang="en-PH" sz="1800" spc="-1" strike="noStrike">
                <a:latin typeface="Lato"/>
                <a:ea typeface="AppleSystemUIFont"/>
              </a:rPr>
              <a:t>nouns. These nouns have no plural form, and you do not need to put the words a or an before them. </a:t>
            </a:r>
            <a:endParaRPr b="0" lang="en-PH" sz="1800" spc="-1" strike="noStrike">
              <a:latin typeface="Lato"/>
              <a:ea typeface="PingFang SC"/>
            </a:endParaRPr>
          </a:p>
          <a:p>
            <a:pPr algn="just">
              <a:lnSpc>
                <a:spcPct val="100000"/>
              </a:lnSpc>
              <a:spcBef>
                <a:spcPts val="850"/>
              </a:spcBef>
              <a:spcAft>
                <a:spcPts val="850"/>
              </a:spcAft>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Examples: fun, bravery, loyalty </a:t>
            </a:r>
            <a:endParaRPr b="0" lang="en-PH" sz="1800" spc="-1" strike="noStrike">
              <a:latin typeface="Lato"/>
              <a:ea typeface="PingFang SC"/>
            </a:endParaRPr>
          </a:p>
        </p:txBody>
      </p:sp>
      <p:sp>
        <p:nvSpPr>
          <p:cNvPr id="223" name=""/>
          <p:cNvSpPr txBox="1"/>
          <p:nvPr/>
        </p:nvSpPr>
        <p:spPr>
          <a:xfrm>
            <a:off x="754200" y="828720"/>
            <a:ext cx="6445800" cy="7185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latin typeface="Lato"/>
              </a:rPr>
              <a:t>Food, toys, or animals are name words. </a:t>
            </a:r>
            <a:endParaRPr b="0" lang="en-PH" sz="1800" spc="-1" strike="noStrike">
              <a:latin typeface="Lato"/>
              <a:ea typeface="AppleSystemUIFont"/>
            </a:endParaRPr>
          </a:p>
          <a:p>
            <a:pPr marL="216000" indent="-216000" algn="just">
              <a:buClr>
                <a:srgbClr val="000000"/>
              </a:buClr>
              <a:buSzPct val="45000"/>
              <a:buFont typeface="Wingdings" charset="2"/>
              <a:buChar char=""/>
            </a:pPr>
            <a:r>
              <a:rPr b="1" lang="en-PH" sz="1800" spc="-1" strike="noStrike">
                <a:latin typeface="Lato"/>
                <a:ea typeface="AppleSystemUIFontBold"/>
              </a:rPr>
              <a:t>Nouns </a:t>
            </a:r>
            <a:r>
              <a:rPr b="0" lang="en-PH" sz="1800" spc="-1" strike="noStrike">
                <a:latin typeface="Lato"/>
                <a:ea typeface="AppleSystemUIFont"/>
              </a:rPr>
              <a:t>are names of persons, places, and things. </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80000" y="504000"/>
            <a:ext cx="5219640" cy="359640"/>
          </a:xfrm>
          <a:custGeom>
            <a:avLst/>
            <a:gdLst/>
            <a:ahLst/>
            <a:rect l="l" t="t" r="r" b="b"/>
            <a:pathLst>
              <a:path w="14501" h="1002">
                <a:moveTo>
                  <a:pt x="0" y="0"/>
                </a:moveTo>
                <a:lnTo>
                  <a:pt x="13419" y="0"/>
                </a:lnTo>
                <a:lnTo>
                  <a:pt x="14500" y="500"/>
                </a:lnTo>
                <a:lnTo>
                  <a:pt x="13419" y="1001"/>
                </a:lnTo>
                <a:lnTo>
                  <a:pt x="0" y="1001"/>
                </a:lnTo>
                <a:lnTo>
                  <a:pt x="0" y="0"/>
                </a:lnTo>
              </a:path>
            </a:pathLst>
          </a:custGeom>
          <a:solidFill>
            <a:srgbClr val="5ea2ea"/>
          </a:solidFill>
          <a:ln w="19080">
            <a:solidFill>
              <a:srgbClr val="0084d1"/>
            </a:solidFill>
            <a:round/>
          </a:ln>
        </p:spPr>
        <p:style>
          <a:lnRef idx="0"/>
          <a:fillRef idx="0"/>
          <a:effectRef idx="0"/>
          <a:fontRef idx="minor"/>
        </p:style>
      </p:sp>
      <p:sp>
        <p:nvSpPr>
          <p:cNvPr id="169" name=""/>
          <p:cNvSpPr/>
          <p:nvPr/>
        </p:nvSpPr>
        <p:spPr>
          <a:xfrm>
            <a:off x="94680" y="487800"/>
            <a:ext cx="48009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Phonics and Word Recognition </a:t>
            </a:r>
            <a:endParaRPr b="0" lang="en-PH" sz="1800" spc="-1" strike="noStrike">
              <a:latin typeface="Arial"/>
            </a:endParaRPr>
          </a:p>
        </p:txBody>
      </p:sp>
      <p:graphicFrame>
        <p:nvGraphicFramePr>
          <p:cNvPr id="170" name=""/>
          <p:cNvGraphicFramePr/>
          <p:nvPr/>
        </p:nvGraphicFramePr>
        <p:xfrm>
          <a:off x="1155960" y="1835640"/>
          <a:ext cx="10026360" cy="3735720"/>
        </p:xfrm>
        <a:graphic>
          <a:graphicData uri="http://schemas.openxmlformats.org/drawingml/2006/table">
            <a:tbl>
              <a:tblPr/>
              <a:tblGrid>
                <a:gridCol w="3342240"/>
                <a:gridCol w="3342240"/>
                <a:gridCol w="3342240"/>
              </a:tblGrid>
              <a:tr h="746640">
                <a:tc>
                  <a:txBody>
                    <a:bodyPr lIns="90000" rIns="90000" anchor="ctr">
                      <a:noAutofit/>
                    </a:bodyPr>
                    <a:p>
                      <a:pPr algn="ctr">
                        <a:lnSpc>
                          <a:spcPct val="100000"/>
                        </a:lnSpc>
                        <a:buNone/>
                      </a:pPr>
                      <a:r>
                        <a:rPr b="1" lang="en-PH" sz="1800" spc="-1" strike="noStrike">
                          <a:latin typeface="Lato"/>
                          <a:ea typeface="AppleSystemUIFontBold"/>
                        </a:rPr>
                        <a:t>a</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solidFill>
                      <a:srgbClr val="ffdbb6"/>
                    </a:solidFill>
                  </a:tcPr>
                </a:tc>
                <a:tc>
                  <a:txBody>
                    <a:bodyPr lIns="90000" rIns="90000" anchor="ctr">
                      <a:noAutofit/>
                    </a:bodyPr>
                    <a:p>
                      <a:pPr algn="ctr">
                        <a:lnSpc>
                          <a:spcPct val="100000"/>
                        </a:lnSpc>
                        <a:buNone/>
                      </a:pPr>
                      <a:r>
                        <a:rPr b="1" lang="en-PH" sz="1800" spc="-1" strike="noStrike">
                          <a:latin typeface="Lato"/>
                          <a:ea typeface="AppleSystemUIFontBold"/>
                        </a:rPr>
                        <a:t>o</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solidFill>
                      <a:srgbClr val="ffdbb6"/>
                    </a:solidFill>
                  </a:tcPr>
                </a:tc>
                <a:tc>
                  <a:txBody>
                    <a:bodyPr lIns="90000" rIns="90000" anchor="ctr">
                      <a:noAutofit/>
                    </a:bodyPr>
                    <a:p>
                      <a:pPr algn="ctr">
                        <a:lnSpc>
                          <a:spcPct val="100000"/>
                        </a:lnSpc>
                        <a:buNone/>
                      </a:pPr>
                      <a:r>
                        <a:rPr b="1" lang="en-PH" sz="1800" spc="-1" strike="noStrike">
                          <a:latin typeface="Lato"/>
                          <a:ea typeface="AppleSystemUIFontBold"/>
                        </a:rPr>
                        <a:t>u</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solidFill>
                      <a:srgbClr val="ffdbb6"/>
                    </a:solidFill>
                  </a:tcPr>
                </a:tc>
              </a:tr>
              <a:tr h="746640">
                <a:tc>
                  <a:txBody>
                    <a:bodyPr lIns="90000" rIns="90000" anchor="ctr">
                      <a:noAutofit/>
                    </a:bodyPr>
                    <a:p>
                      <a:pPr algn="ctr">
                        <a:lnSpc>
                          <a:spcPct val="100000"/>
                        </a:lnSpc>
                        <a:buNone/>
                      </a:pPr>
                      <a:r>
                        <a:rPr b="1" lang="en-PH" sz="1800" spc="-1" strike="noStrike">
                          <a:latin typeface="Lato"/>
                          <a:ea typeface="AppleSystemUIFont"/>
                        </a:rPr>
                        <a:t>cat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cot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cut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r>
              <a:tr h="746640">
                <a:tc>
                  <a:txBody>
                    <a:bodyPr lIns="90000" rIns="90000" anchor="ctr">
                      <a:noAutofit/>
                    </a:bodyPr>
                    <a:p>
                      <a:pPr algn="ctr">
                        <a:lnSpc>
                          <a:spcPct val="100000"/>
                        </a:lnSpc>
                        <a:buNone/>
                      </a:pPr>
                      <a:r>
                        <a:rPr b="1" lang="en-PH" sz="1800" spc="-1" strike="noStrike">
                          <a:latin typeface="Lato"/>
                          <a:ea typeface="AppleSystemUIFont"/>
                        </a:rPr>
                        <a:t>bat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bot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but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r>
              <a:tr h="746640">
                <a:tc>
                  <a:txBody>
                    <a:bodyPr lIns="90000" rIns="90000" anchor="ctr">
                      <a:noAutofit/>
                    </a:bodyPr>
                    <a:p>
                      <a:pPr algn="ctr">
                        <a:lnSpc>
                          <a:spcPct val="100000"/>
                        </a:lnSpc>
                        <a:buNone/>
                      </a:pPr>
                      <a:r>
                        <a:rPr b="1" lang="en-PH" sz="1800" spc="-1" strike="noStrike">
                          <a:latin typeface="Lato"/>
                          <a:ea typeface="AppleSystemUIFont"/>
                        </a:rPr>
                        <a:t>hat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hot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hut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r>
              <a:tr h="749520">
                <a:tc>
                  <a:txBody>
                    <a:bodyPr lIns="90000" rIns="90000" anchor="ctr">
                      <a:noAutofit/>
                    </a:bodyPr>
                    <a:p>
                      <a:pPr algn="ctr">
                        <a:lnSpc>
                          <a:spcPct val="100000"/>
                        </a:lnSpc>
                        <a:buNone/>
                      </a:pPr>
                      <a:r>
                        <a:rPr b="1" lang="en-PH" sz="1800" spc="-1" strike="noStrike">
                          <a:latin typeface="Lato"/>
                          <a:ea typeface="AppleSystemUIFont"/>
                        </a:rPr>
                        <a:t>rat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rot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c>
                  <a:txBody>
                    <a:bodyPr lIns="90000" rIns="90000" anchor="ctr">
                      <a:noAutofit/>
                    </a:bodyPr>
                    <a:p>
                      <a:pPr algn="ctr">
                        <a:lnSpc>
                          <a:spcPct val="100000"/>
                        </a:lnSpc>
                        <a:buNone/>
                      </a:pPr>
                      <a:r>
                        <a:rPr b="1" lang="en-PH" sz="1800" spc="-1" strike="noStrike">
                          <a:latin typeface="Lato"/>
                          <a:ea typeface="AppleSystemUIFont"/>
                        </a:rPr>
                        <a:t>rut</a:t>
                      </a:r>
                      <a:endParaRPr b="0" lang="en-PH" sz="1800" spc="-1" strike="noStrike">
                        <a:latin typeface="Arial"/>
                      </a:endParaRPr>
                    </a:p>
                  </a:txBody>
                  <a:tcPr anchor="ctr" marL="90000" marR="90000">
                    <a:lnL w="14400">
                      <a:solidFill>
                        <a:srgbClr val="ea7500"/>
                      </a:solidFill>
                    </a:lnL>
                    <a:lnR w="14400">
                      <a:solidFill>
                        <a:srgbClr val="ea7500"/>
                      </a:solidFill>
                    </a:lnR>
                    <a:lnT w="14400">
                      <a:solidFill>
                        <a:srgbClr val="ea7500"/>
                      </a:solidFill>
                    </a:lnT>
                    <a:lnB w="14400">
                      <a:solidFill>
                        <a:srgbClr val="ea7500"/>
                      </a:solidFill>
                    </a:lnB>
                    <a:noFill/>
                  </a:tcPr>
                </a:tc>
              </a:tr>
            </a:tbl>
          </a:graphicData>
        </a:graphic>
      </p:graphicFrame>
      <p:sp>
        <p:nvSpPr>
          <p:cNvPr id="171" name=""/>
          <p:cNvSpPr/>
          <p:nvPr/>
        </p:nvSpPr>
        <p:spPr>
          <a:xfrm>
            <a:off x="540000" y="1116000"/>
            <a:ext cx="53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2600">
            <a:solidFill>
              <a:srgbClr val="000000"/>
            </a:solidFill>
            <a:round/>
          </a:ln>
        </p:spPr>
        <p:style>
          <a:lnRef idx="0"/>
          <a:fillRef idx="0"/>
          <a:effectRef idx="0"/>
          <a:fontRef idx="minor"/>
        </p:style>
      </p:sp>
      <p:sp>
        <p:nvSpPr>
          <p:cNvPr id="172" name=""/>
          <p:cNvSpPr/>
          <p:nvPr/>
        </p:nvSpPr>
        <p:spPr>
          <a:xfrm>
            <a:off x="845640" y="1116000"/>
            <a:ext cx="10278000" cy="70272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1800" spc="-1" strike="noStrike">
                <a:latin typeface="Lato"/>
                <a:ea typeface="AppleSystemUIFont"/>
              </a:rPr>
              <a:t>Read the following words.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1080000" y="1800000"/>
            <a:ext cx="4679640" cy="2879640"/>
          </a:xfrm>
          <a:custGeom>
            <a:avLst/>
            <a:gdLst/>
            <a:ahLst/>
            <a:rect l="l" t="t" r="r" b="b"/>
            <a:pathLst>
              <a:path w="130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11667" y="8001"/>
                </a:lnTo>
                <a:lnTo>
                  <a:pt x="11668" y="8001"/>
                </a:lnTo>
                <a:cubicBezTo>
                  <a:pt x="11902" y="8001"/>
                  <a:pt x="12132" y="7939"/>
                  <a:pt x="12334" y="7822"/>
                </a:cubicBezTo>
                <a:cubicBezTo>
                  <a:pt x="12537" y="7705"/>
                  <a:pt x="12705" y="7537"/>
                  <a:pt x="12822" y="7334"/>
                </a:cubicBezTo>
                <a:cubicBezTo>
                  <a:pt x="12939" y="7132"/>
                  <a:pt x="13001" y="6902"/>
                  <a:pt x="13001" y="6668"/>
                </a:cubicBezTo>
                <a:lnTo>
                  <a:pt x="13001" y="1333"/>
                </a:lnTo>
                <a:lnTo>
                  <a:pt x="13001" y="1334"/>
                </a:lnTo>
                <a:lnTo>
                  <a:pt x="13001" y="1334"/>
                </a:lnTo>
                <a:cubicBezTo>
                  <a:pt x="13001" y="1099"/>
                  <a:pt x="12939" y="869"/>
                  <a:pt x="12822" y="667"/>
                </a:cubicBezTo>
                <a:cubicBezTo>
                  <a:pt x="12705" y="464"/>
                  <a:pt x="12537" y="296"/>
                  <a:pt x="12334" y="179"/>
                </a:cubicBezTo>
                <a:cubicBezTo>
                  <a:pt x="12132" y="62"/>
                  <a:pt x="11902" y="0"/>
                  <a:pt x="11668" y="0"/>
                </a:cubicBezTo>
                <a:lnTo>
                  <a:pt x="1333" y="0"/>
                </a:lnTo>
              </a:path>
            </a:pathLst>
          </a:custGeom>
          <a:solidFill>
            <a:srgbClr val="ffdbb6">
              <a:alpha val="18000"/>
            </a:srgbClr>
          </a:solidFill>
          <a:ln cap="rnd" w="29160">
            <a:solidFill>
              <a:srgbClr val="ea7500"/>
            </a:solidFill>
            <a:prstDash val="sysDash"/>
            <a:round/>
          </a:ln>
        </p:spPr>
        <p:style>
          <a:lnRef idx="0"/>
          <a:fillRef idx="0"/>
          <a:effectRef idx="0"/>
          <a:fontRef idx="minor"/>
        </p:style>
      </p:sp>
      <p:sp>
        <p:nvSpPr>
          <p:cNvPr id="174" name=""/>
          <p:cNvSpPr/>
          <p:nvPr/>
        </p:nvSpPr>
        <p:spPr>
          <a:xfrm>
            <a:off x="6480000" y="1800000"/>
            <a:ext cx="4679640" cy="2879640"/>
          </a:xfrm>
          <a:custGeom>
            <a:avLst/>
            <a:gdLst/>
            <a:ahLst/>
            <a:rect l="l" t="t" r="r" b="b"/>
            <a:pathLst>
              <a:path w="130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11667" y="8001"/>
                </a:lnTo>
                <a:lnTo>
                  <a:pt x="11668" y="8001"/>
                </a:lnTo>
                <a:cubicBezTo>
                  <a:pt x="11902" y="8001"/>
                  <a:pt x="12132" y="7939"/>
                  <a:pt x="12334" y="7822"/>
                </a:cubicBezTo>
                <a:cubicBezTo>
                  <a:pt x="12537" y="7705"/>
                  <a:pt x="12705" y="7537"/>
                  <a:pt x="12822" y="7334"/>
                </a:cubicBezTo>
                <a:cubicBezTo>
                  <a:pt x="12939" y="7132"/>
                  <a:pt x="13001" y="6902"/>
                  <a:pt x="13001" y="6668"/>
                </a:cubicBezTo>
                <a:lnTo>
                  <a:pt x="13001" y="1333"/>
                </a:lnTo>
                <a:lnTo>
                  <a:pt x="13001" y="1334"/>
                </a:lnTo>
                <a:lnTo>
                  <a:pt x="13001" y="1334"/>
                </a:lnTo>
                <a:cubicBezTo>
                  <a:pt x="13001" y="1099"/>
                  <a:pt x="12939" y="869"/>
                  <a:pt x="12822" y="667"/>
                </a:cubicBezTo>
                <a:cubicBezTo>
                  <a:pt x="12705" y="464"/>
                  <a:pt x="12537" y="296"/>
                  <a:pt x="12334" y="179"/>
                </a:cubicBezTo>
                <a:cubicBezTo>
                  <a:pt x="12132" y="62"/>
                  <a:pt x="11902" y="0"/>
                  <a:pt x="11668" y="0"/>
                </a:cubicBezTo>
                <a:lnTo>
                  <a:pt x="1333" y="0"/>
                </a:lnTo>
              </a:path>
            </a:pathLst>
          </a:custGeom>
          <a:solidFill>
            <a:srgbClr val="ffdbb6">
              <a:alpha val="18000"/>
            </a:srgbClr>
          </a:solidFill>
          <a:ln cap="rnd" w="29160">
            <a:solidFill>
              <a:srgbClr val="ea7500"/>
            </a:solidFill>
            <a:prstDash val="sysDash"/>
            <a:round/>
          </a:ln>
        </p:spPr>
        <p:style>
          <a:lnRef idx="0"/>
          <a:fillRef idx="0"/>
          <a:effectRef idx="0"/>
          <a:fontRef idx="minor"/>
        </p:style>
      </p:sp>
      <p:sp>
        <p:nvSpPr>
          <p:cNvPr id="175" name=""/>
          <p:cNvSpPr/>
          <p:nvPr/>
        </p:nvSpPr>
        <p:spPr>
          <a:xfrm>
            <a:off x="1836000" y="2196000"/>
            <a:ext cx="3435480" cy="194364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1800" spc="-1" strike="noStrike">
                <a:solidFill>
                  <a:srgbClr val="3465a4"/>
                </a:solidFill>
                <a:latin typeface="Lato"/>
              </a:rPr>
              <a:t>Phrases</a:t>
            </a:r>
            <a:r>
              <a:rPr b="1" lang="en-PH" sz="1800" spc="-1" strike="noStrike">
                <a:latin typeface="Lato"/>
              </a:rPr>
              <a:t> </a:t>
            </a:r>
            <a:endParaRPr b="0" lang="en-PH" sz="1800" spc="-1" strike="noStrike">
              <a:latin typeface="Arial"/>
            </a:endParaRPr>
          </a:p>
          <a:p>
            <a:pPr>
              <a:lnSpc>
                <a:spcPct val="200000"/>
              </a:lnSpc>
              <a:buNone/>
            </a:pPr>
            <a:r>
              <a:rPr b="0" lang="en-PH" sz="1800" spc="-1" strike="noStrike">
                <a:latin typeface="Lato"/>
              </a:rPr>
              <a:t>1. red ribbon on the rod </a:t>
            </a:r>
            <a:endParaRPr b="0" lang="en-PH" sz="1800" spc="-1" strike="noStrike">
              <a:latin typeface="Arial"/>
            </a:endParaRPr>
          </a:p>
          <a:p>
            <a:pPr>
              <a:lnSpc>
                <a:spcPct val="100000"/>
              </a:lnSpc>
              <a:buNone/>
            </a:pPr>
            <a:r>
              <a:rPr b="0" lang="en-PH" sz="1800" spc="-1" strike="noStrike">
                <a:latin typeface="Lato"/>
              </a:rPr>
              <a:t>2. tip of the top </a:t>
            </a:r>
            <a:endParaRPr b="0" lang="en-PH" sz="1800" spc="-1" strike="noStrike">
              <a:latin typeface="Arial"/>
            </a:endParaRPr>
          </a:p>
          <a:p>
            <a:pPr>
              <a:lnSpc>
                <a:spcPct val="100000"/>
              </a:lnSpc>
              <a:buNone/>
            </a:pPr>
            <a:r>
              <a:rPr b="0" lang="en-PH" sz="1800" spc="-1" strike="noStrike">
                <a:latin typeface="Lato"/>
              </a:rPr>
              <a:t>3. not for storing nuts</a:t>
            </a:r>
            <a:endParaRPr b="0" lang="en-PH" sz="1800" spc="-1" strike="noStrike">
              <a:latin typeface="Arial"/>
            </a:endParaRPr>
          </a:p>
        </p:txBody>
      </p:sp>
      <p:sp>
        <p:nvSpPr>
          <p:cNvPr id="176" name=""/>
          <p:cNvSpPr/>
          <p:nvPr/>
        </p:nvSpPr>
        <p:spPr>
          <a:xfrm>
            <a:off x="6732000" y="2412000"/>
            <a:ext cx="4499640" cy="225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3465a4"/>
                </a:solidFill>
                <a:latin typeface="Lato"/>
              </a:rPr>
              <a:t>Sentences</a:t>
            </a:r>
            <a:r>
              <a:rPr b="1" lang="en-PH" sz="1800" spc="-1" strike="noStrike">
                <a:latin typeface="Lato"/>
              </a:rPr>
              <a:t> </a:t>
            </a:r>
            <a:endParaRPr b="0" lang="en-PH" sz="1800" spc="-1" strike="noStrike">
              <a:latin typeface="Arial"/>
            </a:endParaRPr>
          </a:p>
          <a:p>
            <a:pPr>
              <a:lnSpc>
                <a:spcPct val="200000"/>
              </a:lnSpc>
              <a:buNone/>
            </a:pPr>
            <a:r>
              <a:rPr b="0" lang="en-PH" sz="1800" spc="-1" strike="noStrike">
                <a:latin typeface="Lato"/>
              </a:rPr>
              <a:t>1. The red ribbon is tied on the rod. </a:t>
            </a:r>
            <a:endParaRPr b="0" lang="en-PH" sz="1800" spc="-1" strike="noStrike">
              <a:latin typeface="Arial"/>
            </a:endParaRPr>
          </a:p>
          <a:p>
            <a:pPr>
              <a:lnSpc>
                <a:spcPct val="100000"/>
              </a:lnSpc>
              <a:buNone/>
            </a:pPr>
            <a:r>
              <a:rPr b="0" lang="en-PH" sz="1800" spc="-1" strike="noStrike">
                <a:latin typeface="Lato"/>
              </a:rPr>
              <a:t>2. You tap the tip of the top on the floor. </a:t>
            </a:r>
            <a:endParaRPr b="0" lang="en-PH" sz="1800" spc="-1" strike="noStrike">
              <a:latin typeface="Arial"/>
            </a:endParaRPr>
          </a:p>
          <a:p>
            <a:pPr>
              <a:lnSpc>
                <a:spcPct val="100000"/>
              </a:lnSpc>
              <a:buNone/>
            </a:pPr>
            <a:r>
              <a:rPr b="0" lang="en-PH" sz="1800" spc="-1" strike="noStrike">
                <a:latin typeface="Lato"/>
              </a:rPr>
              <a:t>3. The net is not for storing nuts.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 descr=""/>
          <p:cNvPicPr/>
          <p:nvPr/>
        </p:nvPicPr>
        <p:blipFill>
          <a:blip r:embed="rId1"/>
          <a:stretch/>
        </p:blipFill>
        <p:spPr>
          <a:xfrm>
            <a:off x="7596000" y="1260000"/>
            <a:ext cx="4319640" cy="3635640"/>
          </a:xfrm>
          <a:prstGeom prst="rect">
            <a:avLst/>
          </a:prstGeom>
          <a:ln w="0">
            <a:noFill/>
          </a:ln>
        </p:spPr>
      </p:pic>
      <p:sp>
        <p:nvSpPr>
          <p:cNvPr id="178" name=""/>
          <p:cNvSpPr/>
          <p:nvPr/>
        </p:nvSpPr>
        <p:spPr>
          <a:xfrm>
            <a:off x="-180000" y="576000"/>
            <a:ext cx="5219640" cy="359640"/>
          </a:xfrm>
          <a:custGeom>
            <a:avLst/>
            <a:gdLst/>
            <a:ahLst/>
            <a:rect l="l" t="t" r="r" b="b"/>
            <a:pathLst>
              <a:path w="14501" h="1002">
                <a:moveTo>
                  <a:pt x="0" y="0"/>
                </a:moveTo>
                <a:lnTo>
                  <a:pt x="13419" y="0"/>
                </a:lnTo>
                <a:lnTo>
                  <a:pt x="14500" y="500"/>
                </a:lnTo>
                <a:lnTo>
                  <a:pt x="13419" y="1001"/>
                </a:lnTo>
                <a:lnTo>
                  <a:pt x="0" y="1001"/>
                </a:lnTo>
                <a:lnTo>
                  <a:pt x="0" y="0"/>
                </a:lnTo>
              </a:path>
            </a:pathLst>
          </a:custGeom>
          <a:solidFill>
            <a:srgbClr val="5ea2ea"/>
          </a:solidFill>
          <a:ln w="19080">
            <a:solidFill>
              <a:srgbClr val="0084d1"/>
            </a:solidFill>
            <a:round/>
          </a:ln>
        </p:spPr>
        <p:style>
          <a:lnRef idx="0"/>
          <a:fillRef idx="0"/>
          <a:effectRef idx="0"/>
          <a:fontRef idx="minor"/>
        </p:style>
      </p:sp>
      <p:sp>
        <p:nvSpPr>
          <p:cNvPr id="179" name=""/>
          <p:cNvSpPr/>
          <p:nvPr/>
        </p:nvSpPr>
        <p:spPr>
          <a:xfrm>
            <a:off x="180000" y="559800"/>
            <a:ext cx="45745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Vocabulary Development</a:t>
            </a:r>
            <a:endParaRPr b="0" lang="en-PH" sz="1800" spc="-1" strike="noStrike">
              <a:latin typeface="Arial"/>
            </a:endParaRPr>
          </a:p>
        </p:txBody>
      </p:sp>
      <p:sp>
        <p:nvSpPr>
          <p:cNvPr id="180" name=""/>
          <p:cNvSpPr/>
          <p:nvPr/>
        </p:nvSpPr>
        <p:spPr>
          <a:xfrm>
            <a:off x="7817040" y="5112000"/>
            <a:ext cx="46627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ea7500"/>
                </a:solidFill>
                <a:latin typeface="Lato"/>
                <a:ea typeface="AppleSystemUIFontBold"/>
              </a:rPr>
              <a:t>What’s a word category?</a:t>
            </a:r>
            <a:endParaRPr b="0" lang="en-PH" sz="1800" spc="-1" strike="noStrike">
              <a:latin typeface="Arial"/>
            </a:endParaRPr>
          </a:p>
        </p:txBody>
      </p:sp>
      <p:sp>
        <p:nvSpPr>
          <p:cNvPr id="181" name=""/>
          <p:cNvSpPr/>
          <p:nvPr/>
        </p:nvSpPr>
        <p:spPr>
          <a:xfrm>
            <a:off x="1063080" y="2016000"/>
            <a:ext cx="6100560" cy="3153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Can you count the number of English words you know?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	</a:t>
            </a:r>
            <a:r>
              <a:rPr b="0" lang="en-PH" sz="1800" spc="-1" strike="noStrike">
                <a:latin typeface="Lato"/>
                <a:ea typeface="AppleSystemUIFont"/>
              </a:rPr>
              <a:t>You must have known the English words of many animals, toys, and food you see at home and in school.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	</a:t>
            </a:r>
            <a:r>
              <a:rPr b="0" lang="en-PH" sz="1800" spc="-1" strike="noStrike">
                <a:latin typeface="Lato"/>
                <a:ea typeface="AppleSystemUIFont"/>
              </a:rPr>
              <a:t>Do you know that each word belongs to a category of words? For example: Labrador and Shih Tzu are dogs; dogs are animals; and all animals are considered living things that grow, change, and die.</a:t>
            </a:r>
            <a:endParaRPr b="0" lang="en-PH" sz="1800" spc="-1" strike="noStrike">
              <a:latin typeface="Arial"/>
            </a:endParaRPr>
          </a:p>
        </p:txBody>
      </p:sp>
      <p:sp>
        <p:nvSpPr>
          <p:cNvPr id="182" name=""/>
          <p:cNvSpPr/>
          <p:nvPr/>
        </p:nvSpPr>
        <p:spPr>
          <a:xfrm>
            <a:off x="684000" y="1525320"/>
            <a:ext cx="6839640" cy="4113000"/>
          </a:xfrm>
          <a:custGeom>
            <a:avLst/>
            <a:gdLst/>
            <a:ahLst/>
            <a:rect l="l" t="t" r="r" b="b"/>
            <a:pathLst>
              <a:path w="19002" h="11428">
                <a:moveTo>
                  <a:pt x="1904" y="0"/>
                </a:moveTo>
                <a:lnTo>
                  <a:pt x="1904" y="0"/>
                </a:lnTo>
                <a:cubicBezTo>
                  <a:pt x="1570" y="0"/>
                  <a:pt x="1242" y="88"/>
                  <a:pt x="952" y="255"/>
                </a:cubicBezTo>
                <a:cubicBezTo>
                  <a:pt x="663" y="422"/>
                  <a:pt x="422" y="663"/>
                  <a:pt x="255" y="952"/>
                </a:cubicBezTo>
                <a:cubicBezTo>
                  <a:pt x="88" y="1242"/>
                  <a:pt x="0" y="1570"/>
                  <a:pt x="0" y="1905"/>
                </a:cubicBezTo>
                <a:lnTo>
                  <a:pt x="0" y="9522"/>
                </a:lnTo>
                <a:lnTo>
                  <a:pt x="0" y="9523"/>
                </a:lnTo>
                <a:cubicBezTo>
                  <a:pt x="0" y="9857"/>
                  <a:pt x="88" y="10185"/>
                  <a:pt x="255" y="10475"/>
                </a:cubicBezTo>
                <a:cubicBezTo>
                  <a:pt x="422" y="10764"/>
                  <a:pt x="663" y="11005"/>
                  <a:pt x="952" y="11172"/>
                </a:cubicBezTo>
                <a:cubicBezTo>
                  <a:pt x="1242" y="11339"/>
                  <a:pt x="1570" y="11427"/>
                  <a:pt x="1905" y="11427"/>
                </a:cubicBezTo>
                <a:lnTo>
                  <a:pt x="17096" y="11427"/>
                </a:lnTo>
                <a:lnTo>
                  <a:pt x="17097" y="11427"/>
                </a:lnTo>
                <a:cubicBezTo>
                  <a:pt x="17431" y="11427"/>
                  <a:pt x="17759" y="11339"/>
                  <a:pt x="18049" y="11172"/>
                </a:cubicBezTo>
                <a:cubicBezTo>
                  <a:pt x="18338" y="11005"/>
                  <a:pt x="18579" y="10764"/>
                  <a:pt x="18746" y="10475"/>
                </a:cubicBezTo>
                <a:cubicBezTo>
                  <a:pt x="18913" y="10185"/>
                  <a:pt x="19001" y="9857"/>
                  <a:pt x="19001" y="9523"/>
                </a:cubicBezTo>
                <a:lnTo>
                  <a:pt x="19001" y="1904"/>
                </a:lnTo>
                <a:lnTo>
                  <a:pt x="19001" y="1905"/>
                </a:lnTo>
                <a:lnTo>
                  <a:pt x="19001" y="1905"/>
                </a:lnTo>
                <a:cubicBezTo>
                  <a:pt x="19001" y="1570"/>
                  <a:pt x="18913" y="1242"/>
                  <a:pt x="18746" y="952"/>
                </a:cubicBezTo>
                <a:cubicBezTo>
                  <a:pt x="18579" y="663"/>
                  <a:pt x="18338" y="422"/>
                  <a:pt x="18049" y="255"/>
                </a:cubicBezTo>
                <a:cubicBezTo>
                  <a:pt x="17759" y="88"/>
                  <a:pt x="17431" y="0"/>
                  <a:pt x="17097" y="0"/>
                </a:cubicBezTo>
                <a:lnTo>
                  <a:pt x="1904" y="0"/>
                </a:lnTo>
              </a:path>
            </a:pathLst>
          </a:custGeom>
          <a:noFill/>
          <a:ln w="29160">
            <a:solidFill>
              <a:srgbClr val="784b0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324000" y="288000"/>
            <a:ext cx="10295640" cy="5651640"/>
          </a:xfrm>
          <a:prstGeom prst="rect">
            <a:avLst/>
          </a:prstGeom>
          <a:solidFill>
            <a:srgbClr val="8dbff7">
              <a:alpha val="9000"/>
            </a:srgbClr>
          </a:solidFill>
          <a:ln w="38160">
            <a:solidFill>
              <a:srgbClr val="b47804"/>
            </a:solidFill>
            <a:round/>
          </a:ln>
        </p:spPr>
        <p:style>
          <a:lnRef idx="0"/>
          <a:fillRef idx="0"/>
          <a:effectRef idx="0"/>
          <a:fontRef idx="minor"/>
        </p:style>
      </p:sp>
      <p:sp>
        <p:nvSpPr>
          <p:cNvPr id="184" name=""/>
          <p:cNvSpPr/>
          <p:nvPr/>
        </p:nvSpPr>
        <p:spPr>
          <a:xfrm>
            <a:off x="3924000" y="415800"/>
            <a:ext cx="30758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The Power of Reading</a:t>
            </a:r>
            <a:endParaRPr b="0" lang="en-PH" sz="1800" spc="-1" strike="noStrike">
              <a:latin typeface="Arial"/>
            </a:endParaRPr>
          </a:p>
        </p:txBody>
      </p:sp>
      <p:sp>
        <p:nvSpPr>
          <p:cNvPr id="185" name=""/>
          <p:cNvSpPr/>
          <p:nvPr/>
        </p:nvSpPr>
        <p:spPr>
          <a:xfrm>
            <a:off x="577080" y="828000"/>
            <a:ext cx="791856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 long, long time ago, many boys and girls did not learn to read. Books were hardly found at home. They were very expensive and only a few rich men could read books.</a:t>
            </a:r>
            <a:endParaRPr b="0" lang="en-PH" sz="1800" spc="-1" strike="noStrike">
              <a:latin typeface="Arial"/>
            </a:endParaRPr>
          </a:p>
        </p:txBody>
      </p:sp>
      <p:sp>
        <p:nvSpPr>
          <p:cNvPr id="186" name=""/>
          <p:cNvSpPr/>
          <p:nvPr/>
        </p:nvSpPr>
        <p:spPr>
          <a:xfrm>
            <a:off x="556920" y="1977480"/>
            <a:ext cx="7938720" cy="794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During those times, there were tribal leaders who could not read. Thus, their children choose to hunt and fight rather than read or study.</a:t>
            </a:r>
            <a:endParaRPr b="0" lang="en-PH" sz="1800" spc="-1" strike="noStrike">
              <a:latin typeface="Arial"/>
            </a:endParaRPr>
          </a:p>
        </p:txBody>
      </p:sp>
      <p:pic>
        <p:nvPicPr>
          <p:cNvPr id="187" name="" descr=""/>
          <p:cNvPicPr/>
          <p:nvPr/>
        </p:nvPicPr>
        <p:blipFill>
          <a:blip r:embed="rId1"/>
          <a:stretch/>
        </p:blipFill>
        <p:spPr>
          <a:xfrm>
            <a:off x="8712000" y="180000"/>
            <a:ext cx="2063520" cy="2544480"/>
          </a:xfrm>
          <a:prstGeom prst="rect">
            <a:avLst/>
          </a:prstGeom>
          <a:ln w="0">
            <a:noFill/>
          </a:ln>
        </p:spPr>
      </p:pic>
      <p:sp>
        <p:nvSpPr>
          <p:cNvPr id="188" name=""/>
          <p:cNvSpPr/>
          <p:nvPr/>
        </p:nvSpPr>
        <p:spPr>
          <a:xfrm>
            <a:off x="576000" y="2890080"/>
            <a:ext cx="968364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In the Northern part of the country, there was a tribal leader who had three sons. His sons were Makisig, Malakas, and Masigasig. The two older boys, Makisig and Malakas, were strong and athletic. Both love to run, swim, and climb trees. The youngest, Masigasig, was small and frail-looking.</a:t>
            </a:r>
            <a:endParaRPr b="0" lang="en-PH" sz="1800" spc="-1" strike="noStrike">
              <a:latin typeface="Arial"/>
            </a:endParaRPr>
          </a:p>
        </p:txBody>
      </p:sp>
      <p:pic>
        <p:nvPicPr>
          <p:cNvPr id="189" name="" descr=""/>
          <p:cNvPicPr/>
          <p:nvPr/>
        </p:nvPicPr>
        <p:blipFill>
          <a:blip r:embed="rId2"/>
          <a:stretch/>
        </p:blipFill>
        <p:spPr>
          <a:xfrm>
            <a:off x="8411400" y="4160520"/>
            <a:ext cx="2028240" cy="1779120"/>
          </a:xfrm>
          <a:prstGeom prst="rect">
            <a:avLst/>
          </a:prstGeom>
          <a:ln w="0">
            <a:noFill/>
          </a:ln>
        </p:spPr>
      </p:pic>
      <p:pic>
        <p:nvPicPr>
          <p:cNvPr id="190" name="" descr=""/>
          <p:cNvPicPr/>
          <p:nvPr/>
        </p:nvPicPr>
        <p:blipFill>
          <a:blip r:embed="rId3"/>
          <a:stretch/>
        </p:blipFill>
        <p:spPr>
          <a:xfrm>
            <a:off x="6048000" y="4140000"/>
            <a:ext cx="2159640" cy="1799640"/>
          </a:xfrm>
          <a:prstGeom prst="rect">
            <a:avLst/>
          </a:prstGeom>
          <a:ln w="0">
            <a:noFill/>
          </a:ln>
        </p:spPr>
      </p:pic>
      <p:pic>
        <p:nvPicPr>
          <p:cNvPr id="191" name="" descr=""/>
          <p:cNvPicPr/>
          <p:nvPr/>
        </p:nvPicPr>
        <p:blipFill>
          <a:blip r:embed="rId4"/>
          <a:stretch/>
        </p:blipFill>
        <p:spPr>
          <a:xfrm>
            <a:off x="3672000" y="4212000"/>
            <a:ext cx="2159640" cy="1735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324000" y="288000"/>
            <a:ext cx="10295640" cy="5651640"/>
          </a:xfrm>
          <a:prstGeom prst="rect">
            <a:avLst/>
          </a:prstGeom>
          <a:solidFill>
            <a:srgbClr val="8dbff7">
              <a:alpha val="9000"/>
            </a:srgbClr>
          </a:solidFill>
          <a:ln w="38160">
            <a:solidFill>
              <a:srgbClr val="b47804"/>
            </a:solidFill>
            <a:round/>
          </a:ln>
        </p:spPr>
        <p:style>
          <a:lnRef idx="0"/>
          <a:fillRef idx="0"/>
          <a:effectRef idx="0"/>
          <a:fontRef idx="minor"/>
        </p:style>
      </p:sp>
      <p:sp>
        <p:nvSpPr>
          <p:cNvPr id="193" name=""/>
          <p:cNvSpPr/>
          <p:nvPr/>
        </p:nvSpPr>
        <p:spPr>
          <a:xfrm>
            <a:off x="648000" y="448200"/>
            <a:ext cx="9647640" cy="1498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One day, their mother showed them a wonderful book. She turned the pages of the book where there were letters and drawings on them. She showed them how the colorful drawings had been drawn and painted. The three children admired the book very much for they had never seen anything like it.</a:t>
            </a:r>
            <a:endParaRPr b="0" lang="en-PH" sz="1800" spc="-1" strike="noStrike">
              <a:latin typeface="Arial"/>
            </a:endParaRPr>
          </a:p>
        </p:txBody>
      </p:sp>
      <p:sp>
        <p:nvSpPr>
          <p:cNvPr id="194" name=""/>
          <p:cNvSpPr/>
          <p:nvPr/>
        </p:nvSpPr>
        <p:spPr>
          <a:xfrm>
            <a:off x="645120" y="2124000"/>
            <a:ext cx="9614520" cy="794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But the best part of it is the story which this book tells,” said their mother. “If you could only read, you might learn that story and enjoy it. Now who would like to have this book?”</a:t>
            </a:r>
            <a:endParaRPr b="0" lang="en-PH" sz="1800" spc="-1" strike="noStrike">
              <a:latin typeface="Arial"/>
            </a:endParaRPr>
          </a:p>
        </p:txBody>
      </p:sp>
      <p:sp>
        <p:nvSpPr>
          <p:cNvPr id="195" name=""/>
          <p:cNvSpPr/>
          <p:nvPr/>
        </p:nvSpPr>
        <p:spPr>
          <a:xfrm>
            <a:off x="684000" y="3148920"/>
            <a:ext cx="6695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Will you give it to me, Mother?” asked Masigasig.</a:t>
            </a:r>
            <a:endParaRPr b="0" lang="en-PH" sz="1800" spc="-1" strike="noStrike">
              <a:latin typeface="Arial"/>
            </a:endParaRPr>
          </a:p>
        </p:txBody>
      </p:sp>
      <p:sp>
        <p:nvSpPr>
          <p:cNvPr id="196" name=""/>
          <p:cNvSpPr/>
          <p:nvPr/>
        </p:nvSpPr>
        <p:spPr>
          <a:xfrm>
            <a:off x="654480" y="3740760"/>
            <a:ext cx="960516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I think I would rather have a good bow with arrows than that thing,” said Malakas.</a:t>
            </a:r>
            <a:endParaRPr b="0" lang="en-PH" sz="1800" spc="-1" strike="noStrike">
              <a:latin typeface="Arial"/>
            </a:endParaRPr>
          </a:p>
        </p:txBody>
      </p:sp>
      <p:sp>
        <p:nvSpPr>
          <p:cNvPr id="197" name=""/>
          <p:cNvSpPr/>
          <p:nvPr/>
        </p:nvSpPr>
        <p:spPr>
          <a:xfrm>
            <a:off x="684000" y="4322520"/>
            <a:ext cx="9575640" cy="794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Well, I am the tribal leader's son, and it is foolish for me to waste my time reading books,” said Makisig.</a:t>
            </a:r>
            <a:endParaRPr b="0" lang="en-PH" sz="1800" spc="-1" strike="noStrike">
              <a:latin typeface="Arial"/>
            </a:endParaRPr>
          </a:p>
        </p:txBody>
      </p:sp>
      <p:sp>
        <p:nvSpPr>
          <p:cNvPr id="198" name=""/>
          <p:cNvSpPr/>
          <p:nvPr/>
        </p:nvSpPr>
        <p:spPr>
          <a:xfrm>
            <a:off x="658080" y="5292000"/>
            <a:ext cx="924156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But I should like to know the story which this book tells,” said Masigasig.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252000" y="1152000"/>
            <a:ext cx="11627640" cy="4607640"/>
          </a:xfrm>
          <a:prstGeom prst="rect">
            <a:avLst/>
          </a:prstGeom>
          <a:solidFill>
            <a:srgbClr val="8dbff7">
              <a:alpha val="9000"/>
            </a:srgbClr>
          </a:solidFill>
          <a:ln w="38160">
            <a:solidFill>
              <a:srgbClr val="b47804"/>
            </a:solidFill>
            <a:round/>
          </a:ln>
        </p:spPr>
        <p:style>
          <a:lnRef idx="0"/>
          <a:fillRef idx="0"/>
          <a:effectRef idx="0"/>
          <a:fontRef idx="minor"/>
        </p:style>
      </p:sp>
      <p:sp>
        <p:nvSpPr>
          <p:cNvPr id="200" name=""/>
          <p:cNvSpPr/>
          <p:nvPr/>
        </p:nvSpPr>
        <p:spPr>
          <a:xfrm>
            <a:off x="684000" y="1329840"/>
            <a:ext cx="665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With that, Mother gave Masigasig the book.</a:t>
            </a:r>
            <a:endParaRPr b="0" lang="en-PH" sz="1800" spc="-1" strike="noStrike">
              <a:latin typeface="Arial"/>
            </a:endParaRPr>
          </a:p>
        </p:txBody>
      </p:sp>
      <p:sp>
        <p:nvSpPr>
          <p:cNvPr id="201" name=""/>
          <p:cNvSpPr/>
          <p:nvPr/>
        </p:nvSpPr>
        <p:spPr>
          <a:xfrm>
            <a:off x="703440" y="1780920"/>
            <a:ext cx="1081620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After a few weeks, Masigasig went back to his mother and then began reading the first word on the first page and read the whole story aloud without making one mistake.</a:t>
            </a:r>
            <a:endParaRPr b="0" lang="en-PH" sz="1800" spc="-1" strike="noStrike">
              <a:latin typeface="Arial"/>
            </a:endParaRPr>
          </a:p>
        </p:txBody>
      </p:sp>
      <p:sp>
        <p:nvSpPr>
          <p:cNvPr id="202" name=""/>
          <p:cNvSpPr/>
          <p:nvPr/>
        </p:nvSpPr>
        <p:spPr>
          <a:xfrm>
            <a:off x="668880" y="2643480"/>
            <a:ext cx="944676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O my child, how did you learn to do that?” cried his mother.</a:t>
            </a:r>
            <a:endParaRPr b="0" lang="en-PH" sz="1800" spc="-1" strike="noStrike">
              <a:latin typeface="Arial"/>
            </a:endParaRPr>
          </a:p>
        </p:txBody>
      </p:sp>
      <p:sp>
        <p:nvSpPr>
          <p:cNvPr id="203" name=""/>
          <p:cNvSpPr/>
          <p:nvPr/>
        </p:nvSpPr>
        <p:spPr>
          <a:xfrm>
            <a:off x="720000" y="3184200"/>
            <a:ext cx="1079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I asked grandfather to teach me,” said Masigasig. “And every day since you showed me the book, he has given me a lesson. It was no easy thing to learn these letters and how they are put together to make words. Now, grandfather says that I can read almost as good as he.”</a:t>
            </a:r>
            <a:endParaRPr b="0" lang="en-PH" sz="1800" spc="-1" strike="noStrike">
              <a:latin typeface="Arial"/>
            </a:endParaRPr>
          </a:p>
        </p:txBody>
      </p:sp>
      <p:sp>
        <p:nvSpPr>
          <p:cNvPr id="204" name=""/>
          <p:cNvSpPr/>
          <p:nvPr/>
        </p:nvSpPr>
        <p:spPr>
          <a:xfrm>
            <a:off x="720000" y="4336920"/>
            <a:ext cx="773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t>
            </a:r>
            <a:r>
              <a:rPr b="0" lang="en-PH" sz="1800" spc="-1" strike="noStrike">
                <a:latin typeface="Lato"/>
                <a:ea typeface="AppleSystemUIFont"/>
              </a:rPr>
              <a:t>How wonderful!” said his mother.</a:t>
            </a:r>
            <a:endParaRPr b="0" lang="en-PH" sz="1800" spc="-1" strike="noStrike">
              <a:latin typeface="Arial"/>
            </a:endParaRPr>
          </a:p>
        </p:txBody>
      </p:sp>
      <p:sp>
        <p:nvSpPr>
          <p:cNvPr id="205" name=""/>
          <p:cNvSpPr/>
          <p:nvPr/>
        </p:nvSpPr>
        <p:spPr>
          <a:xfrm>
            <a:off x="736920" y="4827960"/>
            <a:ext cx="1071072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His mother kissed him and gave him the beautiful book. “The prize is yours, Masigasig,” she said. “I am sure that someday, you will become a good and wise leader of our tribe.”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1260000" y="720000"/>
            <a:ext cx="9359640" cy="4823640"/>
          </a:xfrm>
          <a:custGeom>
            <a:avLst/>
            <a:gdLst/>
            <a:ahLst/>
            <a:rect l="l" t="t" r="r" b="b"/>
            <a:pathLst>
              <a:path w="26002" h="13402">
                <a:moveTo>
                  <a:pt x="2233" y="0"/>
                </a:moveTo>
                <a:lnTo>
                  <a:pt x="2234" y="0"/>
                </a:lnTo>
                <a:cubicBezTo>
                  <a:pt x="1841" y="0"/>
                  <a:pt x="1456" y="103"/>
                  <a:pt x="1117" y="299"/>
                </a:cubicBezTo>
                <a:cubicBezTo>
                  <a:pt x="777" y="495"/>
                  <a:pt x="495" y="777"/>
                  <a:pt x="299" y="1117"/>
                </a:cubicBezTo>
                <a:cubicBezTo>
                  <a:pt x="103" y="1456"/>
                  <a:pt x="0" y="1841"/>
                  <a:pt x="0" y="2234"/>
                </a:cubicBezTo>
                <a:lnTo>
                  <a:pt x="0" y="11167"/>
                </a:lnTo>
                <a:lnTo>
                  <a:pt x="0" y="11168"/>
                </a:lnTo>
                <a:cubicBezTo>
                  <a:pt x="0" y="11560"/>
                  <a:pt x="103" y="11945"/>
                  <a:pt x="299" y="12284"/>
                </a:cubicBezTo>
                <a:cubicBezTo>
                  <a:pt x="495" y="12624"/>
                  <a:pt x="777" y="12906"/>
                  <a:pt x="1117" y="13102"/>
                </a:cubicBezTo>
                <a:cubicBezTo>
                  <a:pt x="1456" y="13298"/>
                  <a:pt x="1841" y="13401"/>
                  <a:pt x="2234" y="13401"/>
                </a:cubicBezTo>
                <a:lnTo>
                  <a:pt x="23767" y="13400"/>
                </a:lnTo>
                <a:lnTo>
                  <a:pt x="23768" y="13401"/>
                </a:lnTo>
                <a:cubicBezTo>
                  <a:pt x="24160" y="13401"/>
                  <a:pt x="24545" y="13298"/>
                  <a:pt x="24884" y="13102"/>
                </a:cubicBezTo>
                <a:cubicBezTo>
                  <a:pt x="25224" y="12906"/>
                  <a:pt x="25506" y="12624"/>
                  <a:pt x="25702" y="12284"/>
                </a:cubicBezTo>
                <a:cubicBezTo>
                  <a:pt x="25898" y="11945"/>
                  <a:pt x="26001" y="11560"/>
                  <a:pt x="26001" y="11168"/>
                </a:cubicBezTo>
                <a:lnTo>
                  <a:pt x="26001" y="2233"/>
                </a:lnTo>
                <a:lnTo>
                  <a:pt x="26001" y="2234"/>
                </a:lnTo>
                <a:lnTo>
                  <a:pt x="26001" y="2234"/>
                </a:lnTo>
                <a:cubicBezTo>
                  <a:pt x="26001" y="1841"/>
                  <a:pt x="25898" y="1456"/>
                  <a:pt x="25702" y="1117"/>
                </a:cubicBezTo>
                <a:cubicBezTo>
                  <a:pt x="25506" y="777"/>
                  <a:pt x="25224" y="495"/>
                  <a:pt x="24884" y="299"/>
                </a:cubicBezTo>
                <a:cubicBezTo>
                  <a:pt x="24545" y="103"/>
                  <a:pt x="24160" y="0"/>
                  <a:pt x="23768" y="0"/>
                </a:cubicBezTo>
                <a:lnTo>
                  <a:pt x="2233" y="0"/>
                </a:lnTo>
              </a:path>
            </a:pathLst>
          </a:custGeom>
          <a:noFill/>
          <a:ln w="38160">
            <a:solidFill>
              <a:srgbClr val="784b04"/>
            </a:solidFill>
            <a:round/>
          </a:ln>
        </p:spPr>
        <p:style>
          <a:lnRef idx="0"/>
          <a:fillRef idx="0"/>
          <a:effectRef idx="0"/>
          <a:fontRef idx="minor"/>
        </p:style>
      </p:sp>
      <p:sp>
        <p:nvSpPr>
          <p:cNvPr id="207" name=""/>
          <p:cNvSpPr/>
          <p:nvPr/>
        </p:nvSpPr>
        <p:spPr>
          <a:xfrm>
            <a:off x="1836000" y="1044000"/>
            <a:ext cx="53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2600">
            <a:solidFill>
              <a:srgbClr val="000000"/>
            </a:solidFill>
            <a:round/>
          </a:ln>
        </p:spPr>
        <p:style>
          <a:lnRef idx="0"/>
          <a:fillRef idx="0"/>
          <a:effectRef idx="0"/>
          <a:fontRef idx="minor"/>
        </p:style>
      </p:sp>
      <p:sp>
        <p:nvSpPr>
          <p:cNvPr id="208" name=""/>
          <p:cNvSpPr/>
          <p:nvPr/>
        </p:nvSpPr>
        <p:spPr>
          <a:xfrm>
            <a:off x="2132280" y="1008000"/>
            <a:ext cx="4671360" cy="70272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1800" spc="-1" strike="noStrike">
                <a:latin typeface="Lato"/>
                <a:ea typeface="AppleSystemUIFont"/>
              </a:rPr>
              <a:t>Answer the following questions:</a:t>
            </a:r>
            <a:endParaRPr b="0" lang="en-PH" sz="1800" spc="-1" strike="noStrike">
              <a:latin typeface="Arial"/>
            </a:endParaRPr>
          </a:p>
        </p:txBody>
      </p:sp>
      <p:sp>
        <p:nvSpPr>
          <p:cNvPr id="209" name=""/>
          <p:cNvSpPr/>
          <p:nvPr/>
        </p:nvSpPr>
        <p:spPr>
          <a:xfrm>
            <a:off x="2399040" y="1548000"/>
            <a:ext cx="7644600" cy="4991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latin typeface="Lato"/>
              </a:rPr>
              <a:t>1. Who were the main characters in the story?</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2. Who was the character who wanted to increase his knowledge?</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3. Was Makisig humble?</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4. How about Malakas? What was he known for?</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5. Do you agree with what the mother was saying about Masigasig?</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6. When and where did the story take place?</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7. Is reading still important in our present time?</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8. How did the story start?</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9. What was the problem in the story? How was it solved?</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10. How did the story end?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
          <p:cNvSpPr/>
          <p:nvPr/>
        </p:nvSpPr>
        <p:spPr>
          <a:xfrm>
            <a:off x="324000" y="167400"/>
            <a:ext cx="9899640" cy="1164240"/>
          </a:xfrm>
          <a:prstGeom prst="rect">
            <a:avLst/>
          </a:prstGeom>
          <a:noFill/>
          <a:ln w="0">
            <a:noFill/>
          </a:ln>
        </p:spPr>
        <p:style>
          <a:lnRef idx="0"/>
          <a:fillRef idx="0"/>
          <a:effectRef idx="0"/>
          <a:fontRef idx="minor"/>
        </p:style>
        <p:txBody>
          <a:bodyPr lIns="90000" rIns="90000" tIns="45000" bIns="45000" anchor="t">
            <a:noAutofit/>
          </a:bodyPr>
          <a:p>
            <a:pPr marL="291960" indent="-216000" algn="just">
              <a:lnSpc>
                <a:spcPct val="115000"/>
              </a:lnSpc>
              <a:buClr>
                <a:srgbClr val="000000"/>
              </a:buClr>
              <a:buSzPct val="45000"/>
              <a:buFont typeface="Wingdings" charset="2"/>
              <a:buChar char=""/>
            </a:pPr>
            <a:r>
              <a:rPr b="0" lang="en-PH" sz="1800" spc="-1" strike="noStrike">
                <a:latin typeface="Lato"/>
                <a:ea typeface="AppleSystemUIFont"/>
              </a:rPr>
              <a:t>The three elements of the story can be placed in a story map. A </a:t>
            </a:r>
            <a:r>
              <a:rPr b="1" lang="en-PH" sz="1800" spc="-1" strike="noStrike">
                <a:latin typeface="Lato"/>
                <a:ea typeface="AppleSystemUIFont"/>
              </a:rPr>
              <a:t>story map</a:t>
            </a:r>
            <a:r>
              <a:rPr b="0" lang="en-PH" sz="1800" spc="-1" strike="noStrike">
                <a:latin typeface="Lato"/>
                <a:ea typeface="AppleSystemUIFont"/>
              </a:rPr>
              <a:t> identifies the elements of the story such as the characters, the setting, and the plot or the events in the story.</a:t>
            </a:r>
            <a:endParaRPr b="0" lang="en-PH" sz="1800" spc="-1" strike="noStrike">
              <a:latin typeface="Arial"/>
            </a:endParaRPr>
          </a:p>
        </p:txBody>
      </p:sp>
      <p:sp>
        <p:nvSpPr>
          <p:cNvPr id="211" name=""/>
          <p:cNvSpPr/>
          <p:nvPr/>
        </p:nvSpPr>
        <p:spPr>
          <a:xfrm>
            <a:off x="1260000" y="1584000"/>
            <a:ext cx="9562680" cy="411840"/>
          </a:xfrm>
          <a:prstGeom prst="rect">
            <a:avLst/>
          </a:prstGeom>
          <a:noFill/>
          <a:ln w="0">
            <a:noFill/>
          </a:ln>
        </p:spPr>
        <p:style>
          <a:lnRef idx="0"/>
          <a:fillRef idx="0"/>
          <a:effectRef idx="0"/>
          <a:fontRef idx="minor"/>
        </p:style>
        <p:txBody>
          <a:bodyPr lIns="90000" rIns="90000" tIns="45000" bIns="45000" anchor="t">
            <a:noAutofit/>
          </a:bodyPr>
          <a:p>
            <a:pPr marL="291960" algn="ctr">
              <a:lnSpc>
                <a:spcPct val="100000"/>
              </a:lnSpc>
              <a:buNone/>
            </a:pPr>
            <a:r>
              <a:rPr b="1" lang="en-PH" sz="1800" spc="-1" strike="noStrike">
                <a:solidFill>
                  <a:srgbClr val="3465a4"/>
                </a:solidFill>
                <a:latin typeface="Lato"/>
                <a:ea typeface="AppleSystemUIFont"/>
              </a:rPr>
              <a:t>A story map that can be used for the story “The Power of Reading.”</a:t>
            </a:r>
            <a:endParaRPr b="0" lang="en-PH" sz="1800" spc="-1" strike="noStrike">
              <a:latin typeface="Arial"/>
            </a:endParaRPr>
          </a:p>
        </p:txBody>
      </p:sp>
      <p:graphicFrame>
        <p:nvGraphicFramePr>
          <p:cNvPr id="212" name=""/>
          <p:cNvGraphicFramePr/>
          <p:nvPr/>
        </p:nvGraphicFramePr>
        <p:xfrm>
          <a:off x="635760" y="2351520"/>
          <a:ext cx="10955880" cy="3237840"/>
        </p:xfrm>
        <a:graphic>
          <a:graphicData uri="http://schemas.openxmlformats.org/drawingml/2006/table">
            <a:tbl>
              <a:tblPr/>
              <a:tblGrid>
                <a:gridCol w="2537640"/>
                <a:gridCol w="8418600"/>
              </a:tblGrid>
              <a:tr h="356760">
                <a:tc gridSpan="2">
                  <a:txBody>
                    <a:bodyPr lIns="90000" rIns="90000" anchor="ctr">
                      <a:noAutofit/>
                    </a:bodyPr>
                    <a:p>
                      <a:pPr algn="ctr">
                        <a:lnSpc>
                          <a:spcPct val="100000"/>
                        </a:lnSpc>
                        <a:buNone/>
                      </a:pPr>
                      <a:r>
                        <a:rPr b="1" lang="en-PH" sz="1800" spc="-1" strike="noStrike">
                          <a:solidFill>
                            <a:srgbClr val="ffffff"/>
                          </a:solidFill>
                          <a:latin typeface="Lato"/>
                          <a:ea typeface="AppleSystemUIFontBold"/>
                        </a:rPr>
                        <a:t>The Power of Reading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solidFill>
                      <a:srgbClr val="729fcf"/>
                    </a:solidFill>
                  </a:tcPr>
                </a:tc>
              </a:tr>
              <a:tr h="576360">
                <a:tc>
                  <a:txBody>
                    <a:bodyPr lIns="90000" rIns="90000" anchor="ctr">
                      <a:noAutofit/>
                    </a:bodyPr>
                    <a:p>
                      <a:pPr algn="ctr">
                        <a:lnSpc>
                          <a:spcPct val="100000"/>
                        </a:lnSpc>
                        <a:buNone/>
                      </a:pPr>
                      <a:r>
                        <a:rPr b="1" lang="en-PH" sz="1800" spc="-1" strike="noStrike">
                          <a:latin typeface="Lato"/>
                          <a:ea typeface="AppleSystemUIFontBold"/>
                        </a:rPr>
                        <a:t>Setting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When and where did the story take place?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6360">
                <a:tc>
                  <a:txBody>
                    <a:bodyPr lIns="90000" rIns="90000" anchor="ctr">
                      <a:noAutofit/>
                    </a:bodyPr>
                    <a:p>
                      <a:pPr algn="ctr">
                        <a:lnSpc>
                          <a:spcPct val="100000"/>
                        </a:lnSpc>
                        <a:buNone/>
                      </a:pPr>
                      <a:r>
                        <a:rPr b="1" lang="en-PH" sz="1800" spc="-1" strike="noStrike">
                          <a:latin typeface="Lato"/>
                          <a:ea typeface="AppleSystemUIFontBold"/>
                        </a:rPr>
                        <a:t>Characters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Who are the characters in the story?</a:t>
                      </a:r>
                      <a:endParaRPr b="0" lang="en-PH" sz="1800" spc="-1" strike="noStrike">
                        <a:latin typeface="Arial"/>
                      </a:endParaRPr>
                    </a:p>
                    <a:p>
                      <a:pPr>
                        <a:lnSpc>
                          <a:spcPct val="100000"/>
                        </a:lnSpc>
                        <a:buNone/>
                      </a:pPr>
                      <a:r>
                        <a:rPr b="0" lang="en-PH" sz="1800" spc="-1" strike="noStrike">
                          <a:latin typeface="Lato"/>
                        </a:rPr>
                        <a:t>Who among them can you relate to?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6360">
                <a:tc>
                  <a:txBody>
                    <a:bodyPr lIns="90000" rIns="90000" anchor="ctr">
                      <a:noAutofit/>
                    </a:bodyPr>
                    <a:p>
                      <a:pPr algn="ctr">
                        <a:lnSpc>
                          <a:spcPct val="100000"/>
                        </a:lnSpc>
                        <a:buNone/>
                      </a:pPr>
                      <a:r>
                        <a:rPr b="1" lang="en-PH" sz="1800" spc="-1" strike="noStrike">
                          <a:latin typeface="Lato"/>
                          <a:ea typeface="AppleSystemUIFontBold"/>
                        </a:rPr>
                        <a:t>Beginning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Was there a problem at the beginning of the story? What was it?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6360">
                <a:tc>
                  <a:txBody>
                    <a:bodyPr lIns="90000" rIns="90000" anchor="ctr">
                      <a:noAutofit/>
                    </a:bodyPr>
                    <a:p>
                      <a:pPr algn="ctr">
                        <a:lnSpc>
                          <a:spcPct val="100000"/>
                        </a:lnSpc>
                        <a:buNone/>
                      </a:pPr>
                      <a:r>
                        <a:rPr b="1" lang="en-PH" sz="1800" spc="-1" strike="noStrike">
                          <a:latin typeface="Lato"/>
                          <a:ea typeface="AppleSystemUIFontBold"/>
                        </a:rPr>
                        <a:t>Middle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Was the problem in the story resolved in the middle?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6000">
                <a:tc>
                  <a:txBody>
                    <a:bodyPr lIns="90000" rIns="90000" anchor="ctr">
                      <a:noAutofit/>
                    </a:bodyPr>
                    <a:p>
                      <a:pPr algn="ctr">
                        <a:lnSpc>
                          <a:spcPct val="100000"/>
                        </a:lnSpc>
                        <a:buNone/>
                      </a:pPr>
                      <a:r>
                        <a:rPr b="1" lang="en-PH" sz="1800" spc="-1" strike="noStrike">
                          <a:latin typeface="Lato"/>
                          <a:ea typeface="AppleSystemUIFontBold"/>
                        </a:rPr>
                        <a:t>End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Is the ending of the story a happy one?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13" name=""/>
          <p:cNvSpPr/>
          <p:nvPr/>
        </p:nvSpPr>
        <p:spPr>
          <a:xfrm>
            <a:off x="1512000" y="1584000"/>
            <a:ext cx="9274680" cy="411840"/>
          </a:xfrm>
          <a:custGeom>
            <a:avLst/>
            <a:gdLst/>
            <a:ahLst/>
            <a:rect l="l" t="t" r="r" b="b"/>
            <a:pathLst>
              <a:path w="25766" h="1147">
                <a:moveTo>
                  <a:pt x="191" y="0"/>
                </a:moveTo>
                <a:lnTo>
                  <a:pt x="191" y="0"/>
                </a:lnTo>
                <a:cubicBezTo>
                  <a:pt x="157" y="0"/>
                  <a:pt x="125" y="9"/>
                  <a:pt x="96" y="26"/>
                </a:cubicBezTo>
                <a:cubicBezTo>
                  <a:pt x="66" y="42"/>
                  <a:pt x="42" y="66"/>
                  <a:pt x="26" y="96"/>
                </a:cubicBezTo>
                <a:cubicBezTo>
                  <a:pt x="9" y="125"/>
                  <a:pt x="0" y="157"/>
                  <a:pt x="0" y="191"/>
                </a:cubicBezTo>
                <a:lnTo>
                  <a:pt x="0" y="955"/>
                </a:lnTo>
                <a:lnTo>
                  <a:pt x="0" y="955"/>
                </a:lnTo>
                <a:cubicBezTo>
                  <a:pt x="0" y="989"/>
                  <a:pt x="9" y="1021"/>
                  <a:pt x="26" y="1051"/>
                </a:cubicBezTo>
                <a:cubicBezTo>
                  <a:pt x="42" y="1080"/>
                  <a:pt x="66" y="1104"/>
                  <a:pt x="96" y="1120"/>
                </a:cubicBezTo>
                <a:cubicBezTo>
                  <a:pt x="125" y="1137"/>
                  <a:pt x="157" y="1146"/>
                  <a:pt x="191" y="1146"/>
                </a:cubicBezTo>
                <a:lnTo>
                  <a:pt x="25574" y="1146"/>
                </a:lnTo>
                <a:lnTo>
                  <a:pt x="25574" y="1146"/>
                </a:lnTo>
                <a:cubicBezTo>
                  <a:pt x="25608" y="1146"/>
                  <a:pt x="25640" y="1137"/>
                  <a:pt x="25670" y="1120"/>
                </a:cubicBezTo>
                <a:cubicBezTo>
                  <a:pt x="25699" y="1104"/>
                  <a:pt x="25723" y="1080"/>
                  <a:pt x="25739" y="1051"/>
                </a:cubicBezTo>
                <a:cubicBezTo>
                  <a:pt x="25756" y="1021"/>
                  <a:pt x="25765" y="989"/>
                  <a:pt x="25765" y="955"/>
                </a:cubicBezTo>
                <a:lnTo>
                  <a:pt x="25765" y="191"/>
                </a:lnTo>
                <a:lnTo>
                  <a:pt x="25765" y="191"/>
                </a:lnTo>
                <a:lnTo>
                  <a:pt x="25765" y="191"/>
                </a:lnTo>
                <a:cubicBezTo>
                  <a:pt x="25765" y="157"/>
                  <a:pt x="25756" y="125"/>
                  <a:pt x="25739" y="96"/>
                </a:cubicBezTo>
                <a:cubicBezTo>
                  <a:pt x="25723" y="66"/>
                  <a:pt x="25699" y="42"/>
                  <a:pt x="25670" y="26"/>
                </a:cubicBezTo>
                <a:cubicBezTo>
                  <a:pt x="25640" y="9"/>
                  <a:pt x="25608" y="0"/>
                  <a:pt x="25574" y="0"/>
                </a:cubicBezTo>
                <a:lnTo>
                  <a:pt x="191" y="0"/>
                </a:lnTo>
              </a:path>
            </a:pathLst>
          </a:custGeom>
          <a:solidFill>
            <a:srgbClr val="ea7500">
              <a:alpha val="8000"/>
            </a:srgbClr>
          </a:solidFill>
          <a:ln w="29160">
            <a:solidFill>
              <a:srgbClr val="ea75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2281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2023-08-05T09:09:07Z</dcterms:modified>
  <cp:revision>124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