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10.png" ContentType="image/png"/>
  <Override PartName="/ppt/media/image11.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_rels/slideLayout7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30.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3.xml.rels" ContentType="application/vnd.openxmlformats-package.relationships+xml"/>
  <Override PartName="/ppt/slideLayouts/_rels/slideLayout67.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29.xml.rels" ContentType="application/vnd.openxmlformats-package.relationships+xml"/>
  <Override PartName="/ppt/slideLayouts/_rels/slideLayout10.xml.rels" ContentType="application/vnd.openxmlformats-package.relationships+xml"/>
  <Override PartName="/ppt/slideLayouts/_rels/slideLayout55.xml.rels" ContentType="application/vnd.openxmlformats-package.relationships+xml"/>
  <Override PartName="/ppt/slideLayouts/_rels/slideLayout6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6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xml.rels" ContentType="application/vnd.openxmlformats-package.relationships+xml"/>
  <Override PartName="/ppt/slideLayouts/_rels/slideLayout68.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46.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9.xml.rels" ContentType="application/vnd.openxmlformats-package.relationships+xml"/>
  <Override PartName="/ppt/slideLayouts/_rels/slideLayout56.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47.xml.rels" ContentType="application/vnd.openxmlformats-package.relationships+xml"/>
  <Override PartName="/ppt/slideLayouts/_rels/slideLayout45.xml.rels" ContentType="application/vnd.openxmlformats-package.relationships+xml"/>
  <Override PartName="/ppt/slideLayouts/_rels/slideLayout34.xml.rels" ContentType="application/vnd.openxmlformats-package.relationships+xml"/>
  <Override PartName="/ppt/slideLayouts/_rels/slideLayout44.xml.rels" ContentType="application/vnd.openxmlformats-package.relationships+xml"/>
  <Override PartName="/ppt/slideLayouts/_rels/slideLayout3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43.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38.xml.rels" ContentType="application/vnd.openxmlformats-package.relationships+xml"/>
  <Override PartName="/ppt/slideLayouts/_rels/slideLayout37.xml.rels" ContentType="application/vnd.openxmlformats-package.relationships+xml"/>
  <Override PartName="/ppt/slideLayouts/_rels/slideLayout16.xml.rels" ContentType="application/vnd.openxmlformats-package.relationships+xml"/>
  <Override PartName="/ppt/slideLayouts/_rels/slideLayout32.xml.rels" ContentType="application/vnd.openxmlformats-package.relationships+xml"/>
  <Override PartName="/ppt/slideLayouts/_rels/slideLayout64.xml.rels" ContentType="application/vnd.openxmlformats-package.relationships+xml"/>
  <Override PartName="/ppt/slideLayouts/_rels/slideLayout35.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48.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39.xml.rels" ContentType="application/vnd.openxmlformats-package.relationships+xml"/>
  <Override PartName="/ppt/slideLayouts/_rels/slideLayout20.xml.rels" ContentType="application/vnd.openxmlformats-package.relationships+xml"/>
  <Override PartName="/ppt/slideLayouts/_rels/slideLayout31.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51.xml.rels" ContentType="application/vnd.openxmlformats-package.relationships+xml"/>
  <Override PartName="/ppt/slideLayouts/_rels/slideLayout17.xml.rels" ContentType="application/vnd.openxmlformats-package.relationships+xml"/>
  <Override PartName="/ppt/slideLayouts/_rels/slideLayout36.xml.rels" ContentType="application/vnd.openxmlformats-package.relationships+xml"/>
  <Override PartName="/ppt/slideLayouts/_rels/slideLayout28.xml.rels" ContentType="application/vnd.openxmlformats-package.relationships+xml"/>
  <Override PartName="/ppt/slideLayouts/_rels/slideLayout49.xml.rels" ContentType="application/vnd.openxmlformats-package.relationships+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68.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7.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37.xml" ContentType="application/vnd.openxmlformats-officedocument.presentationml.slideLayout+xml"/>
  <Override PartName="/ppt/slideLayouts/slideLayout70.xml" ContentType="application/vnd.openxmlformats-officedocument.presentationml.slideLayout+xml"/>
  <Override PartName="/ppt/slideLayouts/slideLayout65.xml" ContentType="application/vnd.openxmlformats-officedocument.presentationml.slideLayout+xml"/>
  <Override PartName="/ppt/slideLayouts/slideLayout56.xml" ContentType="application/vnd.openxmlformats-officedocument.presentationml.slideLayout+xml"/>
  <Override PartName="/ppt/slideLayouts/slideLayout38.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57.xml" ContentType="application/vnd.openxmlformats-officedocument.presentationml.slideLayout+xml"/>
  <Override PartName="/ppt/slideLayouts/slideLayout39.xml" ContentType="application/vnd.openxmlformats-officedocument.presentationml.slideLayout+xml"/>
  <Override PartName="/ppt/slideLayouts/slideLayout7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8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8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9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9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9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0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1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1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2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3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3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4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1.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57200" cy="682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64080" cy="2764080"/>
          </a:xfrm>
          <a:prstGeom prst="rect">
            <a:avLst/>
          </a:prstGeom>
          <a:ln w="0">
            <a:noFill/>
          </a:ln>
        </p:spPr>
      </p:pic>
      <p:sp>
        <p:nvSpPr>
          <p:cNvPr id="2" name="Rectangle 5"/>
          <p:cNvSpPr/>
          <p:nvPr/>
        </p:nvSpPr>
        <p:spPr>
          <a:xfrm>
            <a:off x="3487320" y="1475280"/>
            <a:ext cx="8669520" cy="3827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69520" cy="34920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57200" cy="600120"/>
          </a:xfrm>
          <a:prstGeom prst="rect">
            <a:avLst/>
          </a:prstGeom>
          <a:ln w="0">
            <a:noFill/>
          </a:ln>
        </p:spPr>
      </p:pic>
      <p:sp>
        <p:nvSpPr>
          <p:cNvPr id="43" name="Rectangle 7"/>
          <p:cNvSpPr/>
          <p:nvPr/>
        </p:nvSpPr>
        <p:spPr>
          <a:xfrm>
            <a:off x="10868760" y="0"/>
            <a:ext cx="935640" cy="935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99720" cy="999720"/>
          </a:xfrm>
          <a:prstGeom prst="rect">
            <a:avLst/>
          </a:prstGeom>
          <a:ln w="0">
            <a:noFill/>
          </a:ln>
        </p:spPr>
      </p:pic>
      <p:sp>
        <p:nvSpPr>
          <p:cNvPr id="45" name="TextBox 9"/>
          <p:cNvSpPr/>
          <p:nvPr/>
        </p:nvSpPr>
        <p:spPr>
          <a:xfrm>
            <a:off x="185400" y="6362280"/>
            <a:ext cx="4656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4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
        <p:nvSpPr>
          <p:cNvPr id="48" name="TextBox 11"/>
          <p:cNvSpPr/>
          <p:nvPr/>
        </p:nvSpPr>
        <p:spPr>
          <a:xfrm>
            <a:off x="9360000" y="6352200"/>
            <a:ext cx="268092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57200" cy="600120"/>
          </a:xfrm>
          <a:prstGeom prst="rect">
            <a:avLst/>
          </a:prstGeom>
          <a:ln w="0">
            <a:noFill/>
          </a:ln>
        </p:spPr>
      </p:pic>
      <p:sp>
        <p:nvSpPr>
          <p:cNvPr id="86" name="Rectangle 7"/>
          <p:cNvSpPr/>
          <p:nvPr/>
        </p:nvSpPr>
        <p:spPr>
          <a:xfrm>
            <a:off x="10868760" y="0"/>
            <a:ext cx="935640" cy="935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99720" cy="999720"/>
          </a:xfrm>
          <a:prstGeom prst="rect">
            <a:avLst/>
          </a:prstGeom>
          <a:ln w="0">
            <a:noFill/>
          </a:ln>
        </p:spPr>
      </p:pic>
      <p:sp>
        <p:nvSpPr>
          <p:cNvPr id="88" name="TextBox 9"/>
          <p:cNvSpPr/>
          <p:nvPr/>
        </p:nvSpPr>
        <p:spPr>
          <a:xfrm>
            <a:off x="185400" y="6362280"/>
            <a:ext cx="4656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8092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080" cy="114444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91" name="PlaceHolder 2"/>
          <p:cNvSpPr>
            <a:spLocks noGrp="1"/>
          </p:cNvSpPr>
          <p:nvPr>
            <p:ph type="body"/>
          </p:nvPr>
        </p:nvSpPr>
        <p:spPr>
          <a:xfrm>
            <a:off x="609480" y="1604520"/>
            <a:ext cx="10972080" cy="3976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Picture 18" descr=""/>
          <p:cNvPicPr/>
          <p:nvPr/>
        </p:nvPicPr>
        <p:blipFill>
          <a:blip r:embed="rId2"/>
          <a:stretch/>
        </p:blipFill>
        <p:spPr>
          <a:xfrm>
            <a:off x="0" y="6242760"/>
            <a:ext cx="12157200" cy="600120"/>
          </a:xfrm>
          <a:prstGeom prst="rect">
            <a:avLst/>
          </a:prstGeom>
          <a:ln w="0">
            <a:noFill/>
          </a:ln>
        </p:spPr>
      </p:pic>
      <p:sp>
        <p:nvSpPr>
          <p:cNvPr id="129" name="Rectangle 7"/>
          <p:cNvSpPr/>
          <p:nvPr/>
        </p:nvSpPr>
        <p:spPr>
          <a:xfrm>
            <a:off x="10868760" y="0"/>
            <a:ext cx="935640" cy="935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30" name="Picture 10" descr=""/>
          <p:cNvPicPr/>
          <p:nvPr/>
        </p:nvPicPr>
        <p:blipFill>
          <a:blip r:embed="rId3"/>
          <a:stretch/>
        </p:blipFill>
        <p:spPr>
          <a:xfrm>
            <a:off x="10857240" y="-64440"/>
            <a:ext cx="999720" cy="999720"/>
          </a:xfrm>
          <a:prstGeom prst="rect">
            <a:avLst/>
          </a:prstGeom>
          <a:ln w="0">
            <a:noFill/>
          </a:ln>
        </p:spPr>
      </p:pic>
      <p:sp>
        <p:nvSpPr>
          <p:cNvPr id="131" name="TextBox 9"/>
          <p:cNvSpPr/>
          <p:nvPr/>
        </p:nvSpPr>
        <p:spPr>
          <a:xfrm>
            <a:off x="185400" y="6362280"/>
            <a:ext cx="4656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32" name="TextBox 11"/>
          <p:cNvSpPr/>
          <p:nvPr/>
        </p:nvSpPr>
        <p:spPr>
          <a:xfrm>
            <a:off x="9360000" y="6352200"/>
            <a:ext cx="268092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4"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71" name="Picture 18" descr=""/>
          <p:cNvPicPr/>
          <p:nvPr/>
        </p:nvPicPr>
        <p:blipFill>
          <a:blip r:embed="rId2"/>
          <a:stretch/>
        </p:blipFill>
        <p:spPr>
          <a:xfrm>
            <a:off x="0" y="6242760"/>
            <a:ext cx="12157200" cy="600120"/>
          </a:xfrm>
          <a:prstGeom prst="rect">
            <a:avLst/>
          </a:prstGeom>
          <a:ln w="0">
            <a:noFill/>
          </a:ln>
        </p:spPr>
      </p:pic>
      <p:sp>
        <p:nvSpPr>
          <p:cNvPr id="172" name="Rectangle 7"/>
          <p:cNvSpPr/>
          <p:nvPr/>
        </p:nvSpPr>
        <p:spPr>
          <a:xfrm>
            <a:off x="10868760" y="0"/>
            <a:ext cx="935640" cy="9356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173" name="Picture 10" descr=""/>
          <p:cNvPicPr/>
          <p:nvPr/>
        </p:nvPicPr>
        <p:blipFill>
          <a:blip r:embed="rId3"/>
          <a:stretch/>
        </p:blipFill>
        <p:spPr>
          <a:xfrm>
            <a:off x="10857240" y="-64440"/>
            <a:ext cx="999720" cy="999720"/>
          </a:xfrm>
          <a:prstGeom prst="rect">
            <a:avLst/>
          </a:prstGeom>
          <a:ln w="0">
            <a:noFill/>
          </a:ln>
        </p:spPr>
      </p:pic>
      <p:sp>
        <p:nvSpPr>
          <p:cNvPr id="174" name="TextBox 9"/>
          <p:cNvSpPr/>
          <p:nvPr/>
        </p:nvSpPr>
        <p:spPr>
          <a:xfrm>
            <a:off x="185400" y="6362280"/>
            <a:ext cx="46569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175" name="TextBox 11"/>
          <p:cNvSpPr/>
          <p:nvPr/>
        </p:nvSpPr>
        <p:spPr>
          <a:xfrm>
            <a:off x="9360000" y="6352200"/>
            <a:ext cx="2680920" cy="364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1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7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14" name="New REX Education Mission Logo V.png" descr="New REX Education Mission Logo V.png"/>
          <p:cNvPicPr/>
          <p:nvPr/>
        </p:nvPicPr>
        <p:blipFill>
          <a:blip r:embed="rId2"/>
          <a:stretch/>
        </p:blipFill>
        <p:spPr>
          <a:xfrm>
            <a:off x="2755800" y="1508760"/>
            <a:ext cx="6581520" cy="3349800"/>
          </a:xfrm>
          <a:prstGeom prst="rect">
            <a:avLst/>
          </a:prstGeom>
          <a:ln w="12700">
            <a:noFill/>
          </a:ln>
        </p:spPr>
      </p:pic>
      <p:sp>
        <p:nvSpPr>
          <p:cNvPr id="2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216"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Box 7"/>
          <p:cNvSpPr/>
          <p:nvPr/>
        </p:nvSpPr>
        <p:spPr>
          <a:xfrm>
            <a:off x="4203360" y="3156840"/>
            <a:ext cx="7460280" cy="699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DejaVu Sans"/>
              </a:rPr>
              <a:t>Mga Katangian ng Kabihasnan</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4" name="PlaceHolder 7"/>
          <p:cNvSpPr/>
          <p:nvPr/>
        </p:nvSpPr>
        <p:spPr>
          <a:xfrm>
            <a:off x="609480" y="254880"/>
            <a:ext cx="10000080" cy="99396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f5ce"/>
                </a:solidFill>
                <a:latin typeface="Lato"/>
                <a:ea typeface="Arial Black;Arial Black"/>
              </a:rPr>
              <a:t>Sustainable Development</a:t>
            </a:r>
            <a:endParaRPr b="0" lang="en-PH" sz="4000" spc="-1" strike="noStrike">
              <a:latin typeface="Arial"/>
            </a:endParaRPr>
          </a:p>
        </p:txBody>
      </p:sp>
      <p:sp>
        <p:nvSpPr>
          <p:cNvPr id="255" name="PlaceHolder 3"/>
          <p:cNvSpPr/>
          <p:nvPr/>
        </p:nvSpPr>
        <p:spPr>
          <a:xfrm>
            <a:off x="609480" y="254880"/>
            <a:ext cx="9999720" cy="993600"/>
          </a:xfrm>
          <a:prstGeom prst="rect">
            <a:avLst/>
          </a:prstGeom>
          <a:solidFill>
            <a:srgbClr val="ff3838"/>
          </a:solidFill>
          <a:ln w="76320">
            <a:solidFill>
              <a:srgbClr val="00949c"/>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e994"/>
                </a:solidFill>
                <a:latin typeface="Lato"/>
                <a:ea typeface="Arial Black;Arial Black"/>
              </a:rPr>
              <a:t>Ano ang Kabihasnan?</a:t>
            </a:r>
            <a:endParaRPr b="0" lang="en-PH" sz="4000" spc="-1" strike="noStrike">
              <a:latin typeface="Arial"/>
            </a:endParaRPr>
          </a:p>
        </p:txBody>
      </p:sp>
      <p:sp>
        <p:nvSpPr>
          <p:cNvPr id="256" name="PlaceHolder 4"/>
          <p:cNvSpPr/>
          <p:nvPr/>
        </p:nvSpPr>
        <p:spPr>
          <a:xfrm>
            <a:off x="609840" y="2520000"/>
            <a:ext cx="10954440" cy="3595680"/>
          </a:xfrm>
          <a:prstGeom prst="rect">
            <a:avLst/>
          </a:prstGeom>
          <a:noFill/>
          <a:ln w="76320">
            <a:noFill/>
          </a:ln>
        </p:spPr>
        <p:style>
          <a:lnRef idx="0"/>
          <a:fillRef idx="0"/>
          <a:effectRef idx="0"/>
          <a:fontRef idx="minor"/>
        </p:style>
      </p:sp>
      <p:sp>
        <p:nvSpPr>
          <p:cNvPr id="257" name=""/>
          <p:cNvSpPr/>
          <p:nvPr/>
        </p:nvSpPr>
        <p:spPr>
          <a:xfrm>
            <a:off x="2585880" y="1800000"/>
            <a:ext cx="7019640" cy="719640"/>
          </a:xfrm>
          <a:custGeom>
            <a:avLst/>
            <a:gdLst/>
            <a:ahLst/>
            <a:rect l="l" t="t" r="r" b="b"/>
            <a:pathLst>
              <a:path w="19502" h="2002">
                <a:moveTo>
                  <a:pt x="333" y="0"/>
                </a:moveTo>
                <a:lnTo>
                  <a:pt x="334" y="0"/>
                </a:lnTo>
                <a:cubicBezTo>
                  <a:pt x="275" y="0"/>
                  <a:pt x="217" y="15"/>
                  <a:pt x="167" y="45"/>
                </a:cubicBezTo>
                <a:cubicBezTo>
                  <a:pt x="116" y="74"/>
                  <a:pt x="74" y="116"/>
                  <a:pt x="45" y="167"/>
                </a:cubicBezTo>
                <a:cubicBezTo>
                  <a:pt x="15" y="217"/>
                  <a:pt x="0" y="275"/>
                  <a:pt x="0" y="334"/>
                </a:cubicBezTo>
                <a:lnTo>
                  <a:pt x="0" y="1667"/>
                </a:lnTo>
                <a:lnTo>
                  <a:pt x="0" y="1668"/>
                </a:lnTo>
                <a:cubicBezTo>
                  <a:pt x="0" y="1726"/>
                  <a:pt x="15" y="1784"/>
                  <a:pt x="45" y="1834"/>
                </a:cubicBezTo>
                <a:cubicBezTo>
                  <a:pt x="74" y="1885"/>
                  <a:pt x="116" y="1927"/>
                  <a:pt x="167" y="1956"/>
                </a:cubicBezTo>
                <a:cubicBezTo>
                  <a:pt x="217" y="1986"/>
                  <a:pt x="275" y="2001"/>
                  <a:pt x="334" y="2001"/>
                </a:cubicBezTo>
                <a:lnTo>
                  <a:pt x="19167" y="2001"/>
                </a:lnTo>
                <a:lnTo>
                  <a:pt x="19168" y="2001"/>
                </a:lnTo>
                <a:cubicBezTo>
                  <a:pt x="19226" y="2001"/>
                  <a:pt x="19284" y="1986"/>
                  <a:pt x="19334" y="1956"/>
                </a:cubicBezTo>
                <a:cubicBezTo>
                  <a:pt x="19385" y="1927"/>
                  <a:pt x="19427" y="1885"/>
                  <a:pt x="19456" y="1834"/>
                </a:cubicBezTo>
                <a:cubicBezTo>
                  <a:pt x="19486" y="1784"/>
                  <a:pt x="19501" y="1726"/>
                  <a:pt x="19501" y="1668"/>
                </a:cubicBezTo>
                <a:lnTo>
                  <a:pt x="19501" y="333"/>
                </a:lnTo>
                <a:lnTo>
                  <a:pt x="19501" y="334"/>
                </a:lnTo>
                <a:lnTo>
                  <a:pt x="19501" y="334"/>
                </a:lnTo>
                <a:cubicBezTo>
                  <a:pt x="19501" y="275"/>
                  <a:pt x="19486" y="217"/>
                  <a:pt x="19456" y="167"/>
                </a:cubicBezTo>
                <a:cubicBezTo>
                  <a:pt x="19427" y="116"/>
                  <a:pt x="19385" y="74"/>
                  <a:pt x="19334" y="45"/>
                </a:cubicBezTo>
                <a:cubicBezTo>
                  <a:pt x="19284" y="15"/>
                  <a:pt x="19226" y="0"/>
                  <a:pt x="19168" y="0"/>
                </a:cubicBezTo>
                <a:lnTo>
                  <a:pt x="333" y="0"/>
                </a:lnTo>
              </a:path>
            </a:pathLst>
          </a:custGeom>
          <a:solidFill>
            <a:srgbClr val="00949c"/>
          </a:solidFill>
          <a:ln w="76320">
            <a:solidFill>
              <a:srgbClr val="ff3838"/>
            </a:solidFill>
            <a:round/>
          </a:ln>
        </p:spPr>
        <p:style>
          <a:lnRef idx="0"/>
          <a:fillRef idx="0"/>
          <a:effectRef idx="0"/>
          <a:fontRef idx="minor"/>
        </p:style>
        <p:txBody>
          <a:bodyPr lIns="128160" rIns="128160" tIns="83160" bIns="83160" anchor="ctr">
            <a:noAutofit/>
          </a:bodyPr>
          <a:p>
            <a:pPr algn="just">
              <a:lnSpc>
                <a:spcPct val="100000"/>
              </a:lnSpc>
              <a:buNone/>
            </a:pPr>
            <a:r>
              <a:rPr b="1" lang="en-PH" sz="1800" spc="-1" strike="noStrike">
                <a:solidFill>
                  <a:srgbClr val="ffe994"/>
                </a:solidFill>
                <a:latin typeface="Lato"/>
                <a:ea typeface="AppleSystemUIFont"/>
              </a:rPr>
              <a:t>Ang salitang </a:t>
            </a:r>
            <a:r>
              <a:rPr b="1" i="1" lang="en-PH" sz="1800" spc="-1" strike="noStrike">
                <a:solidFill>
                  <a:srgbClr val="ffe994"/>
                </a:solidFill>
                <a:latin typeface="Lato"/>
                <a:ea typeface="AppleSystemUIFont"/>
              </a:rPr>
              <a:t>kabihasnan</a:t>
            </a:r>
            <a:r>
              <a:rPr b="1" lang="en-PH" sz="1800" spc="-1" strike="noStrike">
                <a:solidFill>
                  <a:srgbClr val="ffe994"/>
                </a:solidFill>
                <a:latin typeface="Lato"/>
                <a:ea typeface="AppleSystemUIFont"/>
              </a:rPr>
              <a:t> ay tumutukoy sa pamumuhay na nakasanayan at nilinang ng mga taong naninirahan sa iisang lugar.</a:t>
            </a:r>
            <a:endParaRPr b="0" lang="en-PH" sz="1800" spc="-1" strike="noStrike">
              <a:latin typeface="Arial"/>
            </a:endParaRPr>
          </a:p>
        </p:txBody>
      </p:sp>
      <p:sp>
        <p:nvSpPr>
          <p:cNvPr id="258" name="PlaceHolder 1"/>
          <p:cNvSpPr>
            <a:spLocks noGrp="1"/>
          </p:cNvSpPr>
          <p:nvPr>
            <p:ph type="subTitle"/>
          </p:nvPr>
        </p:nvSpPr>
        <p:spPr>
          <a:xfrm>
            <a:off x="609480" y="2340000"/>
            <a:ext cx="10972080" cy="3241440"/>
          </a:xfrm>
          <a:prstGeom prst="rect">
            <a:avLst/>
          </a:prstGeom>
          <a:noFill/>
          <a:ln w="0">
            <a:noFill/>
          </a:ln>
        </p:spPr>
        <p:txBody>
          <a:bodyPr lIns="0" rIns="0" tIns="0" bIns="0" anchor="ctr">
            <a:noAutofit/>
          </a:bodyPr>
          <a:p>
            <a:pPr algn="just">
              <a:lnSpc>
                <a:spcPct val="100000"/>
              </a:lnSpc>
              <a:buNone/>
            </a:pPr>
            <a:r>
              <a:rPr b="0" lang="en-PH" sz="2000" spc="-1" strike="noStrike">
                <a:latin typeface="Lato"/>
                <a:ea typeface="AppleSystemUIFont"/>
              </a:rPr>
              <a:t>Ang mga tao ay nagsimulang mamuhay bilang mga nomadiko o mga taong walang permanenteng tirahan. Sila ay palipat-lipat ng mga lugar upang makahanap ng mga halaman at hayop na makakain. Sa paglipas ng panahon, nanirahan ang mga tao sa mga lambak-ilog na sagana sa tubig at mga halaman na maaaring pagkunan ng makakain. Ang kanilang pagtira nang permanente sa iisang lugar ang nagbigay-daan sa pag-usbong ng mga kabihasnan. Sa kanilang pagsasama-sama, naging organisado ang kanilang pamumuhay at nagkaroon sila ng pagkakataon na pagyamanin ang kanilang kultura. </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5"/>
          <p:cNvSpPr/>
          <p:nvPr/>
        </p:nvSpPr>
        <p:spPr>
          <a:xfrm>
            <a:off x="609480" y="254880"/>
            <a:ext cx="10000080" cy="99396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f5ce"/>
                </a:solidFill>
                <a:latin typeface="Lato"/>
                <a:ea typeface="Arial Black;Arial Black"/>
              </a:rPr>
              <a:t>Sustainable Development</a:t>
            </a:r>
            <a:endParaRPr b="0" lang="en-PH" sz="4000" spc="-1" strike="noStrike">
              <a:latin typeface="Arial"/>
            </a:endParaRPr>
          </a:p>
        </p:txBody>
      </p:sp>
      <p:sp>
        <p:nvSpPr>
          <p:cNvPr id="260" name="PlaceHolder 6"/>
          <p:cNvSpPr/>
          <p:nvPr/>
        </p:nvSpPr>
        <p:spPr>
          <a:xfrm>
            <a:off x="609480" y="254880"/>
            <a:ext cx="9999720" cy="993600"/>
          </a:xfrm>
          <a:prstGeom prst="rect">
            <a:avLst/>
          </a:prstGeom>
          <a:solidFill>
            <a:srgbClr val="ff3838"/>
          </a:solidFill>
          <a:ln w="76320">
            <a:solidFill>
              <a:srgbClr val="00949c"/>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e994"/>
                </a:solidFill>
                <a:latin typeface="Lato"/>
                <a:ea typeface="Arial Black;Arial Black"/>
              </a:rPr>
              <a:t>Ano ang Kabihasnan?</a:t>
            </a:r>
            <a:endParaRPr b="0" lang="en-PH" sz="4000" spc="-1" strike="noStrike">
              <a:latin typeface="Arial"/>
            </a:endParaRPr>
          </a:p>
        </p:txBody>
      </p:sp>
      <p:sp>
        <p:nvSpPr>
          <p:cNvPr id="261" name="PlaceHolder 8"/>
          <p:cNvSpPr/>
          <p:nvPr/>
        </p:nvSpPr>
        <p:spPr>
          <a:xfrm>
            <a:off x="609840" y="2520000"/>
            <a:ext cx="10954440" cy="3595680"/>
          </a:xfrm>
          <a:prstGeom prst="rect">
            <a:avLst/>
          </a:prstGeom>
          <a:noFill/>
          <a:ln w="76320">
            <a:noFill/>
          </a:ln>
        </p:spPr>
        <p:style>
          <a:lnRef idx="0"/>
          <a:fillRef idx="0"/>
          <a:effectRef idx="0"/>
          <a:fontRef idx="minor"/>
        </p:style>
      </p:sp>
      <p:sp>
        <p:nvSpPr>
          <p:cNvPr id="262" name="PlaceHolder 1"/>
          <p:cNvSpPr>
            <a:spLocks noGrp="1"/>
          </p:cNvSpPr>
          <p:nvPr>
            <p:ph/>
          </p:nvPr>
        </p:nvSpPr>
        <p:spPr>
          <a:xfrm>
            <a:off x="609480" y="1388520"/>
            <a:ext cx="10972080" cy="771120"/>
          </a:xfrm>
          <a:prstGeom prst="rect">
            <a:avLst/>
          </a:prstGeom>
          <a:noFill/>
          <a:ln w="0">
            <a:noFill/>
          </a:ln>
        </p:spPr>
        <p:txBody>
          <a:bodyPr lIns="0" rIns="0" tIns="0" bIns="0" anchor="t">
            <a:normAutofit/>
          </a:bodyPr>
          <a:p>
            <a:pPr algn="just">
              <a:lnSpc>
                <a:spcPct val="100000"/>
              </a:lnSpc>
              <a:spcBef>
                <a:spcPts val="1417"/>
              </a:spcBef>
              <a:buNone/>
            </a:pPr>
            <a:r>
              <a:rPr b="0" lang="en-PH" sz="2000" spc="-1" strike="noStrike">
                <a:latin typeface="Lato"/>
                <a:ea typeface="AppleSystemUIFont"/>
              </a:rPr>
              <a:t>Upang mas maunawaan, may anim (6) na batayang salik na makatutulong upang mailarawan ang kabihasnan.</a:t>
            </a:r>
            <a:endParaRPr b="0" lang="en-PH" sz="2000" spc="-1" strike="noStrike">
              <a:latin typeface="Arial"/>
            </a:endParaRPr>
          </a:p>
        </p:txBody>
      </p:sp>
      <p:graphicFrame>
        <p:nvGraphicFramePr>
          <p:cNvPr id="263" name=""/>
          <p:cNvGraphicFramePr/>
          <p:nvPr/>
        </p:nvGraphicFramePr>
        <p:xfrm>
          <a:off x="2185920" y="2145240"/>
          <a:ext cx="7893720" cy="1418400"/>
        </p:xfrm>
        <a:graphic>
          <a:graphicData uri="http://schemas.openxmlformats.org/drawingml/2006/table">
            <a:tbl>
              <a:tblPr/>
              <a:tblGrid>
                <a:gridCol w="2127960"/>
                <a:gridCol w="5766120"/>
              </a:tblGrid>
              <a:tr h="1418760">
                <a:tc>
                  <a:txBody>
                    <a:bodyPr lIns="90000" rIns="90000" anchor="ctr">
                      <a:noAutofit/>
                    </a:bodyPr>
                    <a:p>
                      <a:pPr algn="ctr">
                        <a:lnSpc>
                          <a:spcPct val="100000"/>
                        </a:lnSpc>
                        <a:buNone/>
                      </a:pPr>
                      <a:r>
                        <a:rPr b="1" lang="en-PH" sz="3600" spc="-1" strike="noStrike">
                          <a:solidFill>
                            <a:srgbClr val="ffe994"/>
                          </a:solidFill>
                          <a:latin typeface="Lato"/>
                        </a:rPr>
                        <a:t>1</a:t>
                      </a:r>
                      <a:endParaRPr b="0" lang="en-PH" sz="36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55308d"/>
                    </a:solidFill>
                  </a:tcPr>
                </a:tc>
                <a:tc>
                  <a:txBody>
                    <a:bodyPr lIns="90000" rIns="90000" anchor="ctr">
                      <a:noAutofit/>
                    </a:bodyPr>
                    <a:p>
                      <a:pPr algn="just">
                        <a:lnSpc>
                          <a:spcPct val="100000"/>
                        </a:lnSpc>
                        <a:buNone/>
                      </a:pPr>
                      <a:r>
                        <a:rPr b="1" lang="en-PH" sz="1800" spc="-1" strike="noStrike">
                          <a:latin typeface="Lato"/>
                          <a:ea typeface="AppleSystemUIFont"/>
                        </a:rPr>
                        <a:t>Ang pagkakaroon ng organisado at sentralisadong pamahalaan. Sa bawat kabihasnan ay may mga itinakdang pinuno at mga batas na kailangang sundin upang magkaroon ng kaayusan sa lipunan.</a:t>
                      </a:r>
                      <a:endParaRPr b="0" lang="en-PH" sz="18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b7b3ca"/>
                    </a:solidFill>
                  </a:tcPr>
                </a:tc>
              </a:tr>
            </a:tbl>
          </a:graphicData>
        </a:graphic>
      </p:graphicFrame>
      <p:graphicFrame>
        <p:nvGraphicFramePr>
          <p:cNvPr id="264" name=""/>
          <p:cNvGraphicFramePr/>
          <p:nvPr/>
        </p:nvGraphicFramePr>
        <p:xfrm>
          <a:off x="2186280" y="3801600"/>
          <a:ext cx="7893720" cy="1418400"/>
        </p:xfrm>
        <a:graphic>
          <a:graphicData uri="http://schemas.openxmlformats.org/drawingml/2006/table">
            <a:tbl>
              <a:tblPr/>
              <a:tblGrid>
                <a:gridCol w="2127960"/>
                <a:gridCol w="5766120"/>
              </a:tblGrid>
              <a:tr h="1418760">
                <a:tc>
                  <a:txBody>
                    <a:bodyPr lIns="90000" rIns="90000" anchor="ctr">
                      <a:noAutofit/>
                    </a:bodyPr>
                    <a:p>
                      <a:pPr algn="ctr">
                        <a:lnSpc>
                          <a:spcPct val="100000"/>
                        </a:lnSpc>
                        <a:buNone/>
                      </a:pPr>
                      <a:r>
                        <a:rPr b="1" lang="en-PH" sz="3600" spc="-1" strike="noStrike">
                          <a:solidFill>
                            <a:srgbClr val="ffe994"/>
                          </a:solidFill>
                          <a:latin typeface="Lato"/>
                        </a:rPr>
                        <a:t>2</a:t>
                      </a:r>
                      <a:endParaRPr b="0" lang="en-PH" sz="36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55308d"/>
                    </a:solidFill>
                  </a:tcPr>
                </a:tc>
                <a:tc>
                  <a:txBody>
                    <a:bodyPr lIns="90000" rIns="90000" anchor="ctr">
                      <a:noAutofit/>
                    </a:bodyPr>
                    <a:p>
                      <a:pPr algn="just">
                        <a:lnSpc>
                          <a:spcPct val="100000"/>
                        </a:lnSpc>
                        <a:buNone/>
                      </a:pPr>
                      <a:r>
                        <a:rPr b="1" lang="en-PH" sz="1800" spc="-1" strike="noStrike">
                          <a:latin typeface="Lato"/>
                          <a:ea typeface="AppleSystemUIFont"/>
                        </a:rPr>
                        <a:t>Ang pagkakaroon ng relihiyon. Nagsimulang maniwala sa mga diyos ang mga sinaunang tao dahil sa paniniwala na ang mga ito ay sumisimbolo sa puwersa ng kalikasan. Sila ay nagsagawa ng iba’t ibang ritwal sa paniniwalang ang mga ito ay makatutulong upang sila ay magkaroon ng masaganang pamumuhay.</a:t>
                      </a:r>
                      <a:endParaRPr b="0" lang="en-PH" sz="18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b7b3ca"/>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5" name="PlaceHolder 10"/>
          <p:cNvSpPr/>
          <p:nvPr/>
        </p:nvSpPr>
        <p:spPr>
          <a:xfrm>
            <a:off x="609480" y="254880"/>
            <a:ext cx="10000080" cy="99396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f5ce"/>
                </a:solidFill>
                <a:latin typeface="Lato"/>
                <a:ea typeface="Arial Black;Arial Black"/>
              </a:rPr>
              <a:t>Sustainable Development</a:t>
            </a:r>
            <a:endParaRPr b="0" lang="en-PH" sz="4000" spc="-1" strike="noStrike">
              <a:latin typeface="Arial"/>
            </a:endParaRPr>
          </a:p>
        </p:txBody>
      </p:sp>
      <p:sp>
        <p:nvSpPr>
          <p:cNvPr id="266" name="PlaceHolder 12"/>
          <p:cNvSpPr/>
          <p:nvPr/>
        </p:nvSpPr>
        <p:spPr>
          <a:xfrm>
            <a:off x="609480" y="254880"/>
            <a:ext cx="9999720" cy="993600"/>
          </a:xfrm>
          <a:prstGeom prst="rect">
            <a:avLst/>
          </a:prstGeom>
          <a:solidFill>
            <a:srgbClr val="ff3838"/>
          </a:solidFill>
          <a:ln w="76320">
            <a:solidFill>
              <a:srgbClr val="00949c"/>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e994"/>
                </a:solidFill>
                <a:latin typeface="Lato"/>
                <a:ea typeface="Arial Black;Arial Black"/>
              </a:rPr>
              <a:t>Ano ang Kabihasnan?</a:t>
            </a:r>
            <a:endParaRPr b="0" lang="en-PH" sz="4000" spc="-1" strike="noStrike">
              <a:latin typeface="Arial"/>
            </a:endParaRPr>
          </a:p>
        </p:txBody>
      </p:sp>
      <p:sp>
        <p:nvSpPr>
          <p:cNvPr id="267" name="PlaceHolder 13"/>
          <p:cNvSpPr/>
          <p:nvPr/>
        </p:nvSpPr>
        <p:spPr>
          <a:xfrm>
            <a:off x="609840" y="2520000"/>
            <a:ext cx="10954440" cy="3595680"/>
          </a:xfrm>
          <a:prstGeom prst="rect">
            <a:avLst/>
          </a:prstGeom>
          <a:noFill/>
          <a:ln w="76320">
            <a:noFill/>
          </a:ln>
        </p:spPr>
        <p:style>
          <a:lnRef idx="0"/>
          <a:fillRef idx="0"/>
          <a:effectRef idx="0"/>
          <a:fontRef idx="minor"/>
        </p:style>
      </p:sp>
      <p:graphicFrame>
        <p:nvGraphicFramePr>
          <p:cNvPr id="268" name=""/>
          <p:cNvGraphicFramePr/>
          <p:nvPr/>
        </p:nvGraphicFramePr>
        <p:xfrm>
          <a:off x="2185920" y="1461240"/>
          <a:ext cx="7893720" cy="1418400"/>
        </p:xfrm>
        <a:graphic>
          <a:graphicData uri="http://schemas.openxmlformats.org/drawingml/2006/table">
            <a:tbl>
              <a:tblPr/>
              <a:tblGrid>
                <a:gridCol w="2127960"/>
                <a:gridCol w="5766120"/>
              </a:tblGrid>
              <a:tr h="1418760">
                <a:tc>
                  <a:txBody>
                    <a:bodyPr lIns="90000" rIns="90000" anchor="ctr">
                      <a:noAutofit/>
                    </a:bodyPr>
                    <a:p>
                      <a:pPr algn="ctr">
                        <a:lnSpc>
                          <a:spcPct val="100000"/>
                        </a:lnSpc>
                        <a:buNone/>
                      </a:pPr>
                      <a:r>
                        <a:rPr b="1" lang="en-PH" sz="3600" spc="-1" strike="noStrike">
                          <a:solidFill>
                            <a:srgbClr val="ffe994"/>
                          </a:solidFill>
                          <a:latin typeface="Lato"/>
                        </a:rPr>
                        <a:t>3</a:t>
                      </a:r>
                      <a:endParaRPr b="0" lang="en-PH" sz="36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55308d"/>
                    </a:solidFill>
                  </a:tcPr>
                </a:tc>
                <a:tc>
                  <a:txBody>
                    <a:bodyPr lIns="90000" rIns="90000" anchor="ctr">
                      <a:noAutofit/>
                    </a:bodyPr>
                    <a:p>
                      <a:pPr algn="just">
                        <a:lnSpc>
                          <a:spcPct val="100000"/>
                        </a:lnSpc>
                        <a:buNone/>
                      </a:pPr>
                      <a:r>
                        <a:rPr b="1" lang="en-PH" sz="1700" spc="-1" strike="noStrike">
                          <a:latin typeface="Lato"/>
                          <a:ea typeface="AppleSystemUIFont"/>
                        </a:rPr>
                        <a:t>Ang pagkakaroon ng espesyalisasyon sa gawaing pang-ekonomiya. Sa paglipas ng panahon, nakapagtatanim na ang mga tao ng higit pa sa kanilang kailangan para mabuhay. Dahil sa mga labis o surplus, hindi na kinailangan ng iba ang magsaka na nagbigay-daan upang sila ay magkaroon ng iba’t ibang espesyalisasyon. Dahil din sa surplus ng mga pagkain kung kaya’t natutong makipagkalakalan o trade ang mga tao.</a:t>
                      </a:r>
                      <a:endParaRPr b="0" lang="en-PH" sz="17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b7b3ca"/>
                    </a:solidFill>
                  </a:tcPr>
                </a:tc>
              </a:tr>
            </a:tbl>
          </a:graphicData>
        </a:graphic>
      </p:graphicFrame>
      <p:graphicFrame>
        <p:nvGraphicFramePr>
          <p:cNvPr id="269" name=""/>
          <p:cNvGraphicFramePr/>
          <p:nvPr/>
        </p:nvGraphicFramePr>
        <p:xfrm>
          <a:off x="2186280" y="3801600"/>
          <a:ext cx="7893720" cy="1418400"/>
        </p:xfrm>
        <a:graphic>
          <a:graphicData uri="http://schemas.openxmlformats.org/drawingml/2006/table">
            <a:tbl>
              <a:tblPr/>
              <a:tblGrid>
                <a:gridCol w="2127960"/>
                <a:gridCol w="5766120"/>
              </a:tblGrid>
              <a:tr h="1418760">
                <a:tc>
                  <a:txBody>
                    <a:bodyPr lIns="90000" rIns="90000" anchor="ctr">
                      <a:noAutofit/>
                    </a:bodyPr>
                    <a:p>
                      <a:pPr algn="ctr">
                        <a:lnSpc>
                          <a:spcPct val="100000"/>
                        </a:lnSpc>
                        <a:buNone/>
                      </a:pPr>
                      <a:r>
                        <a:rPr b="1" lang="en-PH" sz="3600" spc="-1" strike="noStrike">
                          <a:solidFill>
                            <a:srgbClr val="ffe994"/>
                          </a:solidFill>
                          <a:latin typeface="Lato"/>
                        </a:rPr>
                        <a:t>4</a:t>
                      </a:r>
                      <a:endParaRPr b="0" lang="en-PH" sz="36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55308d"/>
                    </a:solidFill>
                  </a:tcPr>
                </a:tc>
                <a:tc>
                  <a:txBody>
                    <a:bodyPr lIns="90000" rIns="90000" anchor="ctr">
                      <a:noAutofit/>
                    </a:bodyPr>
                    <a:p>
                      <a:pPr algn="just">
                        <a:lnSpc>
                          <a:spcPct val="100000"/>
                        </a:lnSpc>
                        <a:buNone/>
                      </a:pPr>
                      <a:r>
                        <a:rPr b="1" lang="en-PH" sz="1700" spc="-1" strike="noStrike">
                          <a:latin typeface="Lato"/>
                          <a:ea typeface="AppleSystemUIFont"/>
                        </a:rPr>
                        <a:t>Ang mataas na antas ng kaalaman sa teknolohiya. Humanap ng iba’t ibang paraan ang mga tao upang maging mas madali ang kanilang mga pang-araw-araw na gawain tulad ng mga gulong sa transportasyon, mga irigasyon sa pagtatanim, at iba pa. Makikita rin ito sa kanilang mga naimbentong kagamitan upang solusyunan ang mga suliranin na nararanasan sa kanilang lipunan.</a:t>
                      </a:r>
                      <a:endParaRPr b="0" lang="en-PH" sz="17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b7b3ca"/>
                    </a:solidFill>
                  </a:tcPr>
                </a:tc>
              </a:tr>
            </a:tbl>
          </a:graphicData>
        </a:graphic>
      </p:graphicFrame>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4"/>
          <p:cNvSpPr/>
          <p:nvPr/>
        </p:nvSpPr>
        <p:spPr>
          <a:xfrm>
            <a:off x="609480" y="254880"/>
            <a:ext cx="10000080" cy="99396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f5ce"/>
                </a:solidFill>
                <a:latin typeface="Lato"/>
                <a:ea typeface="Arial Black;Arial Black"/>
              </a:rPr>
              <a:t>Sustainable Development</a:t>
            </a:r>
            <a:endParaRPr b="0" lang="en-PH" sz="4000" spc="-1" strike="noStrike">
              <a:latin typeface="Arial"/>
            </a:endParaRPr>
          </a:p>
        </p:txBody>
      </p:sp>
      <p:sp>
        <p:nvSpPr>
          <p:cNvPr id="271" name="PlaceHolder 15"/>
          <p:cNvSpPr/>
          <p:nvPr/>
        </p:nvSpPr>
        <p:spPr>
          <a:xfrm>
            <a:off x="609480" y="254880"/>
            <a:ext cx="9999720" cy="993600"/>
          </a:xfrm>
          <a:prstGeom prst="rect">
            <a:avLst/>
          </a:prstGeom>
          <a:solidFill>
            <a:srgbClr val="ff3838"/>
          </a:solidFill>
          <a:ln w="76320">
            <a:solidFill>
              <a:srgbClr val="00949c"/>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e994"/>
                </a:solidFill>
                <a:latin typeface="Lato"/>
                <a:ea typeface="Arial Black;Arial Black"/>
              </a:rPr>
              <a:t>Ano ang Kabihasnan?</a:t>
            </a:r>
            <a:endParaRPr b="0" lang="en-PH" sz="4000" spc="-1" strike="noStrike">
              <a:latin typeface="Arial"/>
            </a:endParaRPr>
          </a:p>
        </p:txBody>
      </p:sp>
      <p:sp>
        <p:nvSpPr>
          <p:cNvPr id="272" name="PlaceHolder 16"/>
          <p:cNvSpPr/>
          <p:nvPr/>
        </p:nvSpPr>
        <p:spPr>
          <a:xfrm>
            <a:off x="609840" y="2520000"/>
            <a:ext cx="10954440" cy="3595680"/>
          </a:xfrm>
          <a:prstGeom prst="rect">
            <a:avLst/>
          </a:prstGeom>
          <a:noFill/>
          <a:ln w="76320">
            <a:noFill/>
          </a:ln>
        </p:spPr>
        <p:style>
          <a:lnRef idx="0"/>
          <a:fillRef idx="0"/>
          <a:effectRef idx="0"/>
          <a:fontRef idx="minor"/>
        </p:style>
      </p:sp>
      <p:graphicFrame>
        <p:nvGraphicFramePr>
          <p:cNvPr id="273" name=""/>
          <p:cNvGraphicFramePr/>
          <p:nvPr/>
        </p:nvGraphicFramePr>
        <p:xfrm>
          <a:off x="2185920" y="1821240"/>
          <a:ext cx="7893720" cy="1418400"/>
        </p:xfrm>
        <a:graphic>
          <a:graphicData uri="http://schemas.openxmlformats.org/drawingml/2006/table">
            <a:tbl>
              <a:tblPr/>
              <a:tblGrid>
                <a:gridCol w="2127960"/>
                <a:gridCol w="5766120"/>
              </a:tblGrid>
              <a:tr h="1418760">
                <a:tc>
                  <a:txBody>
                    <a:bodyPr lIns="90000" rIns="90000" anchor="ctr">
                      <a:noAutofit/>
                    </a:bodyPr>
                    <a:p>
                      <a:pPr algn="ctr">
                        <a:lnSpc>
                          <a:spcPct val="100000"/>
                        </a:lnSpc>
                        <a:buNone/>
                      </a:pPr>
                      <a:r>
                        <a:rPr b="1" lang="en-PH" sz="3600" spc="-1" strike="noStrike">
                          <a:solidFill>
                            <a:srgbClr val="ffe994"/>
                          </a:solidFill>
                          <a:latin typeface="Lato"/>
                        </a:rPr>
                        <a:t>5</a:t>
                      </a:r>
                      <a:endParaRPr b="0" lang="en-PH" sz="36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55308d"/>
                    </a:solidFill>
                  </a:tcPr>
                </a:tc>
                <a:tc>
                  <a:txBody>
                    <a:bodyPr lIns="90000" rIns="90000" anchor="ctr">
                      <a:noAutofit/>
                    </a:bodyPr>
                    <a:p>
                      <a:pPr algn="just">
                        <a:lnSpc>
                          <a:spcPct val="100000"/>
                        </a:lnSpc>
                        <a:buNone/>
                      </a:pPr>
                      <a:r>
                        <a:rPr b="1" lang="en-PH" sz="1700" spc="-1" strike="noStrike">
                          <a:latin typeface="Lato"/>
                          <a:ea typeface="AppleSystemUIFont"/>
                        </a:rPr>
                        <a:t>Ang mataas na antas ng kaalaman sa sining at arkitektura. Nagtayo ang mga tao ng mga templo sa kanilang pagsamba, at iba pang mga estruktura tulad ng mga tahanan. Natuto rin sila ng iba’t ibang sining tulad ng pagpinta, paghabi, paglilok, at paggawa ng sandata.</a:t>
                      </a:r>
                      <a:endParaRPr b="0" lang="en-PH" sz="17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b7b3ca"/>
                    </a:solidFill>
                  </a:tcPr>
                </a:tc>
              </a:tr>
            </a:tbl>
          </a:graphicData>
        </a:graphic>
      </p:graphicFrame>
      <p:graphicFrame>
        <p:nvGraphicFramePr>
          <p:cNvPr id="274" name=""/>
          <p:cNvGraphicFramePr/>
          <p:nvPr/>
        </p:nvGraphicFramePr>
        <p:xfrm>
          <a:off x="2186280" y="3441600"/>
          <a:ext cx="7893720" cy="1418400"/>
        </p:xfrm>
        <a:graphic>
          <a:graphicData uri="http://schemas.openxmlformats.org/drawingml/2006/table">
            <a:tbl>
              <a:tblPr/>
              <a:tblGrid>
                <a:gridCol w="2127960"/>
                <a:gridCol w="5766120"/>
              </a:tblGrid>
              <a:tr h="1418760">
                <a:tc>
                  <a:txBody>
                    <a:bodyPr lIns="90000" rIns="90000" anchor="ctr">
                      <a:noAutofit/>
                    </a:bodyPr>
                    <a:p>
                      <a:pPr algn="ctr">
                        <a:lnSpc>
                          <a:spcPct val="100000"/>
                        </a:lnSpc>
                        <a:buNone/>
                      </a:pPr>
                      <a:r>
                        <a:rPr b="1" lang="en-PH" sz="3600" spc="-1" strike="noStrike">
                          <a:solidFill>
                            <a:srgbClr val="ffe994"/>
                          </a:solidFill>
                          <a:latin typeface="Lato"/>
                        </a:rPr>
                        <a:t>6</a:t>
                      </a:r>
                      <a:endParaRPr b="0" lang="en-PH" sz="36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55308d"/>
                    </a:solidFill>
                  </a:tcPr>
                </a:tc>
                <a:tc>
                  <a:txBody>
                    <a:bodyPr lIns="90000" rIns="90000" anchor="ctr">
                      <a:noAutofit/>
                    </a:bodyPr>
                    <a:p>
                      <a:pPr algn="just">
                        <a:lnSpc>
                          <a:spcPct val="100000"/>
                        </a:lnSpc>
                        <a:buNone/>
                      </a:pPr>
                      <a:r>
                        <a:rPr b="1" lang="en-PH" sz="1700" spc="-1" strike="noStrike">
                          <a:latin typeface="Lato"/>
                          <a:ea typeface="AppleSystemUIFont"/>
                        </a:rPr>
                        <a:t>Ang pagkakaroon ng sistema ng pagsulat. Ang pagkakaroon ng sistema ng pagsulat ay mahalaga sa komunikasyon at pagtatala ng mahahalagang impormasyon na may kaugnayan sa kanilang mga batas, relihiyon, at mga gawaing pang-ekonomiya.</a:t>
                      </a:r>
                      <a:endParaRPr b="0" lang="en-PH" sz="1700" spc="-1" strike="noStrike">
                        <a:latin typeface="Arial"/>
                      </a:endParaRPr>
                    </a:p>
                  </a:txBody>
                  <a:tcPr anchor="ctr" marL="90000" marR="90000">
                    <a:lnL w="15120">
                      <a:solidFill>
                        <a:srgbClr val="729fcf"/>
                      </a:solidFill>
                    </a:lnL>
                    <a:lnR w="15120">
                      <a:solidFill>
                        <a:srgbClr val="729fcf"/>
                      </a:solidFill>
                    </a:lnR>
                    <a:lnT w="15120">
                      <a:solidFill>
                        <a:srgbClr val="729fcf"/>
                      </a:solidFill>
                    </a:lnT>
                    <a:lnB w="15120">
                      <a:solidFill>
                        <a:srgbClr val="729fcf"/>
                      </a:solidFill>
                    </a:lnB>
                    <a:solidFill>
                      <a:srgbClr val="b7b3ca"/>
                    </a:solidFill>
                  </a:tcPr>
                </a:tc>
              </a:tr>
            </a:tbl>
          </a:graphicData>
        </a:graphic>
      </p:graphicFrame>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PlaceHolder 17"/>
          <p:cNvSpPr/>
          <p:nvPr/>
        </p:nvSpPr>
        <p:spPr>
          <a:xfrm>
            <a:off x="609480" y="254880"/>
            <a:ext cx="10000080" cy="993960"/>
          </a:xfrm>
          <a:prstGeom prst="rect">
            <a:avLst/>
          </a:prstGeom>
          <a:solidFill>
            <a:srgbClr val="bf0041"/>
          </a:solidFill>
          <a:ln w="76320">
            <a:solidFill>
              <a:srgbClr val="4cd7df"/>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f5ce"/>
                </a:solidFill>
                <a:latin typeface="Lato"/>
                <a:ea typeface="Arial Black;Arial Black"/>
              </a:rPr>
              <a:t>Sustainable Development</a:t>
            </a:r>
            <a:endParaRPr b="0" lang="en-PH" sz="4000" spc="-1" strike="noStrike">
              <a:latin typeface="Arial"/>
            </a:endParaRPr>
          </a:p>
        </p:txBody>
      </p:sp>
      <p:sp>
        <p:nvSpPr>
          <p:cNvPr id="276" name="PlaceHolder 18"/>
          <p:cNvSpPr/>
          <p:nvPr/>
        </p:nvSpPr>
        <p:spPr>
          <a:xfrm>
            <a:off x="609480" y="254880"/>
            <a:ext cx="9999720" cy="993600"/>
          </a:xfrm>
          <a:prstGeom prst="rect">
            <a:avLst/>
          </a:prstGeom>
          <a:solidFill>
            <a:srgbClr val="ff3838"/>
          </a:solidFill>
          <a:ln w="76320">
            <a:solidFill>
              <a:srgbClr val="00949c"/>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e994"/>
                </a:solidFill>
                <a:latin typeface="Lato"/>
                <a:ea typeface="AppleSystemUIFont"/>
              </a:rPr>
              <a:t>Kabihasnan at Sibilisasyon</a:t>
            </a:r>
            <a:endParaRPr b="0" lang="en-PH" sz="4000" spc="-1" strike="noStrike">
              <a:latin typeface="Arial"/>
            </a:endParaRPr>
          </a:p>
        </p:txBody>
      </p:sp>
      <p:sp>
        <p:nvSpPr>
          <p:cNvPr id="277" name="PlaceHolder 1"/>
          <p:cNvSpPr>
            <a:spLocks noGrp="1"/>
          </p:cNvSpPr>
          <p:nvPr>
            <p:ph/>
          </p:nvPr>
        </p:nvSpPr>
        <p:spPr>
          <a:xfrm>
            <a:off x="609480" y="1352520"/>
            <a:ext cx="10972080" cy="735120"/>
          </a:xfrm>
          <a:prstGeom prst="rect">
            <a:avLst/>
          </a:prstGeom>
          <a:noFill/>
          <a:ln w="0">
            <a:noFill/>
          </a:ln>
        </p:spPr>
        <p:txBody>
          <a:bodyPr lIns="0" rIns="0" tIns="0" bIns="0" anchor="t">
            <a:normAutofit/>
          </a:bodyPr>
          <a:p>
            <a:pPr algn="just">
              <a:lnSpc>
                <a:spcPct val="100000"/>
              </a:lnSpc>
              <a:spcBef>
                <a:spcPts val="1417"/>
              </a:spcBef>
              <a:buNone/>
            </a:pPr>
            <a:r>
              <a:rPr b="0" lang="en-PH" sz="2000" spc="-1" strike="noStrike">
                <a:latin typeface="Lato"/>
                <a:ea typeface="AppleSystemUIFont"/>
              </a:rPr>
              <a:t>Sa usapin ng kabihasnan, madalas na naipapasok ang salitang sibilisasyon. Ano nga ba ang pagkakaiba ng dalawang salita?</a:t>
            </a:r>
            <a:endParaRPr b="0" lang="en-PH" sz="2000" spc="-1" strike="noStrike">
              <a:latin typeface="Arial"/>
            </a:endParaRPr>
          </a:p>
        </p:txBody>
      </p:sp>
      <p:graphicFrame>
        <p:nvGraphicFramePr>
          <p:cNvPr id="278" name=""/>
          <p:cNvGraphicFramePr/>
          <p:nvPr/>
        </p:nvGraphicFramePr>
        <p:xfrm>
          <a:off x="1379160" y="2143800"/>
          <a:ext cx="9420480" cy="916560"/>
        </p:xfrm>
        <a:graphic>
          <a:graphicData uri="http://schemas.openxmlformats.org/drawingml/2006/table">
            <a:tbl>
              <a:tblPr/>
              <a:tblGrid>
                <a:gridCol w="9420840"/>
              </a:tblGrid>
              <a:tr h="916920">
                <a:tc>
                  <a:txBody>
                    <a:bodyPr lIns="90000" rIns="90000" anchor="t">
                      <a:noAutofit/>
                    </a:bodyPr>
                    <a:p>
                      <a:pPr algn="just">
                        <a:lnSpc>
                          <a:spcPct val="100000"/>
                        </a:lnSpc>
                        <a:buNone/>
                      </a:pPr>
                      <a:r>
                        <a:rPr b="1" lang="en-PH" sz="2000" spc="-1" strike="noStrike">
                          <a:solidFill>
                            <a:srgbClr val="ffe994"/>
                          </a:solidFill>
                          <a:latin typeface="Lato"/>
                          <a:ea typeface="AppleSystemUIFont"/>
                        </a:rPr>
                        <a:t>Ang sibilisasyon ay nagmula sa salitang Latin na “</a:t>
                      </a:r>
                      <a:r>
                        <a:rPr b="1" i="1" lang="en-PH" sz="2000" spc="-1" strike="noStrike">
                          <a:solidFill>
                            <a:srgbClr val="ffe994"/>
                          </a:solidFill>
                          <a:latin typeface="Lato"/>
                          <a:ea typeface="AppleSystemUIFont"/>
                        </a:rPr>
                        <a:t>civitas”</a:t>
                      </a:r>
                      <a:r>
                        <a:rPr b="1" lang="en-PH" sz="2000" spc="-1" strike="noStrike">
                          <a:solidFill>
                            <a:srgbClr val="ffe994"/>
                          </a:solidFill>
                          <a:latin typeface="Lato"/>
                          <a:ea typeface="AppleSystemUIFont"/>
                        </a:rPr>
                        <a:t> na nangangahulugang lungsod. Ang sibilisasyon ay ang klase ng pamumuhay sa lungsod, lugar na may makapal na populasyon, at mas mataas na antas ng pamumuhay. </a:t>
                      </a:r>
                      <a:endParaRPr b="0" lang="en-PH" sz="2000" spc="-1" strike="noStrike">
                        <a:latin typeface="Arial"/>
                      </a:endParaRPr>
                    </a:p>
                  </a:txBody>
                  <a:tcPr anchor="t" marL="90000" marR="90000">
                    <a:lnL w="720">
                      <a:solidFill>
                        <a:srgbClr val="ffde59"/>
                      </a:solidFill>
                    </a:lnL>
                    <a:lnR w="720">
                      <a:solidFill>
                        <a:srgbClr val="ffde59"/>
                      </a:solidFill>
                    </a:lnR>
                    <a:lnT w="720">
                      <a:solidFill>
                        <a:srgbClr val="ffde59"/>
                      </a:solidFill>
                    </a:lnT>
                    <a:lnB w="720">
                      <a:solidFill>
                        <a:srgbClr val="ffde59"/>
                      </a:solidFill>
                    </a:lnB>
                    <a:solidFill>
                      <a:srgbClr val="0066cc"/>
                    </a:solidFill>
                  </a:tcPr>
                </a:tc>
              </a:tr>
            </a:tbl>
          </a:graphicData>
        </a:graphic>
      </p:graphicFrame>
      <p:sp>
        <p:nvSpPr>
          <p:cNvPr id="279" name=""/>
          <p:cNvSpPr/>
          <p:nvPr/>
        </p:nvSpPr>
        <p:spPr>
          <a:xfrm>
            <a:off x="609840" y="3368880"/>
            <a:ext cx="10972080" cy="735120"/>
          </a:xfrm>
          <a:prstGeom prst="rect">
            <a:avLst/>
          </a:prstGeom>
          <a:noFill/>
          <a:ln w="0">
            <a:noFill/>
          </a:ln>
        </p:spPr>
        <p:style>
          <a:lnRef idx="0"/>
          <a:fillRef idx="0"/>
          <a:effectRef idx="0"/>
          <a:fontRef idx="minor"/>
        </p:style>
        <p:txBody>
          <a:bodyPr lIns="0" rIns="0" tIns="0" bIns="0" anchor="t">
            <a:normAutofit/>
          </a:bodyPr>
          <a:p>
            <a:pPr algn="just">
              <a:lnSpc>
                <a:spcPct val="100000"/>
              </a:lnSpc>
              <a:spcBef>
                <a:spcPts val="1417"/>
              </a:spcBef>
              <a:buNone/>
            </a:pPr>
            <a:r>
              <a:rPr b="0" lang="en-PH" sz="2000" spc="-1" strike="noStrike">
                <a:latin typeface="Lato"/>
                <a:ea typeface="AppleSystemUIFont"/>
              </a:rPr>
              <a:t>Mas malawak ang sakop ng salitang kabihasnan kaysa sibilisasyon. Habang ang sibilisasyon ay patungkol lamang sa mga lungsod ...</a:t>
            </a:r>
            <a:endParaRPr b="0" lang="en-PH" sz="2000" spc="-1" strike="noStrike">
              <a:latin typeface="Arial"/>
            </a:endParaRPr>
          </a:p>
        </p:txBody>
      </p:sp>
      <p:graphicFrame>
        <p:nvGraphicFramePr>
          <p:cNvPr id="280" name=""/>
          <p:cNvGraphicFramePr/>
          <p:nvPr/>
        </p:nvGraphicFramePr>
        <p:xfrm>
          <a:off x="1379520" y="4304160"/>
          <a:ext cx="9420480" cy="660240"/>
        </p:xfrm>
        <a:graphic>
          <a:graphicData uri="http://schemas.openxmlformats.org/drawingml/2006/table">
            <a:tbl>
              <a:tblPr/>
              <a:tblGrid>
                <a:gridCol w="9420840"/>
              </a:tblGrid>
              <a:tr h="660600">
                <a:tc>
                  <a:txBody>
                    <a:bodyPr lIns="90000" rIns="90000" anchor="t">
                      <a:noAutofit/>
                    </a:bodyPr>
                    <a:p>
                      <a:pPr algn="just">
                        <a:lnSpc>
                          <a:spcPct val="100000"/>
                        </a:lnSpc>
                        <a:buNone/>
                      </a:pPr>
                      <a:r>
                        <a:rPr b="1" lang="en-PH" sz="2000" spc="-1" strike="noStrike">
                          <a:solidFill>
                            <a:srgbClr val="ffe994"/>
                          </a:solidFill>
                          <a:latin typeface="Lato"/>
                          <a:ea typeface="AppleSystemUIFont"/>
                        </a:rPr>
                        <a:t>Ang kabihasnan ay tumutukoy sa pamumuhay na nakasanayan ng tao sa isang lugar, lungsod man o hindi lungsod.</a:t>
                      </a:r>
                      <a:endParaRPr b="0" lang="en-PH" sz="2000" spc="-1" strike="noStrike">
                        <a:latin typeface="Arial"/>
                      </a:endParaRPr>
                    </a:p>
                  </a:txBody>
                  <a:tcPr anchor="t" marL="90000" marR="90000">
                    <a:lnL w="720">
                      <a:solidFill>
                        <a:srgbClr val="ffde59"/>
                      </a:solidFill>
                    </a:lnL>
                    <a:lnR w="720">
                      <a:solidFill>
                        <a:srgbClr val="ffde59"/>
                      </a:solidFill>
                    </a:lnR>
                    <a:lnT w="720">
                      <a:solidFill>
                        <a:srgbClr val="ffde59"/>
                      </a:solidFill>
                    </a:lnT>
                    <a:lnB w="720">
                      <a:solidFill>
                        <a:srgbClr val="ffde59"/>
                      </a:solidFill>
                    </a:lnB>
                    <a:solidFill>
                      <a:srgbClr val="5c8526"/>
                    </a:solidFill>
                  </a:tcPr>
                </a:tc>
              </a:tr>
            </a:tbl>
          </a:graphicData>
        </a:graphic>
      </p:graphicFrame>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67400" cy="113976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282" name="PlaceHolder 9"/>
          <p:cNvSpPr/>
          <p:nvPr/>
        </p:nvSpPr>
        <p:spPr>
          <a:xfrm>
            <a:off x="609480" y="1604880"/>
            <a:ext cx="10954080" cy="3958920"/>
          </a:xfrm>
          <a:prstGeom prst="rect">
            <a:avLst/>
          </a:prstGeom>
          <a:noFill/>
          <a:ln w="0">
            <a:noFill/>
          </a:ln>
        </p:spPr>
        <p:style>
          <a:lnRef idx="0"/>
          <a:fillRef idx="0"/>
          <a:effectRef idx="0"/>
          <a:fontRef idx="minor"/>
        </p:style>
      </p:sp>
      <p:sp>
        <p:nvSpPr>
          <p:cNvPr id="283" name="PlaceHolder 11"/>
          <p:cNvSpPr/>
          <p:nvPr/>
        </p:nvSpPr>
        <p:spPr>
          <a:xfrm>
            <a:off x="609840" y="1604520"/>
            <a:ext cx="10954080" cy="3958920"/>
          </a:xfrm>
          <a:prstGeom prst="rect">
            <a:avLst/>
          </a:prstGeom>
          <a:noFill/>
          <a:ln w="0">
            <a:noFill/>
          </a:ln>
        </p:spPr>
        <p:style>
          <a:lnRef idx="0"/>
          <a:fillRef idx="0"/>
          <a:effectRef idx="0"/>
          <a:fontRef idx="minor"/>
        </p:style>
      </p:sp>
      <p:sp>
        <p:nvSpPr>
          <p:cNvPr id="284" name="PlaceHolder 2"/>
          <p:cNvSpPr>
            <a:spLocks noGrp="1"/>
          </p:cNvSpPr>
          <p:nvPr>
            <p:ph/>
          </p:nvPr>
        </p:nvSpPr>
        <p:spPr>
          <a:xfrm>
            <a:off x="609480" y="1604520"/>
            <a:ext cx="10967400" cy="451512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rPr>
              <a:t>PANUTO</a:t>
            </a:r>
            <a:r>
              <a:rPr b="0" lang="en-PH" sz="1800" spc="-1" strike="noStrike">
                <a:solidFill>
                  <a:srgbClr val="000000"/>
                </a:solidFill>
                <a:latin typeface="Lato"/>
              </a:rPr>
              <a:t>: </a:t>
            </a:r>
            <a:r>
              <a:rPr b="0" lang="en-PH" sz="1800" spc="-1" strike="noStrike">
                <a:solidFill>
                  <a:srgbClr val="000000"/>
                </a:solidFill>
                <a:latin typeface="Lato"/>
                <a:ea typeface="AppleSystemUIFont"/>
              </a:rPr>
              <a:t>Ibigay ang kahulugan ng sumusunod:</a:t>
            </a:r>
            <a:endParaRPr b="0" lang="en-PH" sz="1800" spc="-1" strike="noStrike">
              <a:latin typeface="Arial"/>
            </a:endParaRPr>
          </a:p>
          <a:p>
            <a:pPr algn="just">
              <a:lnSpc>
                <a:spcPct val="100000"/>
              </a:lnSpc>
              <a:buNone/>
            </a:pPr>
            <a:endParaRPr b="0" lang="en-PH" sz="1800" spc="-1" strike="noStrike">
              <a:latin typeface="Arial"/>
            </a:endParaRPr>
          </a:p>
          <a:p>
            <a:pPr marL="432000" indent="-324000" algn="just">
              <a:lnSpc>
                <a:spcPct val="100000"/>
              </a:lnSpc>
              <a:buClr>
                <a:srgbClr val="000000"/>
              </a:buClr>
              <a:buFont typeface="StarSymbol"/>
              <a:buAutoNum type="arabicPeriod"/>
            </a:pPr>
            <a:r>
              <a:rPr b="0" lang="en-PH" sz="1800" spc="-1" strike="noStrike">
                <a:solidFill>
                  <a:srgbClr val="000000"/>
                </a:solidFill>
                <a:latin typeface="Lato"/>
                <a:ea typeface="AppleSystemUIFont"/>
              </a:rPr>
              <a:t>nomadiko</a:t>
            </a:r>
            <a:endParaRPr b="0" lang="en-PH" sz="1800" spc="-1" strike="noStrike">
              <a:latin typeface="Arial"/>
            </a:endParaRPr>
          </a:p>
          <a:p>
            <a:pPr marL="432000" indent="-324000" algn="just">
              <a:lnSpc>
                <a:spcPct val="100000"/>
              </a:lnSpc>
              <a:buClr>
                <a:srgbClr val="000000"/>
              </a:buClr>
              <a:buFont typeface="StarSymbol"/>
              <a:buAutoNum type="arabicPeriod"/>
            </a:pPr>
            <a:r>
              <a:rPr b="0" lang="en-PH" sz="1800" spc="-1" strike="noStrike">
                <a:solidFill>
                  <a:srgbClr val="000000"/>
                </a:solidFill>
                <a:latin typeface="Lato"/>
                <a:ea typeface="AppleSystemUIFont"/>
              </a:rPr>
              <a:t>kabihasnan</a:t>
            </a:r>
            <a:endParaRPr b="0" lang="en-PH" sz="1800" spc="-1" strike="noStrike">
              <a:latin typeface="Arial"/>
            </a:endParaRPr>
          </a:p>
          <a:p>
            <a:pPr marL="432000" indent="-324000" algn="just">
              <a:lnSpc>
                <a:spcPct val="100000"/>
              </a:lnSpc>
              <a:buClr>
                <a:srgbClr val="000000"/>
              </a:buClr>
              <a:buFont typeface="StarSymbol"/>
              <a:buAutoNum type="arabicPeriod"/>
            </a:pPr>
            <a:r>
              <a:rPr b="0" lang="en-PH" sz="1800" spc="-1" strike="noStrike">
                <a:solidFill>
                  <a:srgbClr val="000000"/>
                </a:solidFill>
                <a:latin typeface="Lato"/>
                <a:ea typeface="AppleSystemUIFont"/>
              </a:rPr>
              <a:t>sibilisasyon</a:t>
            </a:r>
            <a:endParaRPr b="0" lang="en-PH" sz="1800" spc="-1" strike="noStrike">
              <a:latin typeface="Arial"/>
            </a:endParaRPr>
          </a:p>
          <a:p>
            <a:pPr marL="432000" indent="-324000">
              <a:lnSpc>
                <a:spcPct val="100000"/>
              </a:lnSpc>
              <a:buNone/>
              <a:tabLst>
                <a:tab algn="l" pos="0"/>
              </a:tabLst>
            </a:pPr>
            <a:r>
              <a:rPr b="0" lang="en-PH" sz="1800" spc="-1" strike="noStrike">
                <a:solidFill>
                  <a:srgbClr val="000000"/>
                </a:solidFill>
                <a:latin typeface="Lato"/>
                <a:ea typeface="AppleSystemUIFont"/>
              </a:rPr>
              <a:t> </a:t>
            </a:r>
            <a:endParaRPr b="0" lang="en-PH" sz="1800" spc="-1" strike="noStrike">
              <a:latin typeface="Arial"/>
            </a:endParaRPr>
          </a:p>
          <a:p>
            <a:pPr marL="432000" indent="-324000">
              <a:lnSpc>
                <a:spcPct val="100000"/>
              </a:lnSpc>
              <a:buNone/>
              <a:tabLst>
                <a:tab algn="l" pos="0"/>
              </a:tabLst>
            </a:pPr>
            <a:endParaRPr b="0" lang="en-PH" sz="1800" spc="-1" strike="noStrike">
              <a:latin typeface="Arial"/>
            </a:endParaRPr>
          </a:p>
        </p:txBody>
      </p:sp>
      <p:sp>
        <p:nvSpPr>
          <p:cNvPr id="285" name=""/>
          <p:cNvSpPr/>
          <p:nvPr/>
        </p:nvSpPr>
        <p:spPr>
          <a:xfrm>
            <a:off x="9540000" y="3060000"/>
            <a:ext cx="1081440" cy="3938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2000" spc="-1" strike="noStrike">
                <a:solidFill>
                  <a:srgbClr val="ffffff"/>
                </a:solidFill>
                <a:latin typeface="Lato"/>
                <a:ea typeface="DejaVu Sans"/>
              </a:rPr>
              <a:t>BUNGA</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609480" y="273600"/>
            <a:ext cx="10954080" cy="112644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287" name="PlaceHolder 2"/>
          <p:cNvSpPr>
            <a:spLocks noGrp="1"/>
          </p:cNvSpPr>
          <p:nvPr>
            <p:ph/>
          </p:nvPr>
        </p:nvSpPr>
        <p:spPr>
          <a:xfrm>
            <a:off x="609480" y="1604520"/>
            <a:ext cx="10954080" cy="3958920"/>
          </a:xfrm>
          <a:prstGeom prst="rect">
            <a:avLst/>
          </a:prstGeom>
          <a:noFill/>
          <a:ln w="0">
            <a:noFill/>
          </a:ln>
        </p:spPr>
        <p:txBody>
          <a:bodyPr lIns="0" rIns="0" tIns="0" bIns="0" anchor="t">
            <a:normAutofit/>
          </a:bodyPr>
          <a:p>
            <a:pPr>
              <a:lnSpc>
                <a:spcPct val="100000"/>
              </a:lnSpc>
              <a:buNone/>
            </a:pPr>
            <a:r>
              <a:rPr b="0" lang="en-PH" sz="1800" spc="-1" strike="noStrike">
                <a:latin typeface="Lato"/>
                <a:ea typeface="AppleSystemUIFont"/>
              </a:rPr>
              <a:t>1. pamumuhay na walang permanenteng tirahan</a:t>
            </a:r>
            <a:endParaRPr b="0" lang="en-PH" sz="1800" spc="-1" strike="noStrike">
              <a:latin typeface="Arial"/>
            </a:endParaRPr>
          </a:p>
          <a:p>
            <a:pPr>
              <a:lnSpc>
                <a:spcPct val="100000"/>
              </a:lnSpc>
              <a:buNone/>
            </a:pPr>
            <a:r>
              <a:rPr b="0" lang="en-PH" sz="1800" spc="-1" strike="noStrike">
                <a:latin typeface="Lato"/>
                <a:ea typeface="AppleSystemUIFont"/>
              </a:rPr>
              <a:t>2. pamumuhay na nakasanayan at pinuno ng maraming pangkat ng tao</a:t>
            </a:r>
            <a:endParaRPr b="0" lang="en-PH" sz="1800" spc="-1" strike="noStrike">
              <a:latin typeface="Arial"/>
            </a:endParaRPr>
          </a:p>
          <a:p>
            <a:pPr>
              <a:lnSpc>
                <a:spcPct val="100000"/>
              </a:lnSpc>
              <a:buNone/>
            </a:pPr>
            <a:r>
              <a:rPr b="0" lang="en-PH" sz="1800" spc="-1" strike="noStrike">
                <a:latin typeface="Lato"/>
                <a:ea typeface="AppleSystemUIFont"/>
              </a:rPr>
              <a:t>3. salitang Latin na civitas na ang kahulugan ay isang lipunan na binubuo ng mga lungsod</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6354</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2023-04-27T10:40:44Z</dcterms:modified>
  <cp:revision>3065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