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560" cy="68414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2440" cy="2782440"/>
          </a:xfrm>
          <a:prstGeom prst="rect">
            <a:avLst/>
          </a:prstGeom>
          <a:ln w="0">
            <a:noFill/>
          </a:ln>
        </p:spPr>
      </p:pic>
      <p:sp>
        <p:nvSpPr>
          <p:cNvPr id="2" name="Rectangle 5"/>
          <p:cNvSpPr/>
          <p:nvPr/>
        </p:nvSpPr>
        <p:spPr>
          <a:xfrm>
            <a:off x="3487320" y="1475280"/>
            <a:ext cx="8687880" cy="38458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7880" cy="3675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5560" cy="618480"/>
          </a:xfrm>
          <a:prstGeom prst="rect">
            <a:avLst/>
          </a:prstGeom>
          <a:ln w="0">
            <a:noFill/>
          </a:ln>
        </p:spPr>
      </p:pic>
      <p:sp>
        <p:nvSpPr>
          <p:cNvPr id="43" name="Rectangle 7"/>
          <p:cNvSpPr/>
          <p:nvPr/>
        </p:nvSpPr>
        <p:spPr>
          <a:xfrm>
            <a:off x="10868760" y="0"/>
            <a:ext cx="954000" cy="9540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8080" cy="1018080"/>
          </a:xfrm>
          <a:prstGeom prst="rect">
            <a:avLst/>
          </a:prstGeom>
          <a:ln w="0">
            <a:noFill/>
          </a:ln>
        </p:spPr>
      </p:pic>
      <p:sp>
        <p:nvSpPr>
          <p:cNvPr id="45" name="TextBox 9"/>
          <p:cNvSpPr/>
          <p:nvPr/>
        </p:nvSpPr>
        <p:spPr>
          <a:xfrm>
            <a:off x="185400" y="6362280"/>
            <a:ext cx="4675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6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9880" cy="33681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143960" y="2844000"/>
            <a:ext cx="773532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The Respiratory System</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
          <p:cNvSpPr/>
          <p:nvPr/>
        </p:nvSpPr>
        <p:spPr>
          <a:xfrm>
            <a:off x="7560000" y="5400000"/>
            <a:ext cx="2872440" cy="338760"/>
          </a:xfrm>
          <a:prstGeom prst="rect">
            <a:avLst/>
          </a:prstGeom>
          <a:noFill/>
          <a:ln w="0">
            <a:noFill/>
          </a:ln>
        </p:spPr>
        <p:style>
          <a:lnRef idx="0"/>
          <a:fillRef idx="0"/>
          <a:effectRef idx="0"/>
          <a:fontRef idx="minor"/>
        </p:style>
      </p:sp>
      <p:sp>
        <p:nvSpPr>
          <p:cNvPr id="188" name=""/>
          <p:cNvSpPr/>
          <p:nvPr/>
        </p:nvSpPr>
        <p:spPr>
          <a:xfrm>
            <a:off x="10260000" y="5746320"/>
            <a:ext cx="173160" cy="338760"/>
          </a:xfrm>
          <a:prstGeom prst="rect">
            <a:avLst/>
          </a:prstGeom>
          <a:noFill/>
          <a:ln w="0">
            <a:noFill/>
          </a:ln>
        </p:spPr>
        <p:style>
          <a:lnRef idx="0"/>
          <a:fillRef idx="0"/>
          <a:effectRef idx="0"/>
          <a:fontRef idx="minor"/>
        </p:style>
      </p:sp>
      <p:sp>
        <p:nvSpPr>
          <p:cNvPr id="189" name=""/>
          <p:cNvSpPr/>
          <p:nvPr/>
        </p:nvSpPr>
        <p:spPr>
          <a:xfrm>
            <a:off x="787320" y="3600000"/>
            <a:ext cx="10551960" cy="2193840"/>
          </a:xfrm>
          <a:prstGeom prst="rect">
            <a:avLst/>
          </a:prstGeom>
          <a:solidFill>
            <a:srgbClr val="ffffff"/>
          </a:solidFill>
          <a:ln cap="rnd" w="38160">
            <a:solidFill>
              <a:srgbClr val="b47804"/>
            </a:solidFill>
            <a:round/>
          </a:ln>
        </p:spPr>
        <p:style>
          <a:lnRef idx="0"/>
          <a:fillRef idx="0"/>
          <a:effectRef idx="0"/>
          <a:fontRef idx="minor"/>
        </p:style>
      </p:sp>
      <p:sp>
        <p:nvSpPr>
          <p:cNvPr id="190" name=""/>
          <p:cNvSpPr/>
          <p:nvPr/>
        </p:nvSpPr>
        <p:spPr>
          <a:xfrm>
            <a:off x="783720" y="3672000"/>
            <a:ext cx="10551960" cy="20858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Oxygen in the blood diffuses into the cell, while carbon dioxide from the cell diffuses toward the blood in the systemic capillaries. The deoxygenated blood in the systemic capillaries will then be collected by the venules that are connected to the veins. The deoxygenated blood returns to the right atrium of the heart via the superior and inferior vena cava. The flow continues to the right atrium and to the right ventricle, which pumps the blood toward the lungs via the pulmonary arteries, and the pulmonary circulation will be repeated.</a:t>
            </a:r>
            <a:endParaRPr b="0" lang="en-PH" sz="1800" spc="-1" strike="noStrike">
              <a:latin typeface="Arial"/>
            </a:endParaRPr>
          </a:p>
        </p:txBody>
      </p:sp>
      <p:sp>
        <p:nvSpPr>
          <p:cNvPr id="191" name=""/>
          <p:cNvSpPr/>
          <p:nvPr/>
        </p:nvSpPr>
        <p:spPr>
          <a:xfrm>
            <a:off x="787320" y="1944000"/>
            <a:ext cx="10551960" cy="1438560"/>
          </a:xfrm>
          <a:prstGeom prst="rect">
            <a:avLst/>
          </a:prstGeom>
          <a:solidFill>
            <a:srgbClr val="ffffff"/>
          </a:solidFill>
          <a:ln w="38160">
            <a:solidFill>
              <a:srgbClr val="b47804"/>
            </a:solidFill>
            <a:round/>
          </a:ln>
        </p:spPr>
        <p:style>
          <a:lnRef idx="0"/>
          <a:fillRef idx="0"/>
          <a:effectRef idx="0"/>
          <a:fontRef idx="minor"/>
        </p:style>
      </p:sp>
      <p:sp>
        <p:nvSpPr>
          <p:cNvPr id="192" name=""/>
          <p:cNvSpPr/>
          <p:nvPr/>
        </p:nvSpPr>
        <p:spPr>
          <a:xfrm>
            <a:off x="783720" y="1960200"/>
            <a:ext cx="10551960" cy="12423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During systemic circulation, the oxygenated </a:t>
            </a:r>
            <a:r>
              <a:rPr b="0" lang="en-PH" sz="1800" spc="-1" strike="noStrike">
                <a:solidFill>
                  <a:srgbClr val="000000"/>
                </a:solidFill>
                <a:latin typeface="Lato"/>
                <a:ea typeface="N£èþ"/>
              </a:rPr>
              <a:t>blood flows from the aorta toward the arteries, which branch out into smaller vessels called arterioles that, in turn, are connected to the systemic capillaries. Between the oxygenated blood in the systemic capillaries and each tissue cell in the body, internal respiration takes place.</a:t>
            </a:r>
            <a:endParaRPr b="0" lang="en-PH" sz="1800" spc="-1" strike="noStrike">
              <a:latin typeface="Arial"/>
            </a:endParaRPr>
          </a:p>
        </p:txBody>
      </p:sp>
      <p:sp>
        <p:nvSpPr>
          <p:cNvPr id="193" name=""/>
          <p:cNvSpPr/>
          <p:nvPr/>
        </p:nvSpPr>
        <p:spPr>
          <a:xfrm>
            <a:off x="2880000" y="792000"/>
            <a:ext cx="6476040" cy="716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The Respiratory System</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
          <p:cNvSpPr/>
          <p:nvPr/>
        </p:nvSpPr>
        <p:spPr>
          <a:xfrm>
            <a:off x="7560000" y="5400000"/>
            <a:ext cx="2872440" cy="338760"/>
          </a:xfrm>
          <a:prstGeom prst="rect">
            <a:avLst/>
          </a:prstGeom>
          <a:noFill/>
          <a:ln w="0">
            <a:noFill/>
          </a:ln>
        </p:spPr>
        <p:style>
          <a:lnRef idx="0"/>
          <a:fillRef idx="0"/>
          <a:effectRef idx="0"/>
          <a:fontRef idx="minor"/>
        </p:style>
      </p:sp>
      <p:sp>
        <p:nvSpPr>
          <p:cNvPr id="195" name=""/>
          <p:cNvSpPr/>
          <p:nvPr/>
        </p:nvSpPr>
        <p:spPr>
          <a:xfrm>
            <a:off x="10260000" y="5746320"/>
            <a:ext cx="173160" cy="338760"/>
          </a:xfrm>
          <a:prstGeom prst="rect">
            <a:avLst/>
          </a:prstGeom>
          <a:noFill/>
          <a:ln w="0">
            <a:noFill/>
          </a:ln>
        </p:spPr>
        <p:style>
          <a:lnRef idx="0"/>
          <a:fillRef idx="0"/>
          <a:effectRef idx="0"/>
          <a:fontRef idx="minor"/>
        </p:style>
      </p:sp>
      <p:sp>
        <p:nvSpPr>
          <p:cNvPr id="196" name=""/>
          <p:cNvSpPr/>
          <p:nvPr/>
        </p:nvSpPr>
        <p:spPr>
          <a:xfrm>
            <a:off x="2340000" y="1944000"/>
            <a:ext cx="7376040" cy="536040"/>
          </a:xfrm>
          <a:prstGeom prst="rect">
            <a:avLst/>
          </a:prstGeom>
          <a:solidFill>
            <a:srgbClr val="ffffff"/>
          </a:solidFill>
          <a:ln w="38160">
            <a:solidFill>
              <a:srgbClr val="000000"/>
            </a:solidFill>
            <a:round/>
          </a:ln>
        </p:spPr>
        <p:style>
          <a:lnRef idx="0"/>
          <a:fillRef idx="0"/>
          <a:effectRef idx="0"/>
          <a:fontRef idx="minor"/>
        </p:style>
        <p:txBody>
          <a:bodyPr lIns="109080" rIns="109080" tIns="64080" bIns="64080" anchor="ctr">
            <a:noAutofit/>
          </a:bodyPr>
          <a:p>
            <a:pPr algn="ctr">
              <a:lnSpc>
                <a:spcPct val="100000"/>
              </a:lnSpc>
              <a:buNone/>
            </a:pPr>
            <a:r>
              <a:rPr b="1" lang="en-PH" sz="1600" spc="-1" strike="noStrike">
                <a:solidFill>
                  <a:srgbClr val="000000"/>
                </a:solidFill>
                <a:latin typeface="Lato"/>
                <a:ea typeface="DejaVu Sans"/>
              </a:rPr>
              <a:t>Effects of Lifestyle on the Respiratory and Circulatory Systems</a:t>
            </a:r>
            <a:endParaRPr b="0" lang="en-PH" sz="1600" spc="-1" strike="noStrike">
              <a:latin typeface="Arial"/>
            </a:endParaRPr>
          </a:p>
        </p:txBody>
      </p:sp>
      <p:sp>
        <p:nvSpPr>
          <p:cNvPr id="197" name=""/>
          <p:cNvSpPr/>
          <p:nvPr/>
        </p:nvSpPr>
        <p:spPr>
          <a:xfrm>
            <a:off x="1060920" y="2629440"/>
            <a:ext cx="10278360" cy="2876400"/>
          </a:xfrm>
          <a:prstGeom prst="rect">
            <a:avLst/>
          </a:prstGeom>
          <a:solidFill>
            <a:srgbClr val="ffffff"/>
          </a:solidFill>
          <a:ln w="38160">
            <a:solidFill>
              <a:srgbClr val="b47804"/>
            </a:solidFill>
            <a:round/>
          </a:ln>
        </p:spPr>
        <p:style>
          <a:lnRef idx="0"/>
          <a:fillRef idx="0"/>
          <a:effectRef idx="0"/>
          <a:fontRef idx="minor"/>
        </p:style>
      </p:sp>
      <p:sp>
        <p:nvSpPr>
          <p:cNvPr id="198" name=""/>
          <p:cNvSpPr/>
          <p:nvPr/>
        </p:nvSpPr>
        <p:spPr>
          <a:xfrm>
            <a:off x="1056960" y="2798280"/>
            <a:ext cx="10282320" cy="13050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15000"/>
              </a:lnSpc>
              <a:buClr>
                <a:srgbClr val="000000"/>
              </a:buClr>
              <a:buFont typeface="StarSymbol"/>
              <a:buAutoNum type="arabicPeriod"/>
            </a:pPr>
            <a:r>
              <a:rPr b="1" lang="en-PH" sz="1800" spc="-1" strike="noStrike">
                <a:solidFill>
                  <a:srgbClr val="000000"/>
                </a:solidFill>
                <a:latin typeface="Lato"/>
                <a:ea typeface="DejaVu Sans"/>
              </a:rPr>
              <a:t>Cigarette smoking:</a:t>
            </a:r>
            <a:r>
              <a:rPr b="0" lang="en-PH" sz="1800" spc="-1" strike="noStrike">
                <a:solidFill>
                  <a:srgbClr val="000000"/>
                </a:solidFill>
                <a:latin typeface="Lato"/>
                <a:ea typeface="DejaVu Sans"/>
              </a:rPr>
              <a:t> Cigarettes contain tar and nicotine that make the gaseous exchange process inefficient, which causes asthma, bronchitis, emphysema, pneumonia, and cancer. This is why you should never engage in this activity, no matter how your friends or peers pressure you to do so.</a:t>
            </a:r>
            <a:br/>
            <a:r>
              <a:rPr b="0" lang="en-PH" sz="1800" spc="-1" strike="noStrike">
                <a:solidFill>
                  <a:srgbClr val="000000"/>
                </a:solidFill>
                <a:latin typeface="Arial"/>
                <a:ea typeface="DejaVu Sans"/>
              </a:rPr>
              <a:t> </a:t>
            </a:r>
            <a:endParaRPr b="0" lang="en-PH" sz="1800" spc="-1" strike="noStrike">
              <a:latin typeface="Arial"/>
            </a:endParaRPr>
          </a:p>
          <a:p>
            <a:pPr>
              <a:lnSpc>
                <a:spcPct val="115000"/>
              </a:lnSpc>
              <a:buNone/>
            </a:pPr>
            <a:endParaRPr b="0" lang="en-PH" sz="1800" spc="-1" strike="noStrike">
              <a:latin typeface="Arial"/>
            </a:endParaRPr>
          </a:p>
        </p:txBody>
      </p:sp>
      <p:sp>
        <p:nvSpPr>
          <p:cNvPr id="199" name=""/>
          <p:cNvSpPr/>
          <p:nvPr/>
        </p:nvSpPr>
        <p:spPr>
          <a:xfrm>
            <a:off x="1188360" y="4302720"/>
            <a:ext cx="9970920" cy="10245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Font typeface="StarSymbol"/>
              <a:buAutoNum type="arabicPeriod" startAt="2"/>
            </a:pPr>
            <a:r>
              <a:rPr b="1" lang="en-PH" sz="1800" spc="-1" strike="noStrike">
                <a:solidFill>
                  <a:srgbClr val="000000"/>
                </a:solidFill>
                <a:latin typeface="Lato"/>
                <a:ea typeface="N£èþ"/>
              </a:rPr>
              <a:t>Sedentary lifestyle:</a:t>
            </a:r>
            <a:r>
              <a:rPr b="0" lang="en-PH" sz="1800" spc="-1" strike="noStrike">
                <a:solidFill>
                  <a:srgbClr val="000000"/>
                </a:solidFill>
                <a:latin typeface="Lato"/>
                <a:ea typeface="N£èþ"/>
              </a:rPr>
              <a:t> Lifestyle with irregular or no physical activities resulting in weight gain is one of the leading causes of cardiovascular diseases. Hence, you should make sure to carry out even simple exercises at home, especially at this time of the pandemic.</a:t>
            </a:r>
            <a:endParaRPr b="0" lang="en-PH" sz="1800" spc="-1" strike="noStrike">
              <a:latin typeface="Arial"/>
            </a:endParaRPr>
          </a:p>
        </p:txBody>
      </p:sp>
      <p:sp>
        <p:nvSpPr>
          <p:cNvPr id="200" name=""/>
          <p:cNvSpPr/>
          <p:nvPr/>
        </p:nvSpPr>
        <p:spPr>
          <a:xfrm>
            <a:off x="2880000" y="792000"/>
            <a:ext cx="6476040" cy="716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The Respiratory System</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
          <p:cNvSpPr/>
          <p:nvPr/>
        </p:nvSpPr>
        <p:spPr>
          <a:xfrm>
            <a:off x="7560000" y="5400000"/>
            <a:ext cx="2872440" cy="338760"/>
          </a:xfrm>
          <a:prstGeom prst="rect">
            <a:avLst/>
          </a:prstGeom>
          <a:noFill/>
          <a:ln w="0">
            <a:noFill/>
          </a:ln>
        </p:spPr>
        <p:style>
          <a:lnRef idx="0"/>
          <a:fillRef idx="0"/>
          <a:effectRef idx="0"/>
          <a:fontRef idx="minor"/>
        </p:style>
      </p:sp>
      <p:sp>
        <p:nvSpPr>
          <p:cNvPr id="202" name=""/>
          <p:cNvSpPr/>
          <p:nvPr/>
        </p:nvSpPr>
        <p:spPr>
          <a:xfrm>
            <a:off x="10260000" y="5746320"/>
            <a:ext cx="173160" cy="338760"/>
          </a:xfrm>
          <a:prstGeom prst="rect">
            <a:avLst/>
          </a:prstGeom>
          <a:noFill/>
          <a:ln w="0">
            <a:noFill/>
          </a:ln>
        </p:spPr>
        <p:style>
          <a:lnRef idx="0"/>
          <a:fillRef idx="0"/>
          <a:effectRef idx="0"/>
          <a:fontRef idx="minor"/>
        </p:style>
      </p:sp>
      <p:sp>
        <p:nvSpPr>
          <p:cNvPr id="203" name=""/>
          <p:cNvSpPr/>
          <p:nvPr/>
        </p:nvSpPr>
        <p:spPr>
          <a:xfrm>
            <a:off x="787680" y="1980000"/>
            <a:ext cx="10616040" cy="3418560"/>
          </a:xfrm>
          <a:prstGeom prst="rect">
            <a:avLst/>
          </a:prstGeom>
          <a:solidFill>
            <a:srgbClr val="ffffff"/>
          </a:solidFill>
          <a:ln w="38160">
            <a:solidFill>
              <a:srgbClr val="b47804"/>
            </a:solidFill>
            <a:round/>
          </a:ln>
        </p:spPr>
        <p:style>
          <a:lnRef idx="0"/>
          <a:fillRef idx="0"/>
          <a:effectRef idx="0"/>
          <a:fontRef idx="minor"/>
        </p:style>
      </p:sp>
      <p:sp>
        <p:nvSpPr>
          <p:cNvPr id="204" name=""/>
          <p:cNvSpPr/>
          <p:nvPr/>
        </p:nvSpPr>
        <p:spPr>
          <a:xfrm>
            <a:off x="877320" y="2086560"/>
            <a:ext cx="10436040" cy="32378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15000"/>
              </a:lnSpc>
              <a:buClr>
                <a:srgbClr val="000000"/>
              </a:buClr>
              <a:buFont typeface="StarSymbol"/>
              <a:buAutoNum type="arabicPeriod" startAt="3"/>
            </a:pPr>
            <a:r>
              <a:rPr b="1" lang="en-PH" sz="1800" spc="-1" strike="noStrike">
                <a:solidFill>
                  <a:srgbClr val="000000"/>
                </a:solidFill>
                <a:latin typeface="Lato"/>
                <a:ea typeface="DejaVu Sans"/>
              </a:rPr>
              <a:t>Heavy alcohol consumption: </a:t>
            </a:r>
            <a:r>
              <a:rPr b="0" lang="en-PH" sz="1800" spc="-1" strike="noStrike">
                <a:solidFill>
                  <a:srgbClr val="000000"/>
                </a:solidFill>
                <a:latin typeface="Lato"/>
                <a:ea typeface="DejaVu Sans"/>
              </a:rPr>
              <a:t>Short-term effects of heavy alcohol consumption include slower pulse rate, difficulty breathing, and distortion of senses and perception. Its long-term effects are persistent high BP, cardiac muscle deterioration (cardiomyopathy), anemia, and stroke. Just like smoking, you are not advised to engage in heavy alcohol consumption for the reasons explained here.</a:t>
            </a:r>
            <a:br/>
            <a:r>
              <a:rPr b="0" lang="en-PH" sz="1800" spc="-1" strike="noStrike">
                <a:solidFill>
                  <a:srgbClr val="000000"/>
                </a:solidFill>
                <a:latin typeface="Arial"/>
                <a:ea typeface="DejaVu Sans"/>
              </a:rPr>
              <a:t> </a:t>
            </a:r>
            <a:endParaRPr b="0" lang="en-PH" sz="1800" spc="-1" strike="noStrike">
              <a:latin typeface="Arial"/>
            </a:endParaRPr>
          </a:p>
          <a:p>
            <a:pPr marL="216000" indent="-216000" algn="just">
              <a:lnSpc>
                <a:spcPct val="115000"/>
              </a:lnSpc>
              <a:buClr>
                <a:srgbClr val="000000"/>
              </a:buClr>
              <a:buFont typeface="StarSymbol"/>
              <a:buAutoNum type="arabicPeriod" startAt="3"/>
            </a:pPr>
            <a:r>
              <a:rPr b="1" lang="en-PH" sz="1800" spc="-1" strike="noStrike">
                <a:solidFill>
                  <a:srgbClr val="000000"/>
                </a:solidFill>
                <a:latin typeface="Lato"/>
                <a:ea typeface="DejaVu Sans"/>
              </a:rPr>
              <a:t>Unhealthy Diet:</a:t>
            </a:r>
            <a:r>
              <a:rPr b="0" lang="en-PH" sz="1800" spc="-1" strike="noStrike">
                <a:solidFill>
                  <a:srgbClr val="000000"/>
                </a:solidFill>
                <a:latin typeface="Lato"/>
                <a:ea typeface="DejaVu Sans"/>
              </a:rPr>
              <a:t> Excessive food consumption high in fats, cholesterol, heavy calories, and salts increases the risk of cardiovascular diseases, such as atherosclerosis, hypertension, heart attack, and even strokes. Thus, you need to be watchful of what you eat and avoid binging on chips, soda, and sweets to maintain a healthy diet.</a:t>
            </a:r>
            <a:endParaRPr b="0" lang="en-PH" sz="1800" spc="-1" strike="noStrike">
              <a:latin typeface="Arial"/>
            </a:endParaRPr>
          </a:p>
        </p:txBody>
      </p:sp>
      <p:sp>
        <p:nvSpPr>
          <p:cNvPr id="205" name=""/>
          <p:cNvSpPr/>
          <p:nvPr/>
        </p:nvSpPr>
        <p:spPr>
          <a:xfrm>
            <a:off x="2880000" y="792000"/>
            <a:ext cx="6476040" cy="716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The Respiratory System</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
          <p:cNvSpPr/>
          <p:nvPr/>
        </p:nvSpPr>
        <p:spPr>
          <a:xfrm>
            <a:off x="7560000" y="5400000"/>
            <a:ext cx="2872440" cy="338760"/>
          </a:xfrm>
          <a:prstGeom prst="rect">
            <a:avLst/>
          </a:prstGeom>
          <a:noFill/>
          <a:ln w="0">
            <a:noFill/>
          </a:ln>
        </p:spPr>
        <p:style>
          <a:lnRef idx="0"/>
          <a:fillRef idx="0"/>
          <a:effectRef idx="0"/>
          <a:fontRef idx="minor"/>
        </p:style>
      </p:sp>
      <p:sp>
        <p:nvSpPr>
          <p:cNvPr id="207" name=""/>
          <p:cNvSpPr/>
          <p:nvPr/>
        </p:nvSpPr>
        <p:spPr>
          <a:xfrm>
            <a:off x="10260000" y="5746320"/>
            <a:ext cx="173160" cy="338760"/>
          </a:xfrm>
          <a:prstGeom prst="rect">
            <a:avLst/>
          </a:prstGeom>
          <a:noFill/>
          <a:ln w="0">
            <a:noFill/>
          </a:ln>
        </p:spPr>
        <p:style>
          <a:lnRef idx="0"/>
          <a:fillRef idx="0"/>
          <a:effectRef idx="0"/>
          <a:fontRef idx="minor"/>
        </p:style>
      </p:sp>
      <p:sp>
        <p:nvSpPr>
          <p:cNvPr id="208" name=""/>
          <p:cNvSpPr/>
          <p:nvPr/>
        </p:nvSpPr>
        <p:spPr>
          <a:xfrm>
            <a:off x="1440000" y="2520000"/>
            <a:ext cx="5576760" cy="446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Directions:</a:t>
            </a:r>
            <a:r>
              <a:rPr b="0" lang="en-PH" sz="1800" spc="-1" strike="noStrike">
                <a:solidFill>
                  <a:srgbClr val="000000"/>
                </a:solidFill>
                <a:latin typeface="Lato"/>
                <a:ea typeface="DejaVu Sans"/>
              </a:rPr>
              <a:t> Answer the following questions. </a:t>
            </a:r>
            <a:endParaRPr b="0" lang="en-PH" sz="1800" spc="-1" strike="noStrike">
              <a:latin typeface="Arial"/>
            </a:endParaRPr>
          </a:p>
        </p:txBody>
      </p:sp>
      <p:sp>
        <p:nvSpPr>
          <p:cNvPr id="209" name=""/>
          <p:cNvSpPr/>
          <p:nvPr/>
        </p:nvSpPr>
        <p:spPr>
          <a:xfrm>
            <a:off x="1780560" y="3240000"/>
            <a:ext cx="8630280" cy="125748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2000" spc="-1" strike="noStrike">
                <a:solidFill>
                  <a:srgbClr val="000000"/>
                </a:solidFill>
                <a:latin typeface="Lato"/>
                <a:ea typeface="DejaVu Sans"/>
              </a:rPr>
              <a:t>1. Explain the main function of the respiratory system.</a:t>
            </a:r>
            <a:br/>
            <a:endParaRPr b="0" lang="en-PH" sz="2000" spc="-1" strike="noStrike">
              <a:latin typeface="Arial"/>
            </a:endParaRPr>
          </a:p>
          <a:p>
            <a:pPr>
              <a:lnSpc>
                <a:spcPct val="115000"/>
              </a:lnSpc>
              <a:buNone/>
            </a:pPr>
            <a:r>
              <a:rPr b="0" lang="en-PH" sz="2000" spc="-1" strike="noStrike">
                <a:solidFill>
                  <a:srgbClr val="000000"/>
                </a:solidFill>
                <a:latin typeface="Lato"/>
                <a:ea typeface="DejaVu Sans"/>
              </a:rPr>
              <a:t>2. Explain how pressure facilitates the breathing process.</a:t>
            </a:r>
            <a:endParaRPr b="0" lang="en-PH" sz="2000" spc="-1" strike="noStrike">
              <a:latin typeface="Arial"/>
            </a:endParaRPr>
          </a:p>
        </p:txBody>
      </p:sp>
      <p:sp>
        <p:nvSpPr>
          <p:cNvPr id="210" name=""/>
          <p:cNvSpPr/>
          <p:nvPr/>
        </p:nvSpPr>
        <p:spPr>
          <a:xfrm>
            <a:off x="5285880" y="1800000"/>
            <a:ext cx="1619280" cy="449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ea typeface="DejaVu Sans"/>
              </a:rPr>
              <a:t>Activity </a:t>
            </a:r>
            <a:endParaRPr b="0" lang="en-PH" sz="2000" spc="-1" strike="noStrike">
              <a:latin typeface="Arial"/>
            </a:endParaRPr>
          </a:p>
        </p:txBody>
      </p:sp>
      <p:sp>
        <p:nvSpPr>
          <p:cNvPr id="211" name=""/>
          <p:cNvSpPr/>
          <p:nvPr/>
        </p:nvSpPr>
        <p:spPr>
          <a:xfrm>
            <a:off x="2880000" y="792000"/>
            <a:ext cx="6476040" cy="716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The Respiratory System</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
          <p:cNvSpPr/>
          <p:nvPr/>
        </p:nvSpPr>
        <p:spPr>
          <a:xfrm>
            <a:off x="7560000" y="5400000"/>
            <a:ext cx="2872440" cy="338760"/>
          </a:xfrm>
          <a:prstGeom prst="rect">
            <a:avLst/>
          </a:prstGeom>
          <a:noFill/>
          <a:ln w="0">
            <a:noFill/>
          </a:ln>
        </p:spPr>
        <p:style>
          <a:lnRef idx="0"/>
          <a:fillRef idx="0"/>
          <a:effectRef idx="0"/>
          <a:fontRef idx="minor"/>
        </p:style>
      </p:sp>
      <p:sp>
        <p:nvSpPr>
          <p:cNvPr id="213" name=""/>
          <p:cNvSpPr/>
          <p:nvPr/>
        </p:nvSpPr>
        <p:spPr>
          <a:xfrm>
            <a:off x="10260000" y="5746320"/>
            <a:ext cx="173160" cy="338760"/>
          </a:xfrm>
          <a:prstGeom prst="rect">
            <a:avLst/>
          </a:prstGeom>
          <a:noFill/>
          <a:ln w="0">
            <a:noFill/>
          </a:ln>
        </p:spPr>
        <p:style>
          <a:lnRef idx="0"/>
          <a:fillRef idx="0"/>
          <a:effectRef idx="0"/>
          <a:fontRef idx="minor"/>
        </p:style>
      </p:sp>
      <p:sp>
        <p:nvSpPr>
          <p:cNvPr id="214" name=""/>
          <p:cNvSpPr/>
          <p:nvPr/>
        </p:nvSpPr>
        <p:spPr>
          <a:xfrm>
            <a:off x="695880" y="2268000"/>
            <a:ext cx="10799280" cy="107928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1. Explain the main function of the respiratory system.</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The principal function of the respiratory system is to ensure that the body has a sufficient supply of oxygen. It eliminates carbon dioxide through the process of breathing or respiration.</a:t>
            </a:r>
            <a:br/>
            <a:endParaRPr b="0" lang="en-PH" sz="1800" spc="-1" strike="noStrike">
              <a:latin typeface="Arial"/>
            </a:endParaRPr>
          </a:p>
          <a:p>
            <a:pPr>
              <a:lnSpc>
                <a:spcPct val="115000"/>
              </a:lnSpc>
              <a:buNone/>
            </a:pPr>
            <a:endParaRPr b="0" lang="en-PH" sz="1800" spc="-1" strike="noStrike">
              <a:latin typeface="Arial"/>
            </a:endParaRPr>
          </a:p>
        </p:txBody>
      </p:sp>
      <p:sp>
        <p:nvSpPr>
          <p:cNvPr id="215" name=""/>
          <p:cNvSpPr/>
          <p:nvPr/>
        </p:nvSpPr>
        <p:spPr>
          <a:xfrm>
            <a:off x="5107320" y="1728000"/>
            <a:ext cx="1976760" cy="446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ea typeface="DejaVu Sans"/>
              </a:rPr>
              <a:t>Answer Key</a:t>
            </a:r>
            <a:endParaRPr b="0" lang="en-PH" sz="2000" spc="-1" strike="noStrike">
              <a:latin typeface="Arial"/>
            </a:endParaRPr>
          </a:p>
        </p:txBody>
      </p:sp>
      <p:sp>
        <p:nvSpPr>
          <p:cNvPr id="216" name=""/>
          <p:cNvSpPr/>
          <p:nvPr/>
        </p:nvSpPr>
        <p:spPr>
          <a:xfrm>
            <a:off x="684000" y="3420000"/>
            <a:ext cx="1082340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2. Explain how pressure facilitates the breathing process.</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During inhalation and exhalation, the opposing movements of the intercostal muscles of the ribcage and diaphragm create a pressure difference between the chest cavity and the outside of the body. This pressure difference allows airflow between the lungs and the outside environment since air flows from high-pressure areas to low-pressure areas.</a:t>
            </a:r>
            <a:endParaRPr b="0" lang="en-PH" sz="1800" spc="-1" strike="noStrike">
              <a:latin typeface="Arial"/>
            </a:endParaRPr>
          </a:p>
        </p:txBody>
      </p:sp>
      <p:sp>
        <p:nvSpPr>
          <p:cNvPr id="217" name=""/>
          <p:cNvSpPr/>
          <p:nvPr/>
        </p:nvSpPr>
        <p:spPr>
          <a:xfrm>
            <a:off x="2880000" y="792000"/>
            <a:ext cx="6476040" cy="716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The Respiratory System</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560000" y="5400000"/>
            <a:ext cx="2872440" cy="338760"/>
          </a:xfrm>
          <a:prstGeom prst="rect">
            <a:avLst/>
          </a:prstGeom>
          <a:noFill/>
          <a:ln w="0">
            <a:noFill/>
          </a:ln>
        </p:spPr>
        <p:style>
          <a:lnRef idx="0"/>
          <a:fillRef idx="0"/>
          <a:effectRef idx="0"/>
          <a:fontRef idx="minor"/>
        </p:style>
      </p:sp>
      <p:sp>
        <p:nvSpPr>
          <p:cNvPr id="126" name=""/>
          <p:cNvSpPr/>
          <p:nvPr/>
        </p:nvSpPr>
        <p:spPr>
          <a:xfrm>
            <a:off x="10260000" y="5746320"/>
            <a:ext cx="173160" cy="338760"/>
          </a:xfrm>
          <a:prstGeom prst="rect">
            <a:avLst/>
          </a:prstGeom>
          <a:noFill/>
          <a:ln w="0">
            <a:noFill/>
          </a:ln>
        </p:spPr>
        <p:style>
          <a:lnRef idx="0"/>
          <a:fillRef idx="0"/>
          <a:effectRef idx="0"/>
          <a:fontRef idx="minor"/>
        </p:style>
      </p:sp>
      <p:sp>
        <p:nvSpPr>
          <p:cNvPr id="127" name=""/>
          <p:cNvSpPr/>
          <p:nvPr/>
        </p:nvSpPr>
        <p:spPr>
          <a:xfrm>
            <a:off x="2880000" y="792000"/>
            <a:ext cx="6476040" cy="716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The Respiratory System</a:t>
            </a:r>
            <a:endParaRPr b="0" lang="en-PH" sz="3000" spc="-1" strike="noStrike">
              <a:latin typeface="Arial"/>
            </a:endParaRPr>
          </a:p>
        </p:txBody>
      </p:sp>
      <p:sp>
        <p:nvSpPr>
          <p:cNvPr id="128" name=""/>
          <p:cNvSpPr/>
          <p:nvPr/>
        </p:nvSpPr>
        <p:spPr>
          <a:xfrm>
            <a:off x="1867680" y="2160000"/>
            <a:ext cx="8456040" cy="2698560"/>
          </a:xfrm>
          <a:prstGeom prst="rect">
            <a:avLst/>
          </a:prstGeom>
          <a:solidFill>
            <a:srgbClr val="ffffff"/>
          </a:solidFill>
          <a:ln w="38160">
            <a:solidFill>
              <a:srgbClr val="b47804"/>
            </a:solidFill>
            <a:round/>
          </a:ln>
        </p:spPr>
        <p:style>
          <a:lnRef idx="0"/>
          <a:fillRef idx="0"/>
          <a:effectRef idx="0"/>
          <a:fontRef idx="minor"/>
        </p:style>
      </p:sp>
      <p:sp>
        <p:nvSpPr>
          <p:cNvPr id="129" name=""/>
          <p:cNvSpPr/>
          <p:nvPr/>
        </p:nvSpPr>
        <p:spPr>
          <a:xfrm>
            <a:off x="1957680" y="2196000"/>
            <a:ext cx="8276040" cy="25520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Did you know that you never stop breathing even when you are asleep? Cool, right? Why is this so? This is because our respiratory system continuously supplies our body with oxygen through respiration, the overall process by which the body can obtain oxygen and use it during cellular respiration, which refers to the set of chemical reactions taking place in the cell that produce ATP and remove carbon dioxide. On the other hand, breathing refers to exhalation and inhalation. The organs that make up the respiratory system work together and serve as passageways for the air as they enter and exit the body.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7560000" y="5400000"/>
            <a:ext cx="2872440" cy="338760"/>
          </a:xfrm>
          <a:prstGeom prst="rect">
            <a:avLst/>
          </a:prstGeom>
          <a:noFill/>
          <a:ln w="0">
            <a:noFill/>
          </a:ln>
        </p:spPr>
        <p:style>
          <a:lnRef idx="0"/>
          <a:fillRef idx="0"/>
          <a:effectRef idx="0"/>
          <a:fontRef idx="minor"/>
        </p:style>
      </p:sp>
      <p:sp>
        <p:nvSpPr>
          <p:cNvPr id="131" name=""/>
          <p:cNvSpPr/>
          <p:nvPr/>
        </p:nvSpPr>
        <p:spPr>
          <a:xfrm>
            <a:off x="10260000" y="5746320"/>
            <a:ext cx="173160" cy="338760"/>
          </a:xfrm>
          <a:prstGeom prst="rect">
            <a:avLst/>
          </a:prstGeom>
          <a:noFill/>
          <a:ln w="0">
            <a:noFill/>
          </a:ln>
        </p:spPr>
        <p:style>
          <a:lnRef idx="0"/>
          <a:fillRef idx="0"/>
          <a:effectRef idx="0"/>
          <a:fontRef idx="minor"/>
        </p:style>
      </p:sp>
      <p:sp>
        <p:nvSpPr>
          <p:cNvPr id="132" name=""/>
          <p:cNvSpPr/>
          <p:nvPr/>
        </p:nvSpPr>
        <p:spPr>
          <a:xfrm>
            <a:off x="2880000" y="792000"/>
            <a:ext cx="6476040" cy="716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The Respiratory System</a:t>
            </a:r>
            <a:endParaRPr b="0" lang="en-PH" sz="3000" spc="-1" strike="noStrike">
              <a:latin typeface="Arial"/>
            </a:endParaRPr>
          </a:p>
        </p:txBody>
      </p:sp>
      <p:pic>
        <p:nvPicPr>
          <p:cNvPr id="133" name="" descr=""/>
          <p:cNvPicPr/>
          <p:nvPr/>
        </p:nvPicPr>
        <p:blipFill>
          <a:blip r:embed="rId1"/>
          <a:stretch/>
        </p:blipFill>
        <p:spPr>
          <a:xfrm>
            <a:off x="3039840" y="1671120"/>
            <a:ext cx="6112080" cy="4348440"/>
          </a:xfrm>
          <a:prstGeom prst="rect">
            <a:avLst/>
          </a:prstGeom>
          <a:ln cap="rnd" w="29160">
            <a:solidFill>
              <a:srgbClr val="b47804"/>
            </a:solidFill>
            <a:prstDash val="lgDash"/>
            <a:round/>
          </a:ln>
        </p:spPr>
      </p:pic>
      <p:sp>
        <p:nvSpPr>
          <p:cNvPr id="134" name=""/>
          <p:cNvSpPr/>
          <p:nvPr/>
        </p:nvSpPr>
        <p:spPr>
          <a:xfrm>
            <a:off x="9289080" y="5437080"/>
            <a:ext cx="2410560" cy="68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600" spc="-1" strike="noStrike">
                <a:solidFill>
                  <a:srgbClr val="000000"/>
                </a:solidFill>
                <a:latin typeface="Lato"/>
                <a:ea typeface="DejaVu Sans"/>
              </a:rPr>
              <a:t>Organs of the Respiratory System</a:t>
            </a:r>
            <a:endParaRPr b="0" lang="en-PH" sz="1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7560000" y="5400000"/>
            <a:ext cx="2872440" cy="338760"/>
          </a:xfrm>
          <a:prstGeom prst="rect">
            <a:avLst/>
          </a:prstGeom>
          <a:noFill/>
          <a:ln w="0">
            <a:noFill/>
          </a:ln>
        </p:spPr>
        <p:style>
          <a:lnRef idx="0"/>
          <a:fillRef idx="0"/>
          <a:effectRef idx="0"/>
          <a:fontRef idx="minor"/>
        </p:style>
      </p:sp>
      <p:sp>
        <p:nvSpPr>
          <p:cNvPr id="136" name=""/>
          <p:cNvSpPr/>
          <p:nvPr/>
        </p:nvSpPr>
        <p:spPr>
          <a:xfrm>
            <a:off x="10260000" y="5746320"/>
            <a:ext cx="173160" cy="338760"/>
          </a:xfrm>
          <a:prstGeom prst="rect">
            <a:avLst/>
          </a:prstGeom>
          <a:noFill/>
          <a:ln w="0">
            <a:noFill/>
          </a:ln>
        </p:spPr>
        <p:style>
          <a:lnRef idx="0"/>
          <a:fillRef idx="0"/>
          <a:effectRef idx="0"/>
          <a:fontRef idx="minor"/>
        </p:style>
      </p:sp>
      <p:sp>
        <p:nvSpPr>
          <p:cNvPr id="137" name=""/>
          <p:cNvSpPr/>
          <p:nvPr/>
        </p:nvSpPr>
        <p:spPr>
          <a:xfrm>
            <a:off x="3037680" y="2016000"/>
            <a:ext cx="6116040" cy="392040"/>
          </a:xfrm>
          <a:prstGeom prst="rect">
            <a:avLst/>
          </a:prstGeom>
          <a:solidFill>
            <a:srgbClr val="ffffff"/>
          </a:solidFill>
          <a:ln w="38160">
            <a:solidFill>
              <a:srgbClr val="000000"/>
            </a:solidFill>
            <a:round/>
          </a:ln>
        </p:spPr>
        <p:style>
          <a:lnRef idx="0"/>
          <a:fillRef idx="0"/>
          <a:effectRef idx="0"/>
          <a:fontRef idx="minor"/>
        </p:style>
        <p:txBody>
          <a:bodyPr lIns="109440" rIns="109440" tIns="64440" bIns="64440" anchor="ctr">
            <a:noAutofit/>
          </a:bodyPr>
          <a:p>
            <a:pPr algn="ctr">
              <a:lnSpc>
                <a:spcPct val="100000"/>
              </a:lnSpc>
              <a:buNone/>
            </a:pPr>
            <a:r>
              <a:rPr b="1" lang="en-PH" sz="1800" spc="-1" strike="noStrike">
                <a:solidFill>
                  <a:srgbClr val="000000"/>
                </a:solidFill>
                <a:latin typeface="Lato"/>
                <a:ea typeface="DejaVu Sans"/>
              </a:rPr>
              <a:t>Pathway of Air along the Respiratory Track</a:t>
            </a:r>
            <a:endParaRPr b="0" lang="en-PH" sz="1800" spc="-1" strike="noStrike">
              <a:latin typeface="Arial"/>
            </a:endParaRPr>
          </a:p>
        </p:txBody>
      </p:sp>
      <p:sp>
        <p:nvSpPr>
          <p:cNvPr id="138" name=""/>
          <p:cNvSpPr/>
          <p:nvPr/>
        </p:nvSpPr>
        <p:spPr>
          <a:xfrm>
            <a:off x="465480" y="2700000"/>
            <a:ext cx="11260080" cy="2445840"/>
          </a:xfrm>
          <a:prstGeom prst="rect">
            <a:avLst/>
          </a:prstGeom>
          <a:solidFill>
            <a:srgbClr val="ffffff"/>
          </a:solidFill>
          <a:ln w="38160">
            <a:solidFill>
              <a:srgbClr val="b47804"/>
            </a:solidFill>
            <a:round/>
          </a:ln>
        </p:spPr>
        <p:style>
          <a:lnRef idx="0"/>
          <a:fillRef idx="0"/>
          <a:effectRef idx="0"/>
          <a:fontRef idx="minor"/>
        </p:style>
      </p:sp>
      <p:sp>
        <p:nvSpPr>
          <p:cNvPr id="139" name=""/>
          <p:cNvSpPr/>
          <p:nvPr/>
        </p:nvSpPr>
        <p:spPr>
          <a:xfrm>
            <a:off x="607320" y="2754360"/>
            <a:ext cx="10976040" cy="22129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15000"/>
              </a:lnSpc>
              <a:buClr>
                <a:srgbClr val="000000"/>
              </a:buClr>
              <a:buFont typeface="StarSymbol"/>
              <a:buAutoNum type="arabicPeriod"/>
            </a:pPr>
            <a:r>
              <a:rPr b="0" lang="en-PH" sz="1800" spc="-1" strike="noStrike">
                <a:solidFill>
                  <a:srgbClr val="000000"/>
                </a:solidFill>
                <a:latin typeface="Lato"/>
                <a:ea typeface="DejaVu Sans"/>
              </a:rPr>
              <a:t>Air enters the </a:t>
            </a:r>
            <a:r>
              <a:rPr b="1" lang="en-PH" sz="1800" spc="-1" strike="noStrike">
                <a:solidFill>
                  <a:srgbClr val="000000"/>
                </a:solidFill>
                <a:latin typeface="Lato"/>
                <a:ea typeface="DejaVu Sans"/>
              </a:rPr>
              <a:t>nasal cavity</a:t>
            </a:r>
            <a:r>
              <a:rPr b="0" lang="en-PH" sz="1800" spc="-1" strike="noStrike">
                <a:solidFill>
                  <a:srgbClr val="000000"/>
                </a:solidFill>
                <a:latin typeface="Lato"/>
                <a:ea typeface="DejaVu Sans"/>
              </a:rPr>
              <a:t> through our nostrils. The nasal cavity is lined with tiny hairs called cilia and </a:t>
            </a:r>
            <a:r>
              <a:rPr b="1" lang="en-PH" sz="1800" spc="-1" strike="noStrike">
                <a:solidFill>
                  <a:srgbClr val="000000"/>
                </a:solidFill>
                <a:latin typeface="Lato"/>
                <a:ea typeface="DejaVu Sans"/>
              </a:rPr>
              <a:t>mucous membranes</a:t>
            </a:r>
            <a:r>
              <a:rPr b="0" lang="en-PH" sz="1800" spc="-1" strike="noStrike">
                <a:solidFill>
                  <a:srgbClr val="000000"/>
                </a:solidFill>
                <a:latin typeface="Lato"/>
                <a:ea typeface="DejaVu Sans"/>
              </a:rPr>
              <a:t> </a:t>
            </a:r>
            <a:r>
              <a:rPr b="0" lang="en-PH" sz="1800" spc="-1" strike="noStrike">
                <a:solidFill>
                  <a:srgbClr val="000000"/>
                </a:solidFill>
                <a:latin typeface="Lato"/>
                <a:ea typeface="N£èþ"/>
              </a:rPr>
              <a:t>that secrete sticky fluid. The nasal cavity moistens and warms the air and helps trap dirt and other particles.</a:t>
            </a:r>
            <a:endParaRPr b="0" lang="en-PH" sz="1800" spc="-1" strike="noStrike">
              <a:latin typeface="Arial"/>
            </a:endParaRPr>
          </a:p>
          <a:p>
            <a:pPr marL="216000" indent="-216000" algn="just">
              <a:lnSpc>
                <a:spcPct val="115000"/>
              </a:lnSpc>
              <a:buClr>
                <a:srgbClr val="000000"/>
              </a:buClr>
              <a:buFont typeface="StarSymbol"/>
              <a:buAutoNum type="arabicPeriod"/>
            </a:pPr>
            <a:r>
              <a:rPr b="0" lang="en-PH" sz="1800" spc="-1" strike="noStrike">
                <a:solidFill>
                  <a:srgbClr val="000000"/>
                </a:solidFill>
                <a:latin typeface="Lato"/>
                <a:ea typeface="N£èþ"/>
              </a:rPr>
              <a:t>Air flows to the pharynx or throat, then to the larynx or voice box, connecting the pharynx and the trachea. The larynx contains the vocal cords that produce sounds when vibrated by air.</a:t>
            </a:r>
            <a:endParaRPr b="0" lang="en-PH" sz="1800" spc="-1" strike="noStrike">
              <a:latin typeface="Arial"/>
            </a:endParaRPr>
          </a:p>
          <a:p>
            <a:pPr marL="216000" indent="-216000" algn="just">
              <a:lnSpc>
                <a:spcPct val="115000"/>
              </a:lnSpc>
              <a:buClr>
                <a:srgbClr val="000000"/>
              </a:buClr>
              <a:buFont typeface="StarSymbol"/>
              <a:buAutoNum type="arabicPeriod"/>
            </a:pPr>
            <a:r>
              <a:rPr b="0" lang="en-PH" sz="1800" spc="-1" strike="noStrike">
                <a:solidFill>
                  <a:srgbClr val="000000"/>
                </a:solidFill>
                <a:latin typeface="Lato"/>
                <a:ea typeface="N£èþ"/>
              </a:rPr>
              <a:t>Air goes to the trachea, a 5-inch long narrow and cylindrical tube made up of rings of cartilage and is lined with mucous membrane.</a:t>
            </a:r>
            <a:endParaRPr b="0" lang="en-PH" sz="1800" spc="-1" strike="noStrike">
              <a:latin typeface="Arial"/>
            </a:endParaRPr>
          </a:p>
        </p:txBody>
      </p:sp>
      <p:sp>
        <p:nvSpPr>
          <p:cNvPr id="140" name=""/>
          <p:cNvSpPr/>
          <p:nvPr/>
        </p:nvSpPr>
        <p:spPr>
          <a:xfrm>
            <a:off x="2880000" y="792000"/>
            <a:ext cx="6476040" cy="716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The Respiratory System</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7560000" y="5400000"/>
            <a:ext cx="2872440" cy="338760"/>
          </a:xfrm>
          <a:prstGeom prst="rect">
            <a:avLst/>
          </a:prstGeom>
          <a:noFill/>
          <a:ln w="0">
            <a:noFill/>
          </a:ln>
        </p:spPr>
        <p:style>
          <a:lnRef idx="0"/>
          <a:fillRef idx="0"/>
          <a:effectRef idx="0"/>
          <a:fontRef idx="minor"/>
        </p:style>
      </p:sp>
      <p:sp>
        <p:nvSpPr>
          <p:cNvPr id="142" name=""/>
          <p:cNvSpPr/>
          <p:nvPr/>
        </p:nvSpPr>
        <p:spPr>
          <a:xfrm>
            <a:off x="10260000" y="5746320"/>
            <a:ext cx="173160" cy="338760"/>
          </a:xfrm>
          <a:prstGeom prst="rect">
            <a:avLst/>
          </a:prstGeom>
          <a:noFill/>
          <a:ln w="0">
            <a:noFill/>
          </a:ln>
        </p:spPr>
        <p:style>
          <a:lnRef idx="0"/>
          <a:fillRef idx="0"/>
          <a:effectRef idx="0"/>
          <a:fontRef idx="minor"/>
        </p:style>
      </p:sp>
      <p:sp>
        <p:nvSpPr>
          <p:cNvPr id="143" name=""/>
          <p:cNvSpPr/>
          <p:nvPr/>
        </p:nvSpPr>
        <p:spPr>
          <a:xfrm>
            <a:off x="1777680" y="2340000"/>
            <a:ext cx="8636040" cy="3058560"/>
          </a:xfrm>
          <a:prstGeom prst="rect">
            <a:avLst/>
          </a:prstGeom>
          <a:solidFill>
            <a:srgbClr val="ffffff"/>
          </a:solidFill>
          <a:ln w="38160">
            <a:solidFill>
              <a:srgbClr val="b47804"/>
            </a:solidFill>
            <a:round/>
          </a:ln>
        </p:spPr>
        <p:style>
          <a:lnRef idx="0"/>
          <a:fillRef idx="0"/>
          <a:effectRef idx="0"/>
          <a:fontRef idx="minor"/>
        </p:style>
      </p:sp>
      <p:sp>
        <p:nvSpPr>
          <p:cNvPr id="144" name=""/>
          <p:cNvSpPr/>
          <p:nvPr/>
        </p:nvSpPr>
        <p:spPr>
          <a:xfrm>
            <a:off x="-12192120" y="2768040"/>
            <a:ext cx="9716040" cy="28080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2000" spc="-1" strike="noStrike">
                <a:solidFill>
                  <a:srgbClr val="000000"/>
                </a:solidFill>
                <a:latin typeface="Lato"/>
                <a:ea typeface="DejaVu Sans"/>
              </a:rPr>
              <a:t>4. Air enters the lungs through the two branches of the trachea, the bronchi (sing.:</a:t>
            </a:r>
            <a:endParaRPr b="0" lang="en-PH" sz="2000" spc="-1" strike="noStrike">
              <a:latin typeface="Arial"/>
            </a:endParaRPr>
          </a:p>
          <a:p>
            <a:pPr algn="just">
              <a:lnSpc>
                <a:spcPct val="115000"/>
              </a:lnSpc>
              <a:buNone/>
            </a:pPr>
            <a:r>
              <a:rPr b="0" lang="en-PH" sz="2000" spc="-1" strike="noStrike">
                <a:solidFill>
                  <a:srgbClr val="000000"/>
                </a:solidFill>
                <a:latin typeface="Lato"/>
                <a:ea typeface="DejaVu Sans"/>
              </a:rPr>
              <a:t>Bronchus).</a:t>
            </a:r>
            <a:br/>
            <a:endParaRPr b="0" lang="en-PH" sz="2000" spc="-1" strike="noStrike">
              <a:latin typeface="Arial"/>
            </a:endParaRPr>
          </a:p>
          <a:p>
            <a:pPr algn="just">
              <a:lnSpc>
                <a:spcPct val="115000"/>
              </a:lnSpc>
              <a:buNone/>
            </a:pPr>
            <a:r>
              <a:rPr b="0" lang="en-PH" sz="2000" spc="-1" strike="noStrike">
                <a:solidFill>
                  <a:srgbClr val="000000"/>
                </a:solidFill>
                <a:latin typeface="Lato"/>
                <a:ea typeface="DejaVu Sans"/>
              </a:rPr>
              <a:t>5. Lastly, each bronchus then divides and subdivides into bronchioles. At the distal end of each bronchiole are the air sacs or alveoli (sing.: alveolus), where gases, oxygen, and carbon dioxide are exchanged with the blood.</a:t>
            </a:r>
            <a:endParaRPr b="0" lang="en-PH" sz="2000" spc="-1" strike="noStrike">
              <a:latin typeface="Arial"/>
            </a:endParaRPr>
          </a:p>
        </p:txBody>
      </p:sp>
      <p:sp>
        <p:nvSpPr>
          <p:cNvPr id="145" name=""/>
          <p:cNvSpPr/>
          <p:nvPr/>
        </p:nvSpPr>
        <p:spPr>
          <a:xfrm>
            <a:off x="1921680" y="2412000"/>
            <a:ext cx="8348040" cy="280656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1800" spc="-1" strike="noStrike">
                <a:solidFill>
                  <a:srgbClr val="000000"/>
                </a:solidFill>
                <a:latin typeface="Lato"/>
                <a:ea typeface="DejaVu Sans"/>
              </a:rPr>
              <a:t>During inhalation:</a:t>
            </a:r>
            <a:br/>
            <a:endParaRPr b="0" lang="en-PH" sz="1800" spc="-1" strike="noStrike">
              <a:latin typeface="Arial"/>
            </a:endParaRPr>
          </a:p>
          <a:p>
            <a:pPr marL="216000" indent="-216000" algn="just">
              <a:lnSpc>
                <a:spcPct val="115000"/>
              </a:lnSpc>
              <a:buClr>
                <a:srgbClr val="000000"/>
              </a:buClr>
              <a:buFont typeface="StarSymbol"/>
              <a:buAutoNum type="arabicPeriod"/>
            </a:pPr>
            <a:r>
              <a:rPr b="0" lang="en-PH" sz="1800" spc="-1" strike="noStrike">
                <a:solidFill>
                  <a:srgbClr val="000000"/>
                </a:solidFill>
                <a:latin typeface="Lato"/>
                <a:ea typeface="DejaVu Sans"/>
              </a:rPr>
              <a:t>The diaphragm contracts and is in a flat position.</a:t>
            </a:r>
            <a:endParaRPr b="0" lang="en-PH" sz="1800" spc="-1" strike="noStrike">
              <a:latin typeface="Arial"/>
            </a:endParaRPr>
          </a:p>
          <a:p>
            <a:pPr marL="216000" indent="-216000" algn="just">
              <a:lnSpc>
                <a:spcPct val="115000"/>
              </a:lnSpc>
              <a:buClr>
                <a:srgbClr val="000000"/>
              </a:buClr>
              <a:buFont typeface="StarSymbol"/>
              <a:buAutoNum type="arabicPeriod"/>
            </a:pPr>
            <a:r>
              <a:rPr b="0" lang="en-PH" sz="1800" spc="-1" strike="noStrike">
                <a:solidFill>
                  <a:srgbClr val="000000"/>
                </a:solidFill>
                <a:latin typeface="Lato"/>
                <a:ea typeface="DejaVu Sans"/>
              </a:rPr>
              <a:t>The intercostal muscles contract, and the rib cage move upward and outward.</a:t>
            </a:r>
            <a:endParaRPr b="0" lang="en-PH" sz="1800" spc="-1" strike="noStrike">
              <a:latin typeface="Arial"/>
            </a:endParaRPr>
          </a:p>
          <a:p>
            <a:pPr marL="216000" indent="-216000" algn="just">
              <a:lnSpc>
                <a:spcPct val="115000"/>
              </a:lnSpc>
              <a:buClr>
                <a:srgbClr val="000000"/>
              </a:buClr>
              <a:buFont typeface="StarSymbol"/>
              <a:buAutoNum type="arabicPeriod"/>
            </a:pPr>
            <a:r>
              <a:rPr b="0" lang="en-PH" sz="1800" spc="-1" strike="noStrike">
                <a:solidFill>
                  <a:srgbClr val="000000"/>
                </a:solidFill>
                <a:latin typeface="Lato"/>
                <a:ea typeface="DejaVu Sans"/>
              </a:rPr>
              <a:t>The volume of the thoracic cavity increases, causing the lungs to inflate, and air pressure within the lungs is less than the outside atmospheric pressure. In addition, </a:t>
            </a:r>
            <a:r>
              <a:rPr b="0" lang="en-PH" sz="1800" spc="-1" strike="noStrike">
                <a:solidFill>
                  <a:srgbClr val="000000"/>
                </a:solidFill>
                <a:latin typeface="Lato"/>
                <a:ea typeface="N£èþ"/>
              </a:rPr>
              <a:t>since air flows from a high pressure area to a low-pressure area consequently, the air naturally flows from outside the body into the respiratory passages and the alveoli.</a:t>
            </a:r>
            <a:endParaRPr b="0" lang="en-PH" sz="1800" spc="-1" strike="noStrike">
              <a:latin typeface="Arial"/>
            </a:endParaRPr>
          </a:p>
        </p:txBody>
      </p:sp>
      <p:sp>
        <p:nvSpPr>
          <p:cNvPr id="146" name=""/>
          <p:cNvSpPr/>
          <p:nvPr/>
        </p:nvSpPr>
        <p:spPr>
          <a:xfrm>
            <a:off x="4387680" y="1800000"/>
            <a:ext cx="3416040" cy="356040"/>
          </a:xfrm>
          <a:prstGeom prst="rect">
            <a:avLst/>
          </a:prstGeom>
          <a:solidFill>
            <a:srgbClr val="ffffff"/>
          </a:solidFill>
          <a:ln w="38160">
            <a:solidFill>
              <a:srgbClr val="000000"/>
            </a:solidFill>
            <a:round/>
          </a:ln>
        </p:spPr>
        <p:style>
          <a:lnRef idx="0"/>
          <a:fillRef idx="0"/>
          <a:effectRef idx="0"/>
          <a:fontRef idx="minor"/>
        </p:style>
        <p:txBody>
          <a:bodyPr lIns="109080" rIns="109080" tIns="64080" bIns="64080" anchor="ctr">
            <a:noAutofit/>
          </a:bodyPr>
          <a:p>
            <a:pPr algn="ctr">
              <a:lnSpc>
                <a:spcPct val="100000"/>
              </a:lnSpc>
              <a:buNone/>
            </a:pPr>
            <a:r>
              <a:rPr b="1" lang="en-PH" sz="1800" spc="-1" strike="noStrike">
                <a:solidFill>
                  <a:srgbClr val="000000"/>
                </a:solidFill>
                <a:latin typeface="Lato"/>
                <a:ea typeface="DejaVu Sans"/>
              </a:rPr>
              <a:t>The Breathing Process</a:t>
            </a:r>
            <a:endParaRPr b="0" lang="en-PH" sz="1800" spc="-1" strike="noStrike">
              <a:latin typeface="Arial"/>
            </a:endParaRPr>
          </a:p>
        </p:txBody>
      </p:sp>
      <p:sp>
        <p:nvSpPr>
          <p:cNvPr id="147" name=""/>
          <p:cNvSpPr/>
          <p:nvPr/>
        </p:nvSpPr>
        <p:spPr>
          <a:xfrm>
            <a:off x="2880000" y="792000"/>
            <a:ext cx="6476040" cy="716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The Respiratory System</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7560000" y="5400000"/>
            <a:ext cx="2872440" cy="338760"/>
          </a:xfrm>
          <a:prstGeom prst="rect">
            <a:avLst/>
          </a:prstGeom>
          <a:noFill/>
          <a:ln w="0">
            <a:noFill/>
          </a:ln>
        </p:spPr>
        <p:style>
          <a:lnRef idx="0"/>
          <a:fillRef idx="0"/>
          <a:effectRef idx="0"/>
          <a:fontRef idx="minor"/>
        </p:style>
      </p:sp>
      <p:sp>
        <p:nvSpPr>
          <p:cNvPr id="149" name=""/>
          <p:cNvSpPr/>
          <p:nvPr/>
        </p:nvSpPr>
        <p:spPr>
          <a:xfrm>
            <a:off x="10260000" y="5746320"/>
            <a:ext cx="173160" cy="338760"/>
          </a:xfrm>
          <a:prstGeom prst="rect">
            <a:avLst/>
          </a:prstGeom>
          <a:noFill/>
          <a:ln w="0">
            <a:noFill/>
          </a:ln>
        </p:spPr>
        <p:style>
          <a:lnRef idx="0"/>
          <a:fillRef idx="0"/>
          <a:effectRef idx="0"/>
          <a:fontRef idx="minor"/>
        </p:style>
      </p:sp>
      <p:sp>
        <p:nvSpPr>
          <p:cNvPr id="150" name=""/>
          <p:cNvSpPr/>
          <p:nvPr/>
        </p:nvSpPr>
        <p:spPr>
          <a:xfrm>
            <a:off x="-12192120" y="2768040"/>
            <a:ext cx="9716040" cy="28080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2000" spc="-1" strike="noStrike">
                <a:solidFill>
                  <a:srgbClr val="000000"/>
                </a:solidFill>
                <a:latin typeface="Lato"/>
                <a:ea typeface="DejaVu Sans"/>
              </a:rPr>
              <a:t>4. Air enters the lungs through the two branches of the trachea, the bronchi (sing.:</a:t>
            </a:r>
            <a:endParaRPr b="0" lang="en-PH" sz="2000" spc="-1" strike="noStrike">
              <a:latin typeface="Arial"/>
            </a:endParaRPr>
          </a:p>
          <a:p>
            <a:pPr algn="just">
              <a:lnSpc>
                <a:spcPct val="115000"/>
              </a:lnSpc>
              <a:buNone/>
            </a:pPr>
            <a:r>
              <a:rPr b="0" lang="en-PH" sz="2000" spc="-1" strike="noStrike">
                <a:solidFill>
                  <a:srgbClr val="000000"/>
                </a:solidFill>
                <a:latin typeface="Lato"/>
                <a:ea typeface="DejaVu Sans"/>
              </a:rPr>
              <a:t>Bronchus).</a:t>
            </a:r>
            <a:br/>
            <a:endParaRPr b="0" lang="en-PH" sz="2000" spc="-1" strike="noStrike">
              <a:latin typeface="Arial"/>
            </a:endParaRPr>
          </a:p>
          <a:p>
            <a:pPr algn="just">
              <a:lnSpc>
                <a:spcPct val="115000"/>
              </a:lnSpc>
              <a:buNone/>
            </a:pPr>
            <a:r>
              <a:rPr b="0" lang="en-PH" sz="2000" spc="-1" strike="noStrike">
                <a:solidFill>
                  <a:srgbClr val="000000"/>
                </a:solidFill>
                <a:latin typeface="Lato"/>
                <a:ea typeface="DejaVu Sans"/>
              </a:rPr>
              <a:t>5. Lastly, each bronchus then divides and subdivides into bronchioles. At the distal end of each bronchiole are the air sacs or alveoli (sing.: alveolus), where gases, oxygen, and carbon dioxide are exchanged with the blood.</a:t>
            </a:r>
            <a:endParaRPr b="0" lang="en-PH" sz="2000" spc="-1" strike="noStrike">
              <a:latin typeface="Arial"/>
            </a:endParaRPr>
          </a:p>
        </p:txBody>
      </p:sp>
      <p:pic>
        <p:nvPicPr>
          <p:cNvPr id="151" name="" descr=""/>
          <p:cNvPicPr/>
          <p:nvPr/>
        </p:nvPicPr>
        <p:blipFill>
          <a:blip r:embed="rId1"/>
          <a:stretch/>
        </p:blipFill>
        <p:spPr>
          <a:xfrm rot="21573000">
            <a:off x="3933000" y="1636200"/>
            <a:ext cx="4324320" cy="4314960"/>
          </a:xfrm>
          <a:prstGeom prst="rect">
            <a:avLst/>
          </a:prstGeom>
          <a:ln cap="rnd" w="29160">
            <a:solidFill>
              <a:srgbClr val="b47804"/>
            </a:solidFill>
            <a:prstDash val="lgDash"/>
            <a:round/>
          </a:ln>
        </p:spPr>
      </p:pic>
      <p:sp>
        <p:nvSpPr>
          <p:cNvPr id="152" name=""/>
          <p:cNvSpPr/>
          <p:nvPr/>
        </p:nvSpPr>
        <p:spPr>
          <a:xfrm>
            <a:off x="2880000" y="792000"/>
            <a:ext cx="6476040" cy="716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The Respiratory System</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p:nvPr/>
        </p:nvSpPr>
        <p:spPr>
          <a:xfrm>
            <a:off x="7560000" y="5400000"/>
            <a:ext cx="2872440" cy="338760"/>
          </a:xfrm>
          <a:prstGeom prst="rect">
            <a:avLst/>
          </a:prstGeom>
          <a:noFill/>
          <a:ln w="0">
            <a:noFill/>
          </a:ln>
        </p:spPr>
        <p:style>
          <a:lnRef idx="0"/>
          <a:fillRef idx="0"/>
          <a:effectRef idx="0"/>
          <a:fontRef idx="minor"/>
        </p:style>
      </p:sp>
      <p:sp>
        <p:nvSpPr>
          <p:cNvPr id="154" name=""/>
          <p:cNvSpPr/>
          <p:nvPr/>
        </p:nvSpPr>
        <p:spPr>
          <a:xfrm>
            <a:off x="10260000" y="5746320"/>
            <a:ext cx="173160" cy="338760"/>
          </a:xfrm>
          <a:prstGeom prst="rect">
            <a:avLst/>
          </a:prstGeom>
          <a:noFill/>
          <a:ln w="0">
            <a:noFill/>
          </a:ln>
        </p:spPr>
        <p:style>
          <a:lnRef idx="0"/>
          <a:fillRef idx="0"/>
          <a:effectRef idx="0"/>
          <a:fontRef idx="minor"/>
        </p:style>
      </p:sp>
      <p:sp>
        <p:nvSpPr>
          <p:cNvPr id="155" name=""/>
          <p:cNvSpPr/>
          <p:nvPr/>
        </p:nvSpPr>
        <p:spPr>
          <a:xfrm>
            <a:off x="1055880" y="2196000"/>
            <a:ext cx="10076040" cy="2516400"/>
          </a:xfrm>
          <a:prstGeom prst="rect">
            <a:avLst/>
          </a:prstGeom>
          <a:solidFill>
            <a:srgbClr val="ffffff"/>
          </a:solidFill>
          <a:ln w="29160">
            <a:solidFill>
              <a:srgbClr val="b47804"/>
            </a:solidFill>
            <a:round/>
          </a:ln>
        </p:spPr>
        <p:style>
          <a:lnRef idx="0"/>
          <a:fillRef idx="0"/>
          <a:effectRef idx="0"/>
          <a:fontRef idx="minor"/>
        </p:style>
      </p:sp>
      <p:sp>
        <p:nvSpPr>
          <p:cNvPr id="156" name=""/>
          <p:cNvSpPr/>
          <p:nvPr/>
        </p:nvSpPr>
        <p:spPr>
          <a:xfrm>
            <a:off x="1147680" y="2268000"/>
            <a:ext cx="9896040" cy="22665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DejaVu Sans"/>
              </a:rPr>
              <a:t>During exhalation:</a:t>
            </a:r>
            <a:endParaRPr b="0" lang="en-PH" sz="1800" spc="-1" strike="noStrike">
              <a:latin typeface="Arial"/>
            </a:endParaRPr>
          </a:p>
          <a:p>
            <a:pPr algn="just">
              <a:lnSpc>
                <a:spcPct val="115000"/>
              </a:lnSpc>
              <a:buNone/>
            </a:pPr>
            <a:endParaRPr b="0" lang="en-PH" sz="1800" spc="-1" strike="noStrike">
              <a:latin typeface="Arial"/>
            </a:endParaRPr>
          </a:p>
          <a:p>
            <a:pPr marL="216000" indent="-216000" algn="just">
              <a:lnSpc>
                <a:spcPct val="115000"/>
              </a:lnSpc>
              <a:buClr>
                <a:srgbClr val="000000"/>
              </a:buClr>
              <a:buFont typeface="StarSymbol"/>
              <a:buAutoNum type="arabicPeriod"/>
            </a:pPr>
            <a:r>
              <a:rPr b="0" lang="en-PH" sz="1800" spc="-1" strike="noStrike">
                <a:solidFill>
                  <a:srgbClr val="000000"/>
                </a:solidFill>
                <a:latin typeface="Lato"/>
                <a:ea typeface="DejaVu Sans"/>
              </a:rPr>
              <a:t>The diaphragm relaxes, resuming its dome-shaped position.</a:t>
            </a:r>
            <a:endParaRPr b="0" lang="en-PH" sz="1800" spc="-1" strike="noStrike">
              <a:latin typeface="Arial"/>
            </a:endParaRPr>
          </a:p>
          <a:p>
            <a:pPr marL="216000" indent="-216000" algn="just">
              <a:lnSpc>
                <a:spcPct val="115000"/>
              </a:lnSpc>
              <a:buClr>
                <a:srgbClr val="000000"/>
              </a:buClr>
              <a:buFont typeface="StarSymbol"/>
              <a:buAutoNum type="arabicPeriod"/>
            </a:pPr>
            <a:r>
              <a:rPr b="0" lang="en-PH" sz="1800" spc="-1" strike="noStrike">
                <a:solidFill>
                  <a:srgbClr val="000000"/>
                </a:solidFill>
                <a:latin typeface="Lato"/>
                <a:ea typeface="DejaVu Sans"/>
              </a:rPr>
              <a:t>The intercostal muscles relax, and the ribcage moves downward and inward.</a:t>
            </a:r>
            <a:endParaRPr b="0" lang="en-PH" sz="1800" spc="-1" strike="noStrike">
              <a:latin typeface="Arial"/>
            </a:endParaRPr>
          </a:p>
          <a:p>
            <a:pPr marL="216000" indent="-216000" algn="just">
              <a:lnSpc>
                <a:spcPct val="115000"/>
              </a:lnSpc>
              <a:buClr>
                <a:srgbClr val="000000"/>
              </a:buClr>
              <a:buFont typeface="StarSymbol"/>
              <a:buAutoNum type="arabicPeriod"/>
            </a:pPr>
            <a:r>
              <a:rPr b="0" lang="en-PH" sz="1800" spc="-1" strike="noStrike">
                <a:solidFill>
                  <a:srgbClr val="000000"/>
                </a:solidFill>
                <a:latin typeface="Lato"/>
                <a:ea typeface="DejaVu Sans"/>
              </a:rPr>
              <a:t>The volume of the thoracic cavity decreases, causing the lungs to deflate, and air pressure within the lungs is greater than the outside atmospheric pressure; hence, air flows from the inside of the body to the outside.</a:t>
            </a:r>
            <a:endParaRPr b="0" lang="en-PH" sz="1800" spc="-1" strike="noStrike">
              <a:latin typeface="Arial"/>
            </a:endParaRPr>
          </a:p>
        </p:txBody>
      </p:sp>
      <p:sp>
        <p:nvSpPr>
          <p:cNvPr id="157" name=""/>
          <p:cNvSpPr/>
          <p:nvPr/>
        </p:nvSpPr>
        <p:spPr>
          <a:xfrm>
            <a:off x="2880000" y="792000"/>
            <a:ext cx="6476040" cy="716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The Respiratory System</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
          <p:cNvSpPr/>
          <p:nvPr/>
        </p:nvSpPr>
        <p:spPr>
          <a:xfrm>
            <a:off x="10260000" y="5746320"/>
            <a:ext cx="173160" cy="338760"/>
          </a:xfrm>
          <a:prstGeom prst="rect">
            <a:avLst/>
          </a:prstGeom>
          <a:noFill/>
          <a:ln w="0">
            <a:noFill/>
          </a:ln>
        </p:spPr>
        <p:style>
          <a:lnRef idx="0"/>
          <a:fillRef idx="0"/>
          <a:effectRef idx="0"/>
          <a:fontRef idx="minor"/>
        </p:style>
      </p:sp>
      <p:sp>
        <p:nvSpPr>
          <p:cNvPr id="159" name=""/>
          <p:cNvSpPr/>
          <p:nvPr/>
        </p:nvSpPr>
        <p:spPr>
          <a:xfrm>
            <a:off x="1620000" y="1080000"/>
            <a:ext cx="8996040" cy="5882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1" lang="en-PH" sz="1800" spc="-1" strike="noStrike">
                <a:solidFill>
                  <a:srgbClr val="000000"/>
                </a:solidFill>
                <a:latin typeface="Lato"/>
                <a:ea typeface="DejaVu Sans"/>
              </a:rPr>
              <a:t>Coordinated Functions of the Respiratory and Circulatory Systems</a:t>
            </a:r>
            <a:endParaRPr b="0" lang="en-PH" sz="1800" spc="-1" strike="noStrike">
              <a:latin typeface="Arial"/>
            </a:endParaRPr>
          </a:p>
        </p:txBody>
      </p:sp>
      <p:sp>
        <p:nvSpPr>
          <p:cNvPr id="160" name=""/>
          <p:cNvSpPr/>
          <p:nvPr/>
        </p:nvSpPr>
        <p:spPr>
          <a:xfrm>
            <a:off x="4104000" y="1800000"/>
            <a:ext cx="3776040" cy="356040"/>
          </a:xfrm>
          <a:custGeom>
            <a:avLst/>
            <a:gdLst/>
            <a:ahLst/>
            <a:rect l="l" t="t" r="r" b="b"/>
            <a:pathLst>
              <a:path w="10502" h="1002">
                <a:moveTo>
                  <a:pt x="166" y="0"/>
                </a:moveTo>
                <a:lnTo>
                  <a:pt x="167" y="0"/>
                </a:lnTo>
                <a:cubicBezTo>
                  <a:pt x="138" y="0"/>
                  <a:pt x="109" y="8"/>
                  <a:pt x="83" y="22"/>
                </a:cubicBezTo>
                <a:cubicBezTo>
                  <a:pt x="58" y="37"/>
                  <a:pt x="37" y="58"/>
                  <a:pt x="22" y="83"/>
                </a:cubicBezTo>
                <a:cubicBezTo>
                  <a:pt x="8" y="109"/>
                  <a:pt x="0" y="138"/>
                  <a:pt x="0" y="167"/>
                </a:cubicBezTo>
                <a:lnTo>
                  <a:pt x="0" y="834"/>
                </a:lnTo>
                <a:lnTo>
                  <a:pt x="0" y="834"/>
                </a:lnTo>
                <a:cubicBezTo>
                  <a:pt x="0" y="863"/>
                  <a:pt x="8" y="892"/>
                  <a:pt x="22" y="918"/>
                </a:cubicBezTo>
                <a:cubicBezTo>
                  <a:pt x="37" y="943"/>
                  <a:pt x="58" y="964"/>
                  <a:pt x="83" y="979"/>
                </a:cubicBezTo>
                <a:cubicBezTo>
                  <a:pt x="109" y="993"/>
                  <a:pt x="138" y="1001"/>
                  <a:pt x="167" y="1001"/>
                </a:cubicBezTo>
                <a:lnTo>
                  <a:pt x="10334" y="1001"/>
                </a:lnTo>
                <a:lnTo>
                  <a:pt x="10334" y="1001"/>
                </a:lnTo>
                <a:cubicBezTo>
                  <a:pt x="10363" y="1001"/>
                  <a:pt x="10392" y="993"/>
                  <a:pt x="10418" y="979"/>
                </a:cubicBezTo>
                <a:cubicBezTo>
                  <a:pt x="10443" y="964"/>
                  <a:pt x="10464" y="943"/>
                  <a:pt x="10479" y="918"/>
                </a:cubicBezTo>
                <a:cubicBezTo>
                  <a:pt x="10493" y="892"/>
                  <a:pt x="10501" y="863"/>
                  <a:pt x="10501" y="834"/>
                </a:cubicBezTo>
                <a:lnTo>
                  <a:pt x="10501" y="166"/>
                </a:lnTo>
                <a:lnTo>
                  <a:pt x="10501" y="167"/>
                </a:lnTo>
                <a:lnTo>
                  <a:pt x="10501" y="167"/>
                </a:lnTo>
                <a:cubicBezTo>
                  <a:pt x="10501" y="138"/>
                  <a:pt x="10493" y="109"/>
                  <a:pt x="10479" y="83"/>
                </a:cubicBezTo>
                <a:cubicBezTo>
                  <a:pt x="10464" y="58"/>
                  <a:pt x="10443" y="37"/>
                  <a:pt x="10418" y="22"/>
                </a:cubicBezTo>
                <a:cubicBezTo>
                  <a:pt x="10392" y="8"/>
                  <a:pt x="10363" y="0"/>
                  <a:pt x="10334" y="0"/>
                </a:cubicBezTo>
                <a:lnTo>
                  <a:pt x="166" y="0"/>
                </a:lnTo>
              </a:path>
            </a:pathLst>
          </a:custGeom>
          <a:solidFill>
            <a:srgbClr val="ffffff"/>
          </a:solidFill>
          <a:ln cap="rnd" w="29160">
            <a:solidFill>
              <a:srgbClr val="000000"/>
            </a:solidFill>
            <a:prstDash val="lgDash"/>
            <a:round/>
          </a:ln>
        </p:spPr>
        <p:style>
          <a:lnRef idx="0"/>
          <a:fillRef idx="0"/>
          <a:effectRef idx="0"/>
          <a:fontRef idx="minor"/>
        </p:style>
        <p:txBody>
          <a:bodyPr lIns="104760" rIns="104760" tIns="59760" bIns="59760" anchor="ctr">
            <a:noAutofit/>
          </a:bodyPr>
          <a:p>
            <a:pPr algn="ctr">
              <a:lnSpc>
                <a:spcPct val="100000"/>
              </a:lnSpc>
              <a:buNone/>
            </a:pPr>
            <a:r>
              <a:rPr b="0" lang="en-PH" sz="1600" spc="-1" strike="noStrike">
                <a:solidFill>
                  <a:srgbClr val="000000"/>
                </a:solidFill>
                <a:latin typeface="Lato"/>
                <a:ea typeface="DejaVu Sans"/>
              </a:rPr>
              <a:t>Happens during pulmonary circulation</a:t>
            </a:r>
            <a:endParaRPr b="0" lang="en-PH" sz="1600" spc="-1" strike="noStrike">
              <a:latin typeface="Arial"/>
            </a:endParaRPr>
          </a:p>
        </p:txBody>
      </p:sp>
      <p:sp>
        <p:nvSpPr>
          <p:cNvPr id="161" name=""/>
          <p:cNvSpPr/>
          <p:nvPr/>
        </p:nvSpPr>
        <p:spPr>
          <a:xfrm>
            <a:off x="3600000" y="2340000"/>
            <a:ext cx="4856040" cy="896040"/>
          </a:xfrm>
          <a:prstGeom prst="rect">
            <a:avLst/>
          </a:prstGeom>
          <a:solidFill>
            <a:srgbClr val="ffffff"/>
          </a:soli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600" spc="-1" strike="noStrike">
                <a:solidFill>
                  <a:srgbClr val="000000"/>
                </a:solidFill>
                <a:latin typeface="Lato"/>
                <a:ea typeface="DejaVu Sans"/>
              </a:rPr>
              <a:t>External Respiration</a:t>
            </a:r>
            <a:r>
              <a:rPr b="0" lang="en-PH" sz="1600" spc="-1" strike="noStrike">
                <a:solidFill>
                  <a:srgbClr val="000000"/>
                </a:solidFill>
                <a:latin typeface="Lato"/>
                <a:ea typeface="DejaVu Sans"/>
              </a:rPr>
              <a:t> The exchange of gases (oxygen and carbon dioxide) between the blood in the pulmonic capillaries and the alveoli of the lungs</a:t>
            </a:r>
            <a:endParaRPr b="0" lang="en-PH" sz="1600" spc="-1" strike="noStrike">
              <a:latin typeface="Arial"/>
            </a:endParaRPr>
          </a:p>
        </p:txBody>
      </p:sp>
      <p:sp>
        <p:nvSpPr>
          <p:cNvPr id="162" name=""/>
          <p:cNvSpPr/>
          <p:nvPr/>
        </p:nvSpPr>
        <p:spPr>
          <a:xfrm>
            <a:off x="4032000" y="3420000"/>
            <a:ext cx="3956040" cy="356040"/>
          </a:xfrm>
          <a:custGeom>
            <a:avLst/>
            <a:gdLst/>
            <a:ahLst/>
            <a:rect l="l" t="t" r="r" b="b"/>
            <a:pathLst>
              <a:path w="11002" h="1002">
                <a:moveTo>
                  <a:pt x="166" y="0"/>
                </a:moveTo>
                <a:lnTo>
                  <a:pt x="167" y="0"/>
                </a:lnTo>
                <a:cubicBezTo>
                  <a:pt x="138" y="0"/>
                  <a:pt x="109" y="8"/>
                  <a:pt x="83" y="22"/>
                </a:cubicBezTo>
                <a:cubicBezTo>
                  <a:pt x="58" y="37"/>
                  <a:pt x="37" y="58"/>
                  <a:pt x="22" y="83"/>
                </a:cubicBezTo>
                <a:cubicBezTo>
                  <a:pt x="8" y="109"/>
                  <a:pt x="0" y="138"/>
                  <a:pt x="0" y="167"/>
                </a:cubicBezTo>
                <a:lnTo>
                  <a:pt x="0" y="834"/>
                </a:lnTo>
                <a:lnTo>
                  <a:pt x="0" y="834"/>
                </a:lnTo>
                <a:cubicBezTo>
                  <a:pt x="0" y="863"/>
                  <a:pt x="8" y="892"/>
                  <a:pt x="22" y="918"/>
                </a:cubicBezTo>
                <a:cubicBezTo>
                  <a:pt x="37" y="943"/>
                  <a:pt x="58" y="964"/>
                  <a:pt x="83" y="979"/>
                </a:cubicBezTo>
                <a:cubicBezTo>
                  <a:pt x="109" y="993"/>
                  <a:pt x="138" y="1001"/>
                  <a:pt x="167" y="1001"/>
                </a:cubicBezTo>
                <a:lnTo>
                  <a:pt x="10834" y="1001"/>
                </a:lnTo>
                <a:lnTo>
                  <a:pt x="10834" y="1001"/>
                </a:lnTo>
                <a:cubicBezTo>
                  <a:pt x="10863" y="1001"/>
                  <a:pt x="10892" y="993"/>
                  <a:pt x="10918" y="979"/>
                </a:cubicBezTo>
                <a:cubicBezTo>
                  <a:pt x="10943" y="964"/>
                  <a:pt x="10964" y="943"/>
                  <a:pt x="10979" y="918"/>
                </a:cubicBezTo>
                <a:cubicBezTo>
                  <a:pt x="10993" y="892"/>
                  <a:pt x="11001" y="863"/>
                  <a:pt x="11001" y="834"/>
                </a:cubicBezTo>
                <a:lnTo>
                  <a:pt x="11001" y="166"/>
                </a:lnTo>
                <a:lnTo>
                  <a:pt x="11001" y="167"/>
                </a:lnTo>
                <a:lnTo>
                  <a:pt x="11001" y="167"/>
                </a:lnTo>
                <a:cubicBezTo>
                  <a:pt x="11001" y="138"/>
                  <a:pt x="10993" y="109"/>
                  <a:pt x="10979" y="83"/>
                </a:cubicBezTo>
                <a:cubicBezTo>
                  <a:pt x="10964" y="58"/>
                  <a:pt x="10943" y="37"/>
                  <a:pt x="10918" y="22"/>
                </a:cubicBezTo>
                <a:cubicBezTo>
                  <a:pt x="10892" y="8"/>
                  <a:pt x="10863" y="0"/>
                  <a:pt x="10834" y="0"/>
                </a:cubicBezTo>
                <a:lnTo>
                  <a:pt x="166" y="0"/>
                </a:lnTo>
              </a:path>
            </a:pathLst>
          </a:custGeom>
          <a:solidFill>
            <a:srgbClr val="ffffff"/>
          </a:solidFill>
          <a:ln cap="rnd" w="29160">
            <a:solidFill>
              <a:srgbClr val="000000"/>
            </a:solidFill>
            <a:prstDash val="lgDash"/>
            <a:round/>
          </a:ln>
        </p:spPr>
        <p:style>
          <a:lnRef idx="0"/>
          <a:fillRef idx="0"/>
          <a:effectRef idx="0"/>
          <a:fontRef idx="minor"/>
        </p:style>
        <p:txBody>
          <a:bodyPr lIns="104760" rIns="104760" tIns="59760" bIns="59760" anchor="ctr">
            <a:noAutofit/>
          </a:bodyPr>
          <a:p>
            <a:pPr algn="ctr">
              <a:lnSpc>
                <a:spcPct val="100000"/>
              </a:lnSpc>
              <a:buNone/>
            </a:pPr>
            <a:r>
              <a:rPr b="0" lang="en-PH" sz="1600" spc="-1" strike="noStrike">
                <a:solidFill>
                  <a:srgbClr val="000000"/>
                </a:solidFill>
                <a:latin typeface="Lato"/>
                <a:ea typeface="DejaVu Sans"/>
              </a:rPr>
              <a:t>Happens during systemic circulation</a:t>
            </a:r>
            <a:endParaRPr b="0" lang="en-PH" sz="1600" spc="-1" strike="noStrike">
              <a:latin typeface="Arial"/>
            </a:endParaRPr>
          </a:p>
        </p:txBody>
      </p:sp>
      <p:sp>
        <p:nvSpPr>
          <p:cNvPr id="163" name=""/>
          <p:cNvSpPr/>
          <p:nvPr/>
        </p:nvSpPr>
        <p:spPr>
          <a:xfrm>
            <a:off x="3600000" y="3960000"/>
            <a:ext cx="4856040" cy="896040"/>
          </a:xfrm>
          <a:prstGeom prst="rect">
            <a:avLst/>
          </a:prstGeom>
          <a:solidFill>
            <a:srgbClr val="ffffff"/>
          </a:soli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600" spc="-1" strike="noStrike">
                <a:solidFill>
                  <a:srgbClr val="000000"/>
                </a:solidFill>
                <a:latin typeface="Lato"/>
                <a:ea typeface="DejaVu Sans"/>
              </a:rPr>
              <a:t>Internal Respiration</a:t>
            </a:r>
            <a:r>
              <a:rPr b="0" lang="en-PH" sz="1600" spc="-1" strike="noStrike">
                <a:solidFill>
                  <a:srgbClr val="000000"/>
                </a:solidFill>
                <a:latin typeface="Lato"/>
                <a:ea typeface="DejaVu Sans"/>
              </a:rPr>
              <a:t> The exchange of gases (oxygen and carbon dioxide) between the blood in the systemic capillaries and the tissue cells</a:t>
            </a:r>
            <a:endParaRPr b="0" lang="en-PH" sz="1600" spc="-1" strike="noStrike">
              <a:latin typeface="Arial"/>
            </a:endParaRPr>
          </a:p>
        </p:txBody>
      </p:sp>
      <p:sp>
        <p:nvSpPr>
          <p:cNvPr id="164" name=""/>
          <p:cNvSpPr/>
          <p:nvPr/>
        </p:nvSpPr>
        <p:spPr>
          <a:xfrm>
            <a:off x="3600000" y="5040000"/>
            <a:ext cx="4856040" cy="896040"/>
          </a:xfrm>
          <a:prstGeom prst="rect">
            <a:avLst/>
          </a:prstGeom>
          <a:solidFill>
            <a:srgbClr val="ffffff"/>
          </a:soli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600" spc="-1" strike="noStrike">
                <a:solidFill>
                  <a:srgbClr val="000000"/>
                </a:solidFill>
                <a:latin typeface="Lato"/>
                <a:ea typeface="DejaVu Sans"/>
              </a:rPr>
              <a:t>Circulatory System</a:t>
            </a:r>
            <a:endParaRPr b="0" lang="en-PH" sz="1600" spc="-1" strike="noStrike">
              <a:latin typeface="Arial"/>
            </a:endParaRPr>
          </a:p>
          <a:p>
            <a:pPr algn="ctr">
              <a:lnSpc>
                <a:spcPct val="100000"/>
              </a:lnSpc>
              <a:buNone/>
            </a:pPr>
            <a:r>
              <a:rPr b="0" lang="en-PH" sz="1600" spc="-1" strike="noStrike">
                <a:solidFill>
                  <a:srgbClr val="000000"/>
                </a:solidFill>
                <a:latin typeface="Lato"/>
                <a:ea typeface="DejaVu Sans"/>
              </a:rPr>
              <a:t>brings carbon dioxide from the tissue cells</a:t>
            </a:r>
            <a:endParaRPr b="0" lang="en-PH" sz="1600" spc="-1" strike="noStrike">
              <a:latin typeface="Arial"/>
            </a:endParaRPr>
          </a:p>
          <a:p>
            <a:pPr algn="ctr">
              <a:lnSpc>
                <a:spcPct val="100000"/>
              </a:lnSpc>
              <a:buNone/>
            </a:pPr>
            <a:r>
              <a:rPr b="0" lang="en-PH" sz="1600" spc="-1" strike="noStrike">
                <a:solidFill>
                  <a:srgbClr val="000000"/>
                </a:solidFill>
                <a:latin typeface="Lato"/>
                <a:ea typeface="DejaVu Sans"/>
              </a:rPr>
              <a:t>to the lungs for elimination.</a:t>
            </a:r>
            <a:endParaRPr b="0" lang="en-PH" sz="1600" spc="-1" strike="noStrike">
              <a:latin typeface="Arial"/>
            </a:endParaRPr>
          </a:p>
        </p:txBody>
      </p:sp>
      <p:sp>
        <p:nvSpPr>
          <p:cNvPr id="165" name=""/>
          <p:cNvSpPr/>
          <p:nvPr/>
        </p:nvSpPr>
        <p:spPr>
          <a:xfrm>
            <a:off x="5940000" y="3240000"/>
            <a:ext cx="360" cy="180000"/>
          </a:xfrm>
          <a:prstGeom prst="line">
            <a:avLst/>
          </a:prstGeom>
          <a:ln w="29160">
            <a:solidFill>
              <a:srgbClr val="000000"/>
            </a:solidFill>
            <a:round/>
          </a:ln>
        </p:spPr>
        <p:style>
          <a:lnRef idx="0"/>
          <a:fillRef idx="0"/>
          <a:effectRef idx="0"/>
          <a:fontRef idx="minor"/>
        </p:style>
      </p:sp>
      <p:sp>
        <p:nvSpPr>
          <p:cNvPr id="166" name=""/>
          <p:cNvSpPr/>
          <p:nvPr/>
        </p:nvSpPr>
        <p:spPr>
          <a:xfrm>
            <a:off x="5940000" y="2160000"/>
            <a:ext cx="360" cy="180000"/>
          </a:xfrm>
          <a:prstGeom prst="line">
            <a:avLst/>
          </a:prstGeom>
          <a:ln w="29160">
            <a:solidFill>
              <a:srgbClr val="000000"/>
            </a:solidFill>
            <a:round/>
          </a:ln>
        </p:spPr>
        <p:style>
          <a:lnRef idx="0"/>
          <a:fillRef idx="0"/>
          <a:effectRef idx="0"/>
          <a:fontRef idx="minor"/>
        </p:style>
      </p:sp>
      <p:sp>
        <p:nvSpPr>
          <p:cNvPr id="167" name=""/>
          <p:cNvSpPr/>
          <p:nvPr/>
        </p:nvSpPr>
        <p:spPr>
          <a:xfrm>
            <a:off x="5940000" y="3780000"/>
            <a:ext cx="360" cy="180000"/>
          </a:xfrm>
          <a:prstGeom prst="line">
            <a:avLst/>
          </a:prstGeom>
          <a:ln w="29160">
            <a:solidFill>
              <a:srgbClr val="000000"/>
            </a:solidFill>
            <a:round/>
          </a:ln>
        </p:spPr>
        <p:style>
          <a:lnRef idx="0"/>
          <a:fillRef idx="0"/>
          <a:effectRef idx="0"/>
          <a:fontRef idx="minor"/>
        </p:style>
      </p:sp>
      <p:sp>
        <p:nvSpPr>
          <p:cNvPr id="168" name=""/>
          <p:cNvSpPr/>
          <p:nvPr/>
        </p:nvSpPr>
        <p:spPr>
          <a:xfrm>
            <a:off x="5940000" y="4860000"/>
            <a:ext cx="360" cy="180000"/>
          </a:xfrm>
          <a:prstGeom prst="line">
            <a:avLst/>
          </a:prstGeom>
          <a:ln w="29160">
            <a:solidFill>
              <a:srgbClr val="000000"/>
            </a:solidFill>
            <a:round/>
          </a:ln>
        </p:spPr>
        <p:style>
          <a:lnRef idx="0"/>
          <a:fillRef idx="0"/>
          <a:effectRef idx="0"/>
          <a:fontRef idx="minor"/>
        </p:style>
      </p:sp>
      <p:sp>
        <p:nvSpPr>
          <p:cNvPr id="169" name=""/>
          <p:cNvSpPr/>
          <p:nvPr/>
        </p:nvSpPr>
        <p:spPr>
          <a:xfrm>
            <a:off x="8748000" y="2988000"/>
            <a:ext cx="2948040" cy="1436040"/>
          </a:xfrm>
          <a:prstGeom prst="rect">
            <a:avLst/>
          </a:prstGeom>
          <a:solidFill>
            <a:srgbClr val="ffffff"/>
          </a:soli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600" spc="-1" strike="noStrike">
                <a:solidFill>
                  <a:srgbClr val="000000"/>
                </a:solidFill>
                <a:latin typeface="Lato"/>
                <a:ea typeface="DejaVu Sans"/>
              </a:rPr>
              <a:t>Circulatory System</a:t>
            </a:r>
            <a:endParaRPr b="0" lang="en-PH" sz="1600" spc="-1" strike="noStrike">
              <a:latin typeface="Arial"/>
            </a:endParaRPr>
          </a:p>
          <a:p>
            <a:pPr algn="ctr">
              <a:lnSpc>
                <a:spcPct val="100000"/>
              </a:lnSpc>
              <a:buNone/>
            </a:pPr>
            <a:r>
              <a:rPr b="0" lang="en-PH" sz="1600" spc="-1" strike="noStrike">
                <a:solidFill>
                  <a:srgbClr val="000000"/>
                </a:solidFill>
                <a:latin typeface="Lato"/>
                <a:ea typeface="DejaVu Sans"/>
              </a:rPr>
              <a:t>transports the oxygen</a:t>
            </a:r>
            <a:endParaRPr b="0" lang="en-PH" sz="1600" spc="-1" strike="noStrike">
              <a:latin typeface="Arial"/>
            </a:endParaRPr>
          </a:p>
          <a:p>
            <a:pPr algn="ctr">
              <a:lnSpc>
                <a:spcPct val="100000"/>
              </a:lnSpc>
              <a:buNone/>
            </a:pPr>
            <a:r>
              <a:rPr b="0" lang="en-PH" sz="1600" spc="-1" strike="noStrike">
                <a:solidFill>
                  <a:srgbClr val="000000"/>
                </a:solidFill>
                <a:latin typeface="Lato"/>
                <a:ea typeface="DejaVu Sans"/>
              </a:rPr>
              <a:t>supplied by the respiratory system to each tissue cell in the body.</a:t>
            </a:r>
            <a:endParaRPr b="0" lang="en-PH" sz="1600" spc="-1" strike="noStrike">
              <a:latin typeface="Arial"/>
            </a:endParaRPr>
          </a:p>
        </p:txBody>
      </p:sp>
      <p:sp>
        <p:nvSpPr>
          <p:cNvPr id="170" name=""/>
          <p:cNvSpPr/>
          <p:nvPr/>
        </p:nvSpPr>
        <p:spPr>
          <a:xfrm>
            <a:off x="540000" y="3132000"/>
            <a:ext cx="2696040" cy="1436040"/>
          </a:xfrm>
          <a:prstGeom prst="rect">
            <a:avLst/>
          </a:prstGeom>
          <a:solidFill>
            <a:srgbClr val="ffffff"/>
          </a:soli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600" spc="-1" strike="noStrike">
                <a:solidFill>
                  <a:srgbClr val="000000"/>
                </a:solidFill>
                <a:latin typeface="Lato"/>
                <a:ea typeface="DejaVu Sans"/>
              </a:rPr>
              <a:t>Respiratory System</a:t>
            </a:r>
            <a:endParaRPr b="0" lang="en-PH" sz="1600" spc="-1" strike="noStrike">
              <a:latin typeface="Arial"/>
            </a:endParaRPr>
          </a:p>
          <a:p>
            <a:pPr algn="ctr">
              <a:lnSpc>
                <a:spcPct val="100000"/>
              </a:lnSpc>
              <a:buNone/>
            </a:pPr>
            <a:r>
              <a:rPr b="0" lang="en-PH" sz="1600" spc="-1" strike="noStrike">
                <a:solidFill>
                  <a:srgbClr val="000000"/>
                </a:solidFill>
                <a:latin typeface="Lato"/>
                <a:ea typeface="DejaVu Sans"/>
              </a:rPr>
              <a:t>supplies the circulatory</a:t>
            </a:r>
            <a:endParaRPr b="0" lang="en-PH" sz="1600" spc="-1" strike="noStrike">
              <a:latin typeface="Arial"/>
            </a:endParaRPr>
          </a:p>
          <a:p>
            <a:pPr algn="ctr">
              <a:lnSpc>
                <a:spcPct val="100000"/>
              </a:lnSpc>
              <a:buNone/>
            </a:pPr>
            <a:r>
              <a:rPr b="0" lang="en-PH" sz="1600" spc="-1" strike="noStrike">
                <a:solidFill>
                  <a:srgbClr val="000000"/>
                </a:solidFill>
                <a:latin typeface="Lato"/>
                <a:ea typeface="DejaVu Sans"/>
              </a:rPr>
              <a:t>system with sufficient</a:t>
            </a:r>
            <a:endParaRPr b="0" lang="en-PH" sz="1600" spc="-1" strike="noStrike">
              <a:latin typeface="Arial"/>
            </a:endParaRPr>
          </a:p>
          <a:p>
            <a:pPr algn="ctr">
              <a:lnSpc>
                <a:spcPct val="100000"/>
              </a:lnSpc>
              <a:buNone/>
            </a:pPr>
            <a:r>
              <a:rPr b="0" lang="en-PH" sz="1600" spc="-1" strike="noStrike">
                <a:solidFill>
                  <a:srgbClr val="000000"/>
                </a:solidFill>
                <a:latin typeface="Lato"/>
                <a:ea typeface="DejaVu Sans"/>
              </a:rPr>
              <a:t>oxygen.</a:t>
            </a:r>
            <a:endParaRPr b="0" lang="en-PH" sz="1600" spc="-1" strike="noStrike">
              <a:latin typeface="Arial"/>
            </a:endParaRPr>
          </a:p>
        </p:txBody>
      </p:sp>
      <p:sp>
        <p:nvSpPr>
          <p:cNvPr id="171" name=""/>
          <p:cNvSpPr/>
          <p:nvPr/>
        </p:nvSpPr>
        <p:spPr>
          <a:xfrm>
            <a:off x="9864000" y="2448000"/>
            <a:ext cx="360" cy="540000"/>
          </a:xfrm>
          <a:prstGeom prst="line">
            <a:avLst/>
          </a:prstGeom>
          <a:ln w="29160">
            <a:solidFill>
              <a:srgbClr val="000000"/>
            </a:solidFill>
            <a:round/>
            <a:tailEnd len="med" type="triangle" w="med"/>
          </a:ln>
        </p:spPr>
        <p:style>
          <a:lnRef idx="0"/>
          <a:fillRef idx="0"/>
          <a:effectRef idx="0"/>
          <a:fontRef idx="minor"/>
        </p:style>
      </p:sp>
      <p:sp>
        <p:nvSpPr>
          <p:cNvPr id="172" name=""/>
          <p:cNvSpPr/>
          <p:nvPr/>
        </p:nvSpPr>
        <p:spPr>
          <a:xfrm>
            <a:off x="8460000" y="2448000"/>
            <a:ext cx="1404000" cy="360"/>
          </a:xfrm>
          <a:prstGeom prst="line">
            <a:avLst/>
          </a:prstGeom>
          <a:ln w="29160">
            <a:solidFill>
              <a:srgbClr val="000000"/>
            </a:solidFill>
            <a:round/>
          </a:ln>
        </p:spPr>
        <p:style>
          <a:lnRef idx="0"/>
          <a:fillRef idx="0"/>
          <a:effectRef idx="0"/>
          <a:fontRef idx="minor"/>
        </p:style>
      </p:sp>
      <p:sp>
        <p:nvSpPr>
          <p:cNvPr id="173" name=""/>
          <p:cNvSpPr/>
          <p:nvPr/>
        </p:nvSpPr>
        <p:spPr>
          <a:xfrm flipH="1">
            <a:off x="1800000" y="5580000"/>
            <a:ext cx="1800000" cy="360"/>
          </a:xfrm>
          <a:prstGeom prst="line">
            <a:avLst/>
          </a:prstGeom>
          <a:ln w="29160">
            <a:solidFill>
              <a:srgbClr val="000000"/>
            </a:solidFill>
            <a:round/>
          </a:ln>
        </p:spPr>
        <p:style>
          <a:lnRef idx="0"/>
          <a:fillRef idx="0"/>
          <a:effectRef idx="0"/>
          <a:fontRef idx="minor"/>
        </p:style>
      </p:sp>
      <p:sp>
        <p:nvSpPr>
          <p:cNvPr id="174" name=""/>
          <p:cNvSpPr/>
          <p:nvPr/>
        </p:nvSpPr>
        <p:spPr>
          <a:xfrm flipV="1">
            <a:off x="1800000" y="4572000"/>
            <a:ext cx="360" cy="1008000"/>
          </a:xfrm>
          <a:prstGeom prst="line">
            <a:avLst/>
          </a:prstGeom>
          <a:ln w="29160">
            <a:solidFill>
              <a:srgbClr val="000000"/>
            </a:solidFill>
            <a:round/>
            <a:tailEnd len="med" type="triangle" w="med"/>
          </a:ln>
        </p:spPr>
        <p:style>
          <a:lnRef idx="0"/>
          <a:fillRef idx="0"/>
          <a:effectRef idx="0"/>
          <a:fontRef idx="minor"/>
        </p:style>
      </p:sp>
      <p:sp>
        <p:nvSpPr>
          <p:cNvPr id="175" name=""/>
          <p:cNvSpPr/>
          <p:nvPr/>
        </p:nvSpPr>
        <p:spPr>
          <a:xfrm flipV="1">
            <a:off x="1800000" y="2700000"/>
            <a:ext cx="360" cy="432000"/>
          </a:xfrm>
          <a:prstGeom prst="line">
            <a:avLst/>
          </a:prstGeom>
          <a:ln w="29160">
            <a:solidFill>
              <a:srgbClr val="000000"/>
            </a:solidFill>
            <a:round/>
          </a:ln>
        </p:spPr>
        <p:style>
          <a:lnRef idx="0"/>
          <a:fillRef idx="0"/>
          <a:effectRef idx="0"/>
          <a:fontRef idx="minor"/>
        </p:style>
      </p:sp>
      <p:sp>
        <p:nvSpPr>
          <p:cNvPr id="176" name=""/>
          <p:cNvSpPr/>
          <p:nvPr/>
        </p:nvSpPr>
        <p:spPr>
          <a:xfrm>
            <a:off x="1800000" y="2700000"/>
            <a:ext cx="1800000" cy="360"/>
          </a:xfrm>
          <a:prstGeom prst="line">
            <a:avLst/>
          </a:prstGeom>
          <a:ln w="29160">
            <a:solidFill>
              <a:srgbClr val="000000"/>
            </a:solidFill>
            <a:round/>
            <a:tailEnd len="med" type="triangle" w="med"/>
          </a:ln>
        </p:spPr>
        <p:style>
          <a:lnRef idx="0"/>
          <a:fillRef idx="0"/>
          <a:effectRef idx="0"/>
          <a:fontRef idx="minor"/>
        </p:style>
      </p:sp>
      <p:sp>
        <p:nvSpPr>
          <p:cNvPr id="177" name=""/>
          <p:cNvSpPr/>
          <p:nvPr/>
        </p:nvSpPr>
        <p:spPr>
          <a:xfrm flipH="1">
            <a:off x="8460000" y="4716000"/>
            <a:ext cx="1800000" cy="360"/>
          </a:xfrm>
          <a:prstGeom prst="line">
            <a:avLst/>
          </a:prstGeom>
          <a:ln w="29160">
            <a:solidFill>
              <a:srgbClr val="000000"/>
            </a:solidFill>
            <a:round/>
            <a:tailEnd len="med" type="triangle" w="med"/>
          </a:ln>
        </p:spPr>
        <p:style>
          <a:lnRef idx="0"/>
          <a:fillRef idx="0"/>
          <a:effectRef idx="0"/>
          <a:fontRef idx="minor"/>
        </p:style>
      </p:sp>
      <p:sp>
        <p:nvSpPr>
          <p:cNvPr id="178" name=""/>
          <p:cNvSpPr/>
          <p:nvPr/>
        </p:nvSpPr>
        <p:spPr>
          <a:xfrm>
            <a:off x="10260000" y="4428000"/>
            <a:ext cx="360" cy="288000"/>
          </a:xfrm>
          <a:prstGeom prst="line">
            <a:avLst/>
          </a:prstGeom>
          <a:ln w="38160">
            <a:solidFill>
              <a:srgbClr val="000000"/>
            </a:solidFill>
            <a:round/>
          </a:ln>
        </p:spPr>
        <p:style>
          <a:lnRef idx="0"/>
          <a:fillRef idx="0"/>
          <a:effectRef idx="0"/>
          <a:fontRef idx="minor"/>
        </p:style>
      </p:sp>
      <p:sp>
        <p:nvSpPr>
          <p:cNvPr id="179" name=""/>
          <p:cNvSpPr/>
          <p:nvPr/>
        </p:nvSpPr>
        <p:spPr>
          <a:xfrm>
            <a:off x="8856000" y="4786200"/>
            <a:ext cx="896040" cy="35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600" spc="-1" strike="noStrike">
                <a:solidFill>
                  <a:srgbClr val="000000"/>
                </a:solidFill>
                <a:latin typeface="Lato"/>
                <a:ea typeface="DejaVu Sans"/>
              </a:rPr>
              <a:t>through</a:t>
            </a:r>
            <a:endParaRPr b="0" lang="en-PH" sz="1600" spc="-1" strike="noStrike">
              <a:latin typeface="Arial"/>
            </a:endParaRPr>
          </a:p>
        </p:txBody>
      </p:sp>
      <p:sp>
        <p:nvSpPr>
          <p:cNvPr id="180" name=""/>
          <p:cNvSpPr/>
          <p:nvPr/>
        </p:nvSpPr>
        <p:spPr>
          <a:xfrm>
            <a:off x="2196000" y="2338200"/>
            <a:ext cx="896040" cy="35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600" spc="-1" strike="noStrike">
                <a:solidFill>
                  <a:srgbClr val="000000"/>
                </a:solidFill>
                <a:latin typeface="Lato"/>
                <a:ea typeface="DejaVu Sans"/>
              </a:rPr>
              <a:t>through</a:t>
            </a:r>
            <a:endParaRPr b="0" lang="en-PH" sz="1600" spc="-1" strike="noStrike">
              <a:latin typeface="Arial"/>
            </a:endParaRPr>
          </a:p>
        </p:txBody>
      </p:sp>
      <p:sp>
        <p:nvSpPr>
          <p:cNvPr id="181" name=""/>
          <p:cNvSpPr/>
          <p:nvPr/>
        </p:nvSpPr>
        <p:spPr>
          <a:xfrm>
            <a:off x="2880000" y="504000"/>
            <a:ext cx="6476040" cy="716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The Respiratory System</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
          <p:cNvSpPr/>
          <p:nvPr/>
        </p:nvSpPr>
        <p:spPr>
          <a:xfrm>
            <a:off x="7560000" y="5400000"/>
            <a:ext cx="2872440" cy="338760"/>
          </a:xfrm>
          <a:prstGeom prst="rect">
            <a:avLst/>
          </a:prstGeom>
          <a:noFill/>
          <a:ln w="0">
            <a:noFill/>
          </a:ln>
        </p:spPr>
        <p:style>
          <a:lnRef idx="0"/>
          <a:fillRef idx="0"/>
          <a:effectRef idx="0"/>
          <a:fontRef idx="minor"/>
        </p:style>
      </p:sp>
      <p:sp>
        <p:nvSpPr>
          <p:cNvPr id="183" name=""/>
          <p:cNvSpPr/>
          <p:nvPr/>
        </p:nvSpPr>
        <p:spPr>
          <a:xfrm>
            <a:off x="10260000" y="5746320"/>
            <a:ext cx="173160" cy="338760"/>
          </a:xfrm>
          <a:prstGeom prst="rect">
            <a:avLst/>
          </a:prstGeom>
          <a:noFill/>
          <a:ln w="0">
            <a:noFill/>
          </a:ln>
        </p:spPr>
        <p:style>
          <a:lnRef idx="0"/>
          <a:fillRef idx="0"/>
          <a:effectRef idx="0"/>
          <a:fontRef idx="minor"/>
        </p:style>
      </p:sp>
      <p:sp>
        <p:nvSpPr>
          <p:cNvPr id="184" name=""/>
          <p:cNvSpPr/>
          <p:nvPr/>
        </p:nvSpPr>
        <p:spPr>
          <a:xfrm>
            <a:off x="369720" y="2701440"/>
            <a:ext cx="11451960" cy="2337840"/>
          </a:xfrm>
          <a:prstGeom prst="rect">
            <a:avLst/>
          </a:prstGeom>
          <a:solidFill>
            <a:srgbClr val="ffffff"/>
          </a:solidFill>
          <a:ln w="38160">
            <a:solidFill>
              <a:srgbClr val="b47804"/>
            </a:solidFill>
            <a:round/>
          </a:ln>
        </p:spPr>
        <p:style>
          <a:lnRef idx="0"/>
          <a:fillRef idx="0"/>
          <a:effectRef idx="0"/>
          <a:fontRef idx="minor"/>
        </p:style>
        <p:txBody>
          <a:bodyPr lIns="109080" rIns="109080" tIns="64080" bIns="64080" anchor="ctr">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During pulmonary circulation, the deoxygenated blood from the heart’s right ventricle flows to the lungs via pulmonary arteries, which branch out into smaller pulmonary arterioles connected to the pulmonary capillaries. External respiration takes place between the lungs’ alveoli and the deoxygenated blood in the pulmonary capillaries. Oxygen from the alveoli moves toward the blood in the pulmonary capillaries, while carbon dioxide from the blood in the pulmonary capillaries moves to the alveoli through diffusion. The now oxygenated blood will flow toward the pulmonary venules next to the pulmonary vein and enter the left atrium of the heart and then to the left ventricle, which pumps the blood toward the aorta.</a:t>
            </a:r>
            <a:endParaRPr b="0" lang="en-PH" sz="1800" spc="-1" strike="noStrike">
              <a:latin typeface="Arial"/>
            </a:endParaRPr>
          </a:p>
        </p:txBody>
      </p:sp>
      <p:sp>
        <p:nvSpPr>
          <p:cNvPr id="185" name=""/>
          <p:cNvSpPr/>
          <p:nvPr/>
        </p:nvSpPr>
        <p:spPr>
          <a:xfrm>
            <a:off x="3937320" y="1944000"/>
            <a:ext cx="4316760" cy="536040"/>
          </a:xfrm>
          <a:prstGeom prst="rect">
            <a:avLst/>
          </a:prstGeom>
          <a:solidFill>
            <a:srgbClr val="ffffff"/>
          </a:solidFill>
          <a:ln w="38160">
            <a:solidFill>
              <a:srgbClr val="000000"/>
            </a:solidFill>
            <a:round/>
          </a:ln>
        </p:spPr>
        <p:style>
          <a:lnRef idx="0"/>
          <a:fillRef idx="0"/>
          <a:effectRef idx="0"/>
          <a:fontRef idx="minor"/>
        </p:style>
        <p:txBody>
          <a:bodyPr lIns="109080" rIns="109080" tIns="64080" bIns="64080" anchor="ctr">
            <a:noAutofit/>
          </a:bodyPr>
          <a:p>
            <a:pPr algn="ctr">
              <a:lnSpc>
                <a:spcPct val="100000"/>
              </a:lnSpc>
              <a:buNone/>
            </a:pPr>
            <a:r>
              <a:rPr b="1" lang="en-PH" sz="1800" spc="-1" strike="noStrike">
                <a:solidFill>
                  <a:srgbClr val="000000"/>
                </a:solidFill>
                <a:latin typeface="Lato"/>
                <a:ea typeface="DejaVu Sans"/>
              </a:rPr>
              <a:t>Pathways of Blood Circulation</a:t>
            </a:r>
            <a:endParaRPr b="0" lang="en-PH" sz="1800" spc="-1" strike="noStrike">
              <a:latin typeface="Arial"/>
            </a:endParaRPr>
          </a:p>
        </p:txBody>
      </p:sp>
      <p:sp>
        <p:nvSpPr>
          <p:cNvPr id="186" name=""/>
          <p:cNvSpPr/>
          <p:nvPr/>
        </p:nvSpPr>
        <p:spPr>
          <a:xfrm>
            <a:off x="2880000" y="792000"/>
            <a:ext cx="6476040" cy="716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The Respiratory System</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863</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2023-07-13T14:46:48Z</dcterms:modified>
  <cp:revision>127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