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080" cy="68349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960" cy="2775960"/>
          </a:xfrm>
          <a:prstGeom prst="rect">
            <a:avLst/>
          </a:prstGeom>
          <a:ln w="0">
            <a:noFill/>
          </a:ln>
        </p:spPr>
      </p:pic>
      <p:sp>
        <p:nvSpPr>
          <p:cNvPr id="2" name="Rectangle 5"/>
          <p:cNvSpPr/>
          <p:nvPr/>
        </p:nvSpPr>
        <p:spPr>
          <a:xfrm>
            <a:off x="3487320" y="1475280"/>
            <a:ext cx="8681400" cy="38394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400" cy="3610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080" cy="612000"/>
          </a:xfrm>
          <a:prstGeom prst="rect">
            <a:avLst/>
          </a:prstGeom>
          <a:ln w="0">
            <a:noFill/>
          </a:ln>
        </p:spPr>
      </p:pic>
      <p:sp>
        <p:nvSpPr>
          <p:cNvPr id="43" name="Rectangle 7"/>
          <p:cNvSpPr/>
          <p:nvPr/>
        </p:nvSpPr>
        <p:spPr>
          <a:xfrm>
            <a:off x="10868760" y="0"/>
            <a:ext cx="947520" cy="9475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600" cy="1011600"/>
          </a:xfrm>
          <a:prstGeom prst="rect">
            <a:avLst/>
          </a:prstGeom>
          <a:ln w="0">
            <a:noFill/>
          </a:ln>
        </p:spPr>
      </p:pic>
      <p:sp>
        <p:nvSpPr>
          <p:cNvPr id="45" name="TextBox 9"/>
          <p:cNvSpPr/>
          <p:nvPr/>
        </p:nvSpPr>
        <p:spPr>
          <a:xfrm>
            <a:off x="185400" y="6362280"/>
            <a:ext cx="466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400" cy="33616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528000" y="2649600"/>
            <a:ext cx="863928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DejaVu Sans"/>
              </a:rPr>
              <a:t>We Need Good Leaders</a:t>
            </a:r>
            <a:endParaRPr b="0" lang="en-PH" sz="3600" spc="-1" strike="noStrike">
              <a:latin typeface="Arial"/>
            </a:endParaRPr>
          </a:p>
          <a:p>
            <a:pPr algn="ctr">
              <a:lnSpc>
                <a:spcPct val="115000"/>
              </a:lnSpc>
              <a:buNone/>
            </a:pPr>
            <a:r>
              <a:rPr b="1" lang="en-PH" sz="3600" spc="-1" strike="noStrike">
                <a:solidFill>
                  <a:srgbClr val="ffffff"/>
                </a:solidFill>
                <a:latin typeface="Lato"/>
                <a:ea typeface="DejaVu Sans"/>
              </a:rPr>
              <a:t>(The Past Form of Regular Verbs)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288360" y="252720"/>
            <a:ext cx="10222560" cy="5146920"/>
          </a:xfrm>
          <a:custGeom>
            <a:avLst/>
            <a:gdLst/>
            <a:ahLst/>
            <a:rect l="l" t="t" r="r" b="b"/>
            <a:pathLst>
              <a:path w="28401" h="14302">
                <a:moveTo>
                  <a:pt x="2383" y="0"/>
                </a:moveTo>
                <a:lnTo>
                  <a:pt x="2383" y="0"/>
                </a:lnTo>
                <a:cubicBezTo>
                  <a:pt x="1965" y="0"/>
                  <a:pt x="1554" y="110"/>
                  <a:pt x="1192" y="319"/>
                </a:cubicBezTo>
                <a:cubicBezTo>
                  <a:pt x="829" y="529"/>
                  <a:pt x="529" y="829"/>
                  <a:pt x="319" y="1192"/>
                </a:cubicBezTo>
                <a:cubicBezTo>
                  <a:pt x="110" y="1554"/>
                  <a:pt x="0" y="1965"/>
                  <a:pt x="0" y="2384"/>
                </a:cubicBezTo>
                <a:lnTo>
                  <a:pt x="0" y="11917"/>
                </a:lnTo>
                <a:lnTo>
                  <a:pt x="0" y="11918"/>
                </a:lnTo>
                <a:cubicBezTo>
                  <a:pt x="0" y="12336"/>
                  <a:pt x="110" y="12747"/>
                  <a:pt x="319" y="13109"/>
                </a:cubicBezTo>
                <a:cubicBezTo>
                  <a:pt x="529" y="13472"/>
                  <a:pt x="829" y="13772"/>
                  <a:pt x="1192" y="13982"/>
                </a:cubicBezTo>
                <a:cubicBezTo>
                  <a:pt x="1554" y="14191"/>
                  <a:pt x="1965" y="14301"/>
                  <a:pt x="2384" y="14301"/>
                </a:cubicBezTo>
                <a:lnTo>
                  <a:pt x="26016" y="14301"/>
                </a:lnTo>
                <a:lnTo>
                  <a:pt x="26017" y="14301"/>
                </a:lnTo>
                <a:cubicBezTo>
                  <a:pt x="26435" y="14301"/>
                  <a:pt x="26846" y="14191"/>
                  <a:pt x="27208" y="13982"/>
                </a:cubicBezTo>
                <a:cubicBezTo>
                  <a:pt x="27571" y="13772"/>
                  <a:pt x="27871" y="13472"/>
                  <a:pt x="28081" y="13109"/>
                </a:cubicBezTo>
                <a:cubicBezTo>
                  <a:pt x="28290" y="12747"/>
                  <a:pt x="28400" y="12336"/>
                  <a:pt x="28400" y="11918"/>
                </a:cubicBezTo>
                <a:lnTo>
                  <a:pt x="28400" y="2383"/>
                </a:lnTo>
                <a:lnTo>
                  <a:pt x="28400" y="2384"/>
                </a:lnTo>
                <a:lnTo>
                  <a:pt x="28400" y="2383"/>
                </a:lnTo>
                <a:cubicBezTo>
                  <a:pt x="28400" y="1965"/>
                  <a:pt x="28290" y="1554"/>
                  <a:pt x="28081" y="1192"/>
                </a:cubicBezTo>
                <a:cubicBezTo>
                  <a:pt x="27871" y="829"/>
                  <a:pt x="27571" y="529"/>
                  <a:pt x="27208" y="319"/>
                </a:cubicBezTo>
                <a:cubicBezTo>
                  <a:pt x="26846" y="110"/>
                  <a:pt x="26435" y="0"/>
                  <a:pt x="26017" y="0"/>
                </a:cubicBezTo>
                <a:lnTo>
                  <a:pt x="2383" y="0"/>
                </a:lnTo>
              </a:path>
            </a:pathLst>
          </a:custGeom>
          <a:noFill/>
          <a:ln w="57240">
            <a:solidFill>
              <a:srgbClr val="35dddb"/>
            </a:solidFill>
            <a:round/>
          </a:ln>
        </p:spPr>
        <p:style>
          <a:lnRef idx="0"/>
          <a:fillRef idx="0"/>
          <a:effectRef idx="0"/>
          <a:fontRef idx="minor"/>
        </p:style>
      </p:sp>
      <p:sp>
        <p:nvSpPr>
          <p:cNvPr id="156" name=""/>
          <p:cNvSpPr/>
          <p:nvPr/>
        </p:nvSpPr>
        <p:spPr>
          <a:xfrm>
            <a:off x="612000" y="432000"/>
            <a:ext cx="9538920" cy="3840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He thought that the tree did not like to give more fruits. The lion was angry. He thought that the tree kept more fruits in its branches. So, the lion cut the branches of the trees. But he found no fruits in the branches. He then thought that the tree kept more fruits in its roots. He dug and dug the soil. He cut the roots. He looked for fruits but there were no fruits. To his surprise, the tree fell down. It had no more branches and no more roots at all! </a:t>
            </a:r>
            <a:endParaRPr b="0" lang="en-PH" sz="2200" spc="-1" strike="noStrike">
              <a:latin typeface="Arial"/>
            </a:endParaRPr>
          </a:p>
        </p:txBody>
      </p:sp>
      <p:pic>
        <p:nvPicPr>
          <p:cNvPr id="157" name="" descr=""/>
          <p:cNvPicPr/>
          <p:nvPr/>
        </p:nvPicPr>
        <p:blipFill>
          <a:blip r:embed="rId1"/>
          <a:stretch/>
        </p:blipFill>
        <p:spPr>
          <a:xfrm>
            <a:off x="2185920" y="3060000"/>
            <a:ext cx="6273000" cy="30229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360000" y="1036080"/>
            <a:ext cx="10745640" cy="4362840"/>
          </a:xfrm>
          <a:prstGeom prst="rect">
            <a:avLst/>
          </a:prstGeom>
          <a:noFill/>
          <a:ln w="0">
            <a:noFill/>
          </a:ln>
        </p:spPr>
        <p:style>
          <a:lnRef idx="0"/>
          <a:fillRef idx="0"/>
          <a:effectRef idx="0"/>
          <a:fontRef idx="minor"/>
        </p:style>
        <p:txBody>
          <a:bodyPr lIns="90000" rIns="90000" tIns="45000" bIns="45000" anchor="t">
            <a:noAutofit/>
          </a:bodyPr>
          <a:p>
            <a:pPr>
              <a:lnSpc>
                <a:spcPct val="115000"/>
              </a:lnSpc>
              <a:spcBef>
                <a:spcPts val="567"/>
              </a:spcBef>
              <a:spcAft>
                <a:spcPts val="567"/>
              </a:spcAft>
              <a:buNone/>
            </a:pPr>
            <a:r>
              <a:rPr b="0" lang="en-PH" sz="2500" spc="-1" strike="noStrike">
                <a:solidFill>
                  <a:srgbClr val="000000"/>
                </a:solidFill>
                <a:latin typeface="Lato"/>
                <a:ea typeface="DejaVu Sans"/>
              </a:rPr>
              <a:t>1. What did the lion notice about the fruit tree that he planted on a hill?</a:t>
            </a:r>
            <a:endParaRPr b="0" lang="en-PH" sz="2500" spc="-1" strike="noStrike">
              <a:latin typeface="Arial"/>
            </a:endParaRPr>
          </a:p>
          <a:p>
            <a:pPr>
              <a:lnSpc>
                <a:spcPct val="115000"/>
              </a:lnSpc>
              <a:spcBef>
                <a:spcPts val="567"/>
              </a:spcBef>
              <a:spcAft>
                <a:spcPts val="567"/>
              </a:spcAft>
              <a:buNone/>
            </a:pPr>
            <a:r>
              <a:rPr b="0" lang="en-PH" sz="2500" spc="-1" strike="noStrike">
                <a:solidFill>
                  <a:srgbClr val="000000"/>
                </a:solidFill>
                <a:latin typeface="Lato"/>
                <a:ea typeface="DejaVu Sans"/>
              </a:rPr>
              <a:t>2. Was he happy with the fruit tree that he planted on a hill?</a:t>
            </a:r>
            <a:endParaRPr b="0" lang="en-PH" sz="2500" spc="-1" strike="noStrike">
              <a:latin typeface="Arial"/>
            </a:endParaRPr>
          </a:p>
          <a:p>
            <a:pPr>
              <a:lnSpc>
                <a:spcPct val="115000"/>
              </a:lnSpc>
              <a:spcBef>
                <a:spcPts val="567"/>
              </a:spcBef>
              <a:spcAft>
                <a:spcPts val="567"/>
              </a:spcAft>
              <a:buNone/>
            </a:pPr>
            <a:r>
              <a:rPr b="0" lang="en-PH" sz="2500" spc="-1" strike="noStrike">
                <a:solidFill>
                  <a:srgbClr val="000000"/>
                </a:solidFill>
                <a:latin typeface="Lato"/>
                <a:ea typeface="DejaVu Sans"/>
              </a:rPr>
              <a:t>3. Why did the lion cut the branches of the tree?</a:t>
            </a:r>
            <a:endParaRPr b="0" lang="en-PH" sz="2500" spc="-1" strike="noStrike">
              <a:latin typeface="Arial"/>
            </a:endParaRPr>
          </a:p>
          <a:p>
            <a:pPr>
              <a:lnSpc>
                <a:spcPct val="115000"/>
              </a:lnSpc>
              <a:spcBef>
                <a:spcPts val="567"/>
              </a:spcBef>
              <a:spcAft>
                <a:spcPts val="567"/>
              </a:spcAft>
              <a:buNone/>
            </a:pPr>
            <a:r>
              <a:rPr b="0" lang="en-PH" sz="2500" spc="-1" strike="noStrike">
                <a:solidFill>
                  <a:srgbClr val="000000"/>
                </a:solidFill>
                <a:latin typeface="Lato"/>
                <a:ea typeface="DejaVu Sans"/>
              </a:rPr>
              <a:t>4. Why did he cut the roots of the tree?</a:t>
            </a:r>
            <a:endParaRPr b="0" lang="en-PH" sz="2500" spc="-1" strike="noStrike">
              <a:latin typeface="Arial"/>
            </a:endParaRPr>
          </a:p>
          <a:p>
            <a:pPr>
              <a:lnSpc>
                <a:spcPct val="115000"/>
              </a:lnSpc>
              <a:spcBef>
                <a:spcPts val="567"/>
              </a:spcBef>
              <a:spcAft>
                <a:spcPts val="567"/>
              </a:spcAft>
              <a:buNone/>
            </a:pPr>
            <a:r>
              <a:rPr b="0" lang="en-PH" sz="2500" spc="-1" strike="noStrike">
                <a:solidFill>
                  <a:srgbClr val="000000"/>
                </a:solidFill>
                <a:latin typeface="Lato"/>
                <a:ea typeface="DejaVu Sans"/>
              </a:rPr>
              <a:t>5. What happened to the tree at the end of the story? </a:t>
            </a:r>
            <a:endParaRPr b="0" lang="en-PH" sz="2500" spc="-1" strike="noStrike">
              <a:latin typeface="Arial"/>
            </a:endParaRPr>
          </a:p>
          <a:p>
            <a:pPr>
              <a:lnSpc>
                <a:spcPct val="115000"/>
              </a:lnSpc>
              <a:spcBef>
                <a:spcPts val="567"/>
              </a:spcBef>
              <a:spcAft>
                <a:spcPts val="567"/>
              </a:spcAft>
              <a:buNone/>
            </a:pPr>
            <a:r>
              <a:rPr b="0" lang="en-PH" sz="2500" spc="-1" strike="noStrike">
                <a:solidFill>
                  <a:srgbClr val="000000"/>
                </a:solidFill>
                <a:latin typeface="Lato"/>
                <a:ea typeface="DejaVu Sans"/>
              </a:rPr>
              <a:t>6. What did you learn from the lion in the story? </a:t>
            </a:r>
            <a:endParaRPr b="0" lang="en-PH" sz="2500" spc="-1" strike="noStrike">
              <a:latin typeface="Arial"/>
            </a:endParaRPr>
          </a:p>
          <a:p>
            <a:pPr>
              <a:lnSpc>
                <a:spcPct val="115000"/>
              </a:lnSpc>
              <a:spcBef>
                <a:spcPts val="567"/>
              </a:spcBef>
              <a:spcAft>
                <a:spcPts val="567"/>
              </a:spcAft>
              <a:buNone/>
            </a:pPr>
            <a:r>
              <a:rPr b="0" lang="en-PH" sz="2500" spc="-1" strike="noStrike">
                <a:solidFill>
                  <a:srgbClr val="000000"/>
                </a:solidFill>
                <a:latin typeface="Lato"/>
                <a:ea typeface="DejaVu Sans"/>
              </a:rPr>
              <a:t>7. Do you think this lion could make a good leader in his community? </a:t>
            </a:r>
            <a:endParaRPr b="0" lang="en-PH" sz="2500" spc="-1" strike="noStrike">
              <a:latin typeface="Arial"/>
            </a:endParaRPr>
          </a:p>
        </p:txBody>
      </p:sp>
      <p:pic>
        <p:nvPicPr>
          <p:cNvPr id="159" name="" descr=""/>
          <p:cNvPicPr/>
          <p:nvPr/>
        </p:nvPicPr>
        <p:blipFill>
          <a:blip r:embed="rId1"/>
          <a:stretch/>
        </p:blipFill>
        <p:spPr>
          <a:xfrm>
            <a:off x="9720000" y="1740960"/>
            <a:ext cx="2060280" cy="2758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605880" y="180000"/>
            <a:ext cx="9833040" cy="2063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500" spc="-1" strike="noStrike">
                <a:solidFill>
                  <a:srgbClr val="000000"/>
                </a:solidFill>
                <a:latin typeface="Lato"/>
                <a:ea typeface="AppleSystemUIFont"/>
              </a:rPr>
              <a:t>	</a:t>
            </a:r>
            <a:r>
              <a:rPr b="0" lang="en-PH" sz="2500" spc="-1" strike="noStrike">
                <a:solidFill>
                  <a:srgbClr val="000000"/>
                </a:solidFill>
                <a:latin typeface="Lato"/>
                <a:ea typeface="AppleSystemUIFont"/>
              </a:rPr>
              <a:t>Reading materials have drawings, charts, maps, and other visuals. These are called </a:t>
            </a:r>
            <a:r>
              <a:rPr b="1" lang="en-PH" sz="2500" spc="-1" strike="noStrike">
                <a:solidFill>
                  <a:srgbClr val="c9211e"/>
                </a:solidFill>
                <a:latin typeface="Lato"/>
                <a:ea typeface="AppleSystemUIFontBold"/>
              </a:rPr>
              <a:t>graphic organizers</a:t>
            </a:r>
            <a:r>
              <a:rPr b="0" lang="en-PH" sz="2500" spc="-1" strike="noStrike">
                <a:solidFill>
                  <a:srgbClr val="000000"/>
                </a:solidFill>
                <a:latin typeface="Lato"/>
                <a:ea typeface="AppleSystemUIFont"/>
              </a:rPr>
              <a:t>. These can help you in better understanding your reading materials. </a:t>
            </a:r>
            <a:endParaRPr b="0" lang="en-PH" sz="2500" spc="-1" strike="noStrike">
              <a:latin typeface="Arial"/>
            </a:endParaRPr>
          </a:p>
        </p:txBody>
      </p:sp>
      <p:sp>
        <p:nvSpPr>
          <p:cNvPr id="161" name=""/>
          <p:cNvSpPr/>
          <p:nvPr/>
        </p:nvSpPr>
        <p:spPr>
          <a:xfrm>
            <a:off x="857880" y="2072880"/>
            <a:ext cx="10258920" cy="519120"/>
          </a:xfrm>
          <a:prstGeom prst="rect">
            <a:avLst/>
          </a:prstGeom>
          <a:noFill/>
          <a:ln w="0">
            <a:noFill/>
          </a:ln>
        </p:spPr>
        <p:style>
          <a:lnRef idx="0"/>
          <a:fillRef idx="0"/>
          <a:effectRef idx="0"/>
          <a:fontRef idx="minor"/>
        </p:style>
        <p:txBody>
          <a:bodyPr lIns="90000" rIns="90000" tIns="45000" bIns="45000" anchor="t">
            <a:noAutofit/>
          </a:bodyPr>
          <a:p>
            <a:pPr marL="291960" algn="ctr">
              <a:lnSpc>
                <a:spcPct val="100000"/>
              </a:lnSpc>
              <a:buNone/>
            </a:pPr>
            <a:r>
              <a:rPr b="0" lang="en-PH" sz="2400" spc="-1" strike="noStrike">
                <a:solidFill>
                  <a:srgbClr val="000000"/>
                </a:solidFill>
                <a:latin typeface="Lato"/>
                <a:ea typeface="AppleSystemUIFont"/>
              </a:rPr>
              <a:t>A sample </a:t>
            </a:r>
            <a:r>
              <a:rPr b="1" lang="en-PH" sz="2400" spc="-1" strike="noStrike">
                <a:solidFill>
                  <a:srgbClr val="000000"/>
                </a:solidFill>
                <a:latin typeface="Lato"/>
                <a:ea typeface="AppleSystemUIFont"/>
              </a:rPr>
              <a:t>story map</a:t>
            </a:r>
            <a:r>
              <a:rPr b="0" lang="en-PH" sz="2400" spc="-1" strike="noStrike">
                <a:solidFill>
                  <a:srgbClr val="000000"/>
                </a:solidFill>
                <a:latin typeface="Lato"/>
                <a:ea typeface="AppleSystemUIFont"/>
              </a:rPr>
              <a:t> for the story “We Need Good Leaders.” </a:t>
            </a:r>
            <a:endParaRPr b="0" lang="en-PH" sz="2400" spc="-1" strike="noStrike">
              <a:latin typeface="Arial"/>
            </a:endParaRPr>
          </a:p>
        </p:txBody>
      </p:sp>
      <p:graphicFrame>
        <p:nvGraphicFramePr>
          <p:cNvPr id="162" name=""/>
          <p:cNvGraphicFramePr/>
          <p:nvPr/>
        </p:nvGraphicFramePr>
        <p:xfrm>
          <a:off x="684360" y="2737440"/>
          <a:ext cx="10835280" cy="3079800"/>
        </p:xfrm>
        <a:graphic>
          <a:graphicData uri="http://schemas.openxmlformats.org/drawingml/2006/table">
            <a:tbl>
              <a:tblPr/>
              <a:tblGrid>
                <a:gridCol w="5417280"/>
                <a:gridCol w="5418360"/>
              </a:tblGrid>
              <a:tr h="513360">
                <a:tc gridSpan="2">
                  <a:txBody>
                    <a:bodyPr lIns="90000" rIns="90000" anchor="t">
                      <a:noAutofit/>
                    </a:bodyPr>
                    <a:p>
                      <a:pPr algn="ctr">
                        <a:lnSpc>
                          <a:spcPct val="100000"/>
                        </a:lnSpc>
                        <a:buNone/>
                      </a:pPr>
                      <a:r>
                        <a:rPr b="1" lang="en-PH" sz="2400" spc="-1" strike="noStrike">
                          <a:latin typeface="Lato"/>
                          <a:ea typeface="AppleSystemUIFontBold"/>
                        </a:rPr>
                        <a:t>We Need Good Leaders</a:t>
                      </a:r>
                      <a:endParaRPr b="0" lang="en-PH" sz="2400" spc="-1" strike="noStrike">
                        <a:latin typeface="Arial"/>
                      </a:endParaRPr>
                    </a:p>
                  </a:txBody>
                  <a:tcPr anchor="t" marL="90000" marR="90000">
                    <a:lnL w="14400">
                      <a:solidFill>
                        <a:srgbClr val="3465a4"/>
                      </a:solidFill>
                    </a:lnL>
                    <a:lnR w="14400">
                      <a:solidFill>
                        <a:srgbClr val="3465a4"/>
                      </a:solidFill>
                    </a:lnR>
                    <a:lnT w="14400">
                      <a:solidFill>
                        <a:srgbClr val="3465a4"/>
                      </a:solidFill>
                    </a:lnT>
                    <a:lnB w="14400">
                      <a:solidFill>
                        <a:srgbClr val="3465a4"/>
                      </a:solidFill>
                    </a:lnB>
                    <a:solidFill>
                      <a:srgbClr val="e8f2a1"/>
                    </a:solidFill>
                  </a:tcPr>
                </a:tc>
                <a:tc hMerge="1">
                  <a:tcPr anchor="t" marL="90000" marR="90000">
                    <a:solidFill>
                      <a:srgbClr val="729fcf"/>
                    </a:solidFill>
                  </a:tcPr>
                </a:tc>
              </a:tr>
              <a:tr h="513360">
                <a:tc>
                  <a:txBody>
                    <a:bodyPr lIns="90000" rIns="90000" anchor="t">
                      <a:noAutofit/>
                    </a:bodyPr>
                    <a:p>
                      <a:pPr>
                        <a:lnSpc>
                          <a:spcPct val="100000"/>
                        </a:lnSpc>
                        <a:buNone/>
                      </a:pPr>
                      <a:r>
                        <a:rPr b="0" lang="en-PH" sz="2400" spc="-1" strike="noStrike">
                          <a:latin typeface="Lato"/>
                        </a:rPr>
                        <a:t>Setting</a:t>
                      </a:r>
                      <a:endParaRPr b="0" lang="en-PH" sz="2400" spc="-1" strike="noStrike">
                        <a:latin typeface="Arial"/>
                      </a:endParaRPr>
                    </a:p>
                  </a:txBody>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c>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r>
              <a:tr h="513360">
                <a:tc>
                  <a:txBody>
                    <a:bodyPr lIns="90000" rIns="90000" anchor="t">
                      <a:noAutofit/>
                    </a:bodyPr>
                    <a:p>
                      <a:pPr>
                        <a:lnSpc>
                          <a:spcPct val="100000"/>
                        </a:lnSpc>
                        <a:buNone/>
                      </a:pPr>
                      <a:r>
                        <a:rPr b="0" lang="en-PH" sz="2400" spc="-1" strike="noStrike">
                          <a:latin typeface="Lato"/>
                        </a:rPr>
                        <a:t>Characters</a:t>
                      </a:r>
                      <a:endParaRPr b="0" lang="en-PH" sz="2400" spc="-1" strike="noStrike">
                        <a:latin typeface="Arial"/>
                      </a:endParaRPr>
                    </a:p>
                  </a:txBody>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c>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r>
              <a:tr h="513360">
                <a:tc>
                  <a:txBody>
                    <a:bodyPr lIns="90000" rIns="90000" anchor="t">
                      <a:noAutofit/>
                    </a:bodyPr>
                    <a:p>
                      <a:pPr>
                        <a:lnSpc>
                          <a:spcPct val="100000"/>
                        </a:lnSpc>
                        <a:buNone/>
                      </a:pPr>
                      <a:r>
                        <a:rPr b="0" lang="en-PH" sz="2400" spc="-1" strike="noStrike">
                          <a:latin typeface="Lato"/>
                        </a:rPr>
                        <a:t>Beginning</a:t>
                      </a:r>
                      <a:endParaRPr b="0" lang="en-PH" sz="2400" spc="-1" strike="noStrike">
                        <a:latin typeface="Arial"/>
                      </a:endParaRPr>
                    </a:p>
                  </a:txBody>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c>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r>
              <a:tr h="513360">
                <a:tc>
                  <a:txBody>
                    <a:bodyPr lIns="90000" rIns="90000" anchor="t">
                      <a:noAutofit/>
                    </a:bodyPr>
                    <a:p>
                      <a:pPr>
                        <a:lnSpc>
                          <a:spcPct val="100000"/>
                        </a:lnSpc>
                        <a:buNone/>
                      </a:pPr>
                      <a:r>
                        <a:rPr b="0" lang="en-PH" sz="2400" spc="-1" strike="noStrike">
                          <a:latin typeface="Lato"/>
                        </a:rPr>
                        <a:t>Middle</a:t>
                      </a:r>
                      <a:endParaRPr b="0" lang="en-PH" sz="2400" spc="-1" strike="noStrike">
                        <a:latin typeface="Arial"/>
                      </a:endParaRPr>
                    </a:p>
                  </a:txBody>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c>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r>
              <a:tr h="513360">
                <a:tc>
                  <a:txBody>
                    <a:bodyPr lIns="90000" rIns="90000" anchor="t">
                      <a:noAutofit/>
                    </a:bodyPr>
                    <a:p>
                      <a:pPr>
                        <a:lnSpc>
                          <a:spcPct val="100000"/>
                        </a:lnSpc>
                        <a:buNone/>
                      </a:pPr>
                      <a:r>
                        <a:rPr b="0" lang="en-PH" sz="2400" spc="-1" strike="noStrike">
                          <a:latin typeface="Lato"/>
                        </a:rPr>
                        <a:t>End</a:t>
                      </a:r>
                      <a:endParaRPr b="0" lang="en-PH" sz="2400" spc="-1" strike="noStrike">
                        <a:latin typeface="Arial"/>
                      </a:endParaRPr>
                    </a:p>
                  </a:txBody>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c>
                  <a:tcPr anchor="t" marL="90000" marR="90000">
                    <a:lnL w="14400">
                      <a:solidFill>
                        <a:srgbClr val="3465a4"/>
                      </a:solidFill>
                    </a:lnL>
                    <a:lnR w="14400">
                      <a:solidFill>
                        <a:srgbClr val="3465a4"/>
                      </a:solidFill>
                    </a:lnR>
                    <a:lnT w="14400">
                      <a:solidFill>
                        <a:srgbClr val="3465a4"/>
                      </a:solidFill>
                    </a:lnT>
                    <a:lnB w="14400">
                      <a:solidFill>
                        <a:srgbClr val="3465a4"/>
                      </a:solidFill>
                    </a:lnB>
                    <a:no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 descr=""/>
          <p:cNvPicPr/>
          <p:nvPr/>
        </p:nvPicPr>
        <p:blipFill>
          <a:blip r:embed="rId1"/>
          <a:stretch/>
        </p:blipFill>
        <p:spPr>
          <a:xfrm>
            <a:off x="496800" y="360000"/>
            <a:ext cx="2742120" cy="2322720"/>
          </a:xfrm>
          <a:prstGeom prst="rect">
            <a:avLst/>
          </a:prstGeom>
          <a:ln w="0">
            <a:noFill/>
          </a:ln>
        </p:spPr>
      </p:pic>
      <p:sp>
        <p:nvSpPr>
          <p:cNvPr id="164" name=""/>
          <p:cNvSpPr/>
          <p:nvPr/>
        </p:nvSpPr>
        <p:spPr>
          <a:xfrm>
            <a:off x="3708000" y="288000"/>
            <a:ext cx="6658920" cy="5578920"/>
          </a:xfrm>
          <a:prstGeom prst="foldedCorner">
            <a:avLst>
              <a:gd name="adj" fmla="val 12500"/>
            </a:avLst>
          </a:prstGeom>
          <a:solidFill>
            <a:srgbClr val="3faf46">
              <a:alpha val="10000"/>
            </a:srgbClr>
          </a:solidFill>
          <a:ln cap="rnd" w="57240">
            <a:solidFill>
              <a:srgbClr val="069a2e"/>
            </a:solidFill>
            <a:prstDash val="sysDash"/>
            <a:round/>
          </a:ln>
        </p:spPr>
        <p:style>
          <a:lnRef idx="0"/>
          <a:fillRef idx="0"/>
          <a:effectRef idx="0"/>
          <a:fontRef idx="minor"/>
        </p:style>
      </p:sp>
      <p:sp>
        <p:nvSpPr>
          <p:cNvPr id="165" name=""/>
          <p:cNvSpPr/>
          <p:nvPr/>
        </p:nvSpPr>
        <p:spPr>
          <a:xfrm>
            <a:off x="4248000" y="540000"/>
            <a:ext cx="5752080" cy="500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300" spc="-1" strike="noStrike">
                <a:solidFill>
                  <a:srgbClr val="000000"/>
                </a:solidFill>
                <a:latin typeface="Lato"/>
                <a:ea typeface="AppleSystemUIFontBold"/>
              </a:rPr>
              <a:t>The Past Form of Regular Verbs </a:t>
            </a:r>
            <a:endParaRPr b="0" lang="en-PH" sz="2300" spc="-1" strike="noStrike">
              <a:latin typeface="Arial"/>
            </a:endParaRPr>
          </a:p>
        </p:txBody>
      </p:sp>
      <p:sp>
        <p:nvSpPr>
          <p:cNvPr id="166" name=""/>
          <p:cNvSpPr/>
          <p:nvPr/>
        </p:nvSpPr>
        <p:spPr>
          <a:xfrm>
            <a:off x="3996000" y="1188000"/>
            <a:ext cx="6118920" cy="2047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The past form of verbs is used to express past action. The time expressions yesterday, last week, this morning, the other day, and once upon a time all signal past action. </a:t>
            </a:r>
            <a:endParaRPr b="0" lang="en-PH" sz="2300" spc="-1" strike="noStrike">
              <a:latin typeface="Arial"/>
            </a:endParaRPr>
          </a:p>
        </p:txBody>
      </p:sp>
      <p:sp>
        <p:nvSpPr>
          <p:cNvPr id="167" name=""/>
          <p:cNvSpPr/>
          <p:nvPr/>
        </p:nvSpPr>
        <p:spPr>
          <a:xfrm>
            <a:off x="3708000" y="3204000"/>
            <a:ext cx="6370920" cy="101268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To show past action, </a:t>
            </a:r>
            <a:r>
              <a:rPr b="1" lang="en-PH" sz="2300" spc="-1" strike="noStrike">
                <a:solidFill>
                  <a:srgbClr val="000000"/>
                </a:solidFill>
                <a:latin typeface="Lato"/>
                <a:ea typeface="AppleSystemUIFontBold"/>
              </a:rPr>
              <a:t>-d </a:t>
            </a:r>
            <a:r>
              <a:rPr b="0" lang="en-PH" sz="2300" spc="-1" strike="noStrike">
                <a:solidFill>
                  <a:srgbClr val="000000"/>
                </a:solidFill>
                <a:latin typeface="Lato"/>
                <a:ea typeface="AppleSystemUIFont"/>
              </a:rPr>
              <a:t>or </a:t>
            </a:r>
            <a:r>
              <a:rPr b="1" lang="en-PH" sz="2300" spc="-1" strike="noStrike">
                <a:solidFill>
                  <a:srgbClr val="000000"/>
                </a:solidFill>
                <a:latin typeface="Lato"/>
                <a:ea typeface="AppleSystemUIFontBold"/>
              </a:rPr>
              <a:t>-ed </a:t>
            </a:r>
            <a:r>
              <a:rPr b="0" lang="en-PH" sz="2300" spc="-1" strike="noStrike">
                <a:solidFill>
                  <a:srgbClr val="000000"/>
                </a:solidFill>
                <a:latin typeface="Lato"/>
                <a:ea typeface="AppleSystemUIFont"/>
              </a:rPr>
              <a:t>is added at the end of regular verbs. </a:t>
            </a:r>
            <a:endParaRPr b="0" lang="en-PH" sz="2300" spc="-1" strike="noStrike">
              <a:latin typeface="Arial"/>
            </a:endParaRPr>
          </a:p>
        </p:txBody>
      </p:sp>
      <p:sp>
        <p:nvSpPr>
          <p:cNvPr id="168" name=""/>
          <p:cNvSpPr/>
          <p:nvPr/>
        </p:nvSpPr>
        <p:spPr>
          <a:xfrm>
            <a:off x="3996000" y="4242600"/>
            <a:ext cx="6118920" cy="1264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300" spc="-1" strike="noStrike">
                <a:solidFill>
                  <a:srgbClr val="c9211e"/>
                </a:solidFill>
                <a:latin typeface="Lato"/>
                <a:ea typeface="AppleSystemUIFont"/>
              </a:rPr>
              <a:t>Examples:</a:t>
            </a:r>
            <a:r>
              <a:rPr b="0" lang="en-PH" sz="2300" spc="-1" strike="noStrike">
                <a:solidFill>
                  <a:srgbClr val="000000"/>
                </a:solidFill>
                <a:latin typeface="Lato"/>
                <a:ea typeface="AppleSystemUIFont"/>
              </a:rPr>
              <a:t> </a:t>
            </a:r>
            <a:endParaRPr b="0" lang="en-PH" sz="2300" spc="-1" strike="noStrike">
              <a:latin typeface="Arial"/>
            </a:endParaRPr>
          </a:p>
          <a:p>
            <a:pPr algn="ctr">
              <a:lnSpc>
                <a:spcPct val="150000"/>
              </a:lnSpc>
              <a:buNone/>
            </a:pPr>
            <a:r>
              <a:rPr b="0" lang="en-PH" sz="2300" spc="-1" strike="noStrike">
                <a:solidFill>
                  <a:srgbClr val="000000"/>
                </a:solidFill>
                <a:latin typeface="Lato"/>
                <a:ea typeface="AppleSystemUIFont"/>
              </a:rPr>
              <a:t>cook – cooked; bake – baked</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69" name=""/>
          <p:cNvGraphicFramePr/>
          <p:nvPr/>
        </p:nvGraphicFramePr>
        <p:xfrm>
          <a:off x="460440" y="864000"/>
          <a:ext cx="10034640" cy="4567320"/>
        </p:xfrm>
        <a:graphic>
          <a:graphicData uri="http://schemas.openxmlformats.org/drawingml/2006/table">
            <a:tbl>
              <a:tblPr/>
              <a:tblGrid>
                <a:gridCol w="4518720"/>
                <a:gridCol w="5516280"/>
              </a:tblGrid>
              <a:tr h="771480">
                <a:tc>
                  <a:txBody>
                    <a:bodyPr lIns="90000" rIns="90000" anchor="ctr">
                      <a:noAutofit/>
                    </a:bodyPr>
                    <a:p>
                      <a:pPr algn="ctr">
                        <a:lnSpc>
                          <a:spcPct val="100000"/>
                        </a:lnSpc>
                        <a:buNone/>
                      </a:pPr>
                      <a:r>
                        <a:rPr b="1" lang="en-PH" sz="2400" spc="-1" strike="noStrike">
                          <a:latin typeface="Lato"/>
                          <a:ea typeface="AppleSystemUIFontBold"/>
                        </a:rPr>
                        <a:t>Uses</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solidFill>
                      <a:srgbClr val="ffe994"/>
                    </a:solidFill>
                  </a:tcPr>
                </a:tc>
                <a:tc>
                  <a:txBody>
                    <a:bodyPr lIns="90000" rIns="90000" anchor="ctr">
                      <a:noAutofit/>
                    </a:bodyPr>
                    <a:p>
                      <a:pPr algn="ctr">
                        <a:lnSpc>
                          <a:spcPct val="100000"/>
                        </a:lnSpc>
                        <a:buNone/>
                      </a:pPr>
                      <a:r>
                        <a:rPr b="1" lang="en-PH" sz="2400" spc="-1" strike="noStrike">
                          <a:latin typeface="Lato"/>
                          <a:ea typeface="AppleSystemUIFontBold"/>
                        </a:rPr>
                        <a:t>Examples</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solidFill>
                      <a:srgbClr val="ffe994"/>
                    </a:solidFill>
                  </a:tcPr>
                </a:tc>
              </a:tr>
              <a:tr h="1137240">
                <a:tc>
                  <a:txBody>
                    <a:bodyPr lIns="90000" rIns="90000" anchor="ctr">
                      <a:noAutofit/>
                    </a:bodyPr>
                    <a:p>
                      <a:pPr>
                        <a:lnSpc>
                          <a:spcPct val="115000"/>
                        </a:lnSpc>
                        <a:buNone/>
                      </a:pPr>
                      <a:r>
                        <a:rPr b="0" lang="en-PH" sz="2400" spc="-1" strike="noStrike">
                          <a:latin typeface="Lato"/>
                          <a:ea typeface="AppleSystemUIFont"/>
                        </a:rPr>
                        <a:t>1. For completed actions</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noFill/>
                  </a:tcPr>
                </a:tc>
                <a:tc>
                  <a:txBody>
                    <a:bodyPr lIns="90000" rIns="90000" anchor="ctr">
                      <a:noAutofit/>
                    </a:bodyPr>
                    <a:p>
                      <a:pPr>
                        <a:lnSpc>
                          <a:spcPct val="115000"/>
                        </a:lnSpc>
                        <a:buNone/>
                      </a:pPr>
                      <a:r>
                        <a:rPr b="0" lang="en-PH" sz="2400" spc="-1" strike="noStrike">
                          <a:latin typeface="Lato"/>
                          <a:ea typeface="AppleSystemUIFont"/>
                        </a:rPr>
                        <a:t>1. I submitted my homework a while          ago.</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noFill/>
                  </a:tcPr>
                </a:tc>
              </a:tr>
              <a:tr h="1483560">
                <a:tc>
                  <a:txBody>
                    <a:bodyPr lIns="90000" rIns="90000" anchor="ctr">
                      <a:noAutofit/>
                    </a:bodyPr>
                    <a:p>
                      <a:pPr>
                        <a:lnSpc>
                          <a:spcPct val="115000"/>
                        </a:lnSpc>
                        <a:buNone/>
                      </a:pPr>
                      <a:r>
                        <a:rPr b="0" lang="en-PH" sz="2400" spc="-1" strike="noStrike">
                          <a:latin typeface="Lato"/>
                          <a:ea typeface="AppleSystemUIFont"/>
                        </a:rPr>
                        <a:t>2. For past habits</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noFill/>
                  </a:tcPr>
                </a:tc>
                <a:tc>
                  <a:txBody>
                    <a:bodyPr lIns="90000" rIns="90000" anchor="ctr">
                      <a:noAutofit/>
                    </a:bodyPr>
                    <a:p>
                      <a:pPr>
                        <a:lnSpc>
                          <a:spcPct val="115000"/>
                        </a:lnSpc>
                        <a:buNone/>
                      </a:pPr>
                      <a:r>
                        <a:rPr b="0" lang="en-PH" sz="2400" spc="-1" strike="noStrike">
                          <a:latin typeface="Lato"/>
                          <a:ea typeface="AppleSystemUIFont"/>
                        </a:rPr>
                        <a:t>2. I recited many nursery rhymes when     I was in kindergarten.</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noFill/>
                  </a:tcPr>
                </a:tc>
              </a:tr>
              <a:tr h="1175400">
                <a:tc>
                  <a:txBody>
                    <a:bodyPr lIns="90000" rIns="90000" anchor="ctr">
                      <a:noAutofit/>
                    </a:bodyPr>
                    <a:p>
                      <a:pPr>
                        <a:lnSpc>
                          <a:spcPct val="115000"/>
                        </a:lnSpc>
                        <a:buNone/>
                      </a:pPr>
                      <a:r>
                        <a:rPr b="0" lang="en-PH" sz="2400" spc="-1" strike="noStrike">
                          <a:latin typeface="Lato"/>
                          <a:ea typeface="AppleSystemUIFont"/>
                        </a:rPr>
                        <a:t>3. For situations which were           true in the past</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noFill/>
                  </a:tcPr>
                </a:tc>
                <a:tc>
                  <a:txBody>
                    <a:bodyPr lIns="90000" rIns="90000" anchor="ctr">
                      <a:noAutofit/>
                    </a:bodyPr>
                    <a:p>
                      <a:pPr>
                        <a:lnSpc>
                          <a:spcPct val="115000"/>
                        </a:lnSpc>
                        <a:buNone/>
                      </a:pPr>
                      <a:r>
                        <a:rPr b="0" lang="en-PH" sz="2400" spc="-1" strike="noStrike">
                          <a:latin typeface="Lato"/>
                          <a:ea typeface="AppleSystemUIFont"/>
                        </a:rPr>
                        <a:t>3. My mother attended the meeting in        school yesterday.</a:t>
                      </a:r>
                      <a:endParaRPr b="0" lang="en-PH" sz="2400" spc="-1" strike="noStrike">
                        <a:latin typeface="Arial"/>
                      </a:endParaRPr>
                    </a:p>
                  </a:txBody>
                  <a:tcPr anchor="ctr" marL="90000" marR="90000">
                    <a:lnL w="14400">
                      <a:solidFill>
                        <a:srgbClr val="1e6a39"/>
                      </a:solidFill>
                    </a:lnL>
                    <a:lnR w="14400">
                      <a:solidFill>
                        <a:srgbClr val="1e6a39"/>
                      </a:solidFill>
                    </a:lnR>
                    <a:lnT w="14400">
                      <a:solidFill>
                        <a:srgbClr val="1e6a39"/>
                      </a:solidFill>
                    </a:lnT>
                    <a:lnB w="14400">
                      <a:solidFill>
                        <a:srgbClr val="1e6a39"/>
                      </a:solidFill>
                    </a:lnB>
                    <a:no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1041120" y="1007640"/>
            <a:ext cx="444924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500" spc="-1" strike="noStrike">
                <a:solidFill>
                  <a:srgbClr val="000000"/>
                </a:solidFill>
                <a:latin typeface="Lato"/>
                <a:ea typeface="AppleSystemUIFont"/>
              </a:rPr>
              <a:t>Some regular verbs:</a:t>
            </a:r>
            <a:endParaRPr b="0" lang="en-PH" sz="2500" spc="-1" strike="noStrike">
              <a:latin typeface="Arial"/>
            </a:endParaRPr>
          </a:p>
        </p:txBody>
      </p:sp>
      <p:graphicFrame>
        <p:nvGraphicFramePr>
          <p:cNvPr id="171" name=""/>
          <p:cNvGraphicFramePr/>
          <p:nvPr/>
        </p:nvGraphicFramePr>
        <p:xfrm>
          <a:off x="1143000" y="1931040"/>
          <a:ext cx="9764640" cy="3421080"/>
        </p:xfrm>
        <a:graphic>
          <a:graphicData uri="http://schemas.openxmlformats.org/drawingml/2006/table">
            <a:tbl>
              <a:tblPr/>
              <a:tblGrid>
                <a:gridCol w="2440440"/>
                <a:gridCol w="2440440"/>
                <a:gridCol w="2440440"/>
                <a:gridCol w="2443680"/>
              </a:tblGrid>
              <a:tr h="842760">
                <a:tc gridSpan="2">
                  <a:txBody>
                    <a:bodyPr lIns="90000" rIns="90000" anchor="ctr">
                      <a:noAutofit/>
                    </a:bodyPr>
                    <a:p>
                      <a:pPr algn="ctr">
                        <a:lnSpc>
                          <a:spcPct val="100000"/>
                        </a:lnSpc>
                        <a:buNone/>
                      </a:pPr>
                      <a:r>
                        <a:rPr b="1" lang="en-PH" sz="2400" spc="-1" strike="noStrike">
                          <a:latin typeface="Lato"/>
                          <a:ea typeface="AppleSystemUIFontBold"/>
                        </a:rPr>
                        <a:t>Present</a:t>
                      </a:r>
                      <a:endParaRPr b="0" lang="en-PH" sz="2400" spc="-1" strike="noStrike">
                        <a:latin typeface="Arial"/>
                      </a:endParaRPr>
                    </a:p>
                  </a:txBody>
                  <a:tcPr anchor="ctr" marL="90000" marR="90000">
                    <a:lnL w="720">
                      <a:solidFill>
                        <a:srgbClr val="127622"/>
                      </a:solidFill>
                    </a:lnL>
                    <a:lnR w="720">
                      <a:solidFill>
                        <a:srgbClr val="127622"/>
                      </a:solidFill>
                    </a:lnR>
                    <a:lnT w="720">
                      <a:solidFill>
                        <a:srgbClr val="127622"/>
                      </a:solidFill>
                    </a:lnT>
                    <a:lnB w="720">
                      <a:solidFill>
                        <a:srgbClr val="127622"/>
                      </a:solidFill>
                    </a:lnB>
                    <a:solidFill>
                      <a:srgbClr val="ffe994"/>
                    </a:solidFill>
                  </a:tcPr>
                </a:tc>
                <a:tc hMerge="1">
                  <a:tcPr anchor="t" marL="90000" marR="90000">
                    <a:lnL w="720">
                      <a:solidFill>
                        <a:srgbClr val="127622"/>
                      </a:solidFill>
                    </a:lnL>
                    <a:lnR w="720">
                      <a:solidFill>
                        <a:srgbClr val="127622"/>
                      </a:solidFill>
                    </a:lnR>
                    <a:lnT w="720">
                      <a:solidFill>
                        <a:srgbClr val="127622"/>
                      </a:solidFill>
                    </a:lnT>
                    <a:lnB w="720">
                      <a:solidFill>
                        <a:srgbClr val="127622"/>
                      </a:solidFill>
                    </a:lnB>
                    <a:solidFill>
                      <a:srgbClr val="729fcf"/>
                    </a:solidFill>
                  </a:tcPr>
                </a:tc>
                <a:tc gridSpan="2">
                  <a:txBody>
                    <a:bodyPr lIns="90000" rIns="90000" anchor="ctr">
                      <a:noAutofit/>
                    </a:bodyPr>
                    <a:p>
                      <a:pPr algn="ctr">
                        <a:lnSpc>
                          <a:spcPct val="100000"/>
                        </a:lnSpc>
                        <a:buNone/>
                      </a:pPr>
                      <a:r>
                        <a:rPr b="1" lang="en-PH" sz="2400" spc="-1" strike="noStrike">
                          <a:latin typeface="Lato"/>
                          <a:ea typeface="AppleSystemUIFontBold"/>
                        </a:rPr>
                        <a:t>Past</a:t>
                      </a:r>
                      <a:endParaRPr b="0" lang="en-PH" sz="2400" spc="-1" strike="noStrike">
                        <a:latin typeface="Arial"/>
                      </a:endParaRPr>
                    </a:p>
                  </a:txBody>
                  <a:tcPr anchor="ctr" marL="90000" marR="90000">
                    <a:lnL w="720">
                      <a:solidFill>
                        <a:srgbClr val="127622"/>
                      </a:solidFill>
                    </a:lnL>
                    <a:lnR w="720">
                      <a:solidFill>
                        <a:srgbClr val="127622"/>
                      </a:solidFill>
                    </a:lnR>
                    <a:lnT w="720">
                      <a:solidFill>
                        <a:srgbClr val="127622"/>
                      </a:solidFill>
                    </a:lnT>
                    <a:lnB w="720">
                      <a:solidFill>
                        <a:srgbClr val="127622"/>
                      </a:solidFill>
                    </a:lnB>
                    <a:solidFill>
                      <a:srgbClr val="ffe994"/>
                    </a:solidFill>
                  </a:tcPr>
                </a:tc>
                <a:tc hMerge="1">
                  <a:tcPr anchor="t" marL="90000" marR="90000">
                    <a:lnL w="720">
                      <a:solidFill>
                        <a:srgbClr val="127622"/>
                      </a:solidFill>
                    </a:lnL>
                    <a:lnR w="720">
                      <a:solidFill>
                        <a:srgbClr val="127622"/>
                      </a:solidFill>
                    </a:lnR>
                    <a:lnT w="720">
                      <a:solidFill>
                        <a:srgbClr val="127622"/>
                      </a:solidFill>
                    </a:lnT>
                    <a:lnB w="720">
                      <a:solidFill>
                        <a:srgbClr val="127622"/>
                      </a:solidFill>
                    </a:lnB>
                    <a:solidFill>
                      <a:srgbClr val="729fcf"/>
                    </a:solidFill>
                  </a:tcPr>
                </a:tc>
              </a:tr>
              <a:tr h="2578680">
                <a:tc>
                  <a:txBody>
                    <a:bodyPr lIns="90000" rIns="90000" anchor="t">
                      <a:noAutofit/>
                    </a:bodyPr>
                    <a:p>
                      <a:pPr>
                        <a:lnSpc>
                          <a:spcPct val="115000"/>
                        </a:lnSpc>
                        <a:buNone/>
                      </a:pPr>
                      <a:r>
                        <a:rPr b="0" lang="en-PH" sz="2400" spc="-1" strike="noStrike">
                          <a:latin typeface="Lato"/>
                        </a:rPr>
                        <a:t>arrive</a:t>
                      </a:r>
                      <a:endParaRPr b="0" lang="en-PH" sz="2400" spc="-1" strike="noStrike">
                        <a:latin typeface="Arial"/>
                      </a:endParaRPr>
                    </a:p>
                    <a:p>
                      <a:pPr>
                        <a:lnSpc>
                          <a:spcPct val="115000"/>
                        </a:lnSpc>
                        <a:buNone/>
                      </a:pPr>
                      <a:r>
                        <a:rPr b="0" lang="en-PH" sz="2400" spc="-1" strike="noStrike">
                          <a:latin typeface="Lato"/>
                        </a:rPr>
                        <a:t>clean</a:t>
                      </a:r>
                      <a:endParaRPr b="0" lang="en-PH" sz="2400" spc="-1" strike="noStrike">
                        <a:latin typeface="Arial"/>
                      </a:endParaRPr>
                    </a:p>
                    <a:p>
                      <a:pPr>
                        <a:lnSpc>
                          <a:spcPct val="115000"/>
                        </a:lnSpc>
                        <a:buNone/>
                      </a:pPr>
                      <a:r>
                        <a:rPr b="0" lang="en-PH" sz="2400" spc="-1" strike="noStrike">
                          <a:latin typeface="Lato"/>
                        </a:rPr>
                        <a:t>play</a:t>
                      </a:r>
                      <a:endParaRPr b="0" lang="en-PH" sz="2400" spc="-1" strike="noStrike">
                        <a:latin typeface="Arial"/>
                      </a:endParaRPr>
                    </a:p>
                    <a:p>
                      <a:pPr>
                        <a:lnSpc>
                          <a:spcPct val="115000"/>
                        </a:lnSpc>
                        <a:buNone/>
                      </a:pPr>
                      <a:r>
                        <a:rPr b="0" lang="en-PH" sz="2400" spc="-1" strike="noStrike">
                          <a:latin typeface="Lato"/>
                        </a:rPr>
                        <a:t>talk</a:t>
                      </a:r>
                      <a:endParaRPr b="0" lang="en-PH" sz="2400" spc="-1" strike="noStrike">
                        <a:latin typeface="Arial"/>
                      </a:endParaRPr>
                    </a:p>
                    <a:p>
                      <a:pPr>
                        <a:lnSpc>
                          <a:spcPct val="115000"/>
                        </a:lnSpc>
                        <a:buNone/>
                      </a:pPr>
                      <a:r>
                        <a:rPr b="0" lang="en-PH" sz="2400" spc="-1" strike="noStrike">
                          <a:latin typeface="Lato"/>
                        </a:rPr>
                        <a:t>help</a:t>
                      </a:r>
                      <a:endParaRPr b="0" lang="en-PH" sz="2400" spc="-1" strike="noStrike">
                        <a:latin typeface="Arial"/>
                      </a:endParaRPr>
                    </a:p>
                  </a:txBody>
                  <a:tcPr anchor="t" marL="90000" marR="90000">
                    <a:lnL w="720">
                      <a:solidFill>
                        <a:srgbClr val="127622"/>
                      </a:solidFill>
                    </a:lnL>
                    <a:lnR w="720">
                      <a:solidFill>
                        <a:srgbClr val="127622"/>
                      </a:solidFill>
                    </a:lnR>
                    <a:lnT w="720">
                      <a:solidFill>
                        <a:srgbClr val="127622"/>
                      </a:solidFill>
                    </a:lnT>
                    <a:lnB w="720">
                      <a:solidFill>
                        <a:srgbClr val="127622"/>
                      </a:solidFill>
                    </a:lnB>
                    <a:solidFill>
                      <a:srgbClr val="ffffff"/>
                    </a:solidFill>
                  </a:tcPr>
                </a:tc>
                <a:tc>
                  <a:txBody>
                    <a:bodyPr lIns="90000" rIns="90000" anchor="t">
                      <a:noAutofit/>
                    </a:bodyPr>
                    <a:p>
                      <a:pPr>
                        <a:lnSpc>
                          <a:spcPct val="115000"/>
                        </a:lnSpc>
                        <a:buNone/>
                      </a:pPr>
                      <a:r>
                        <a:rPr b="0" lang="en-PH" sz="2400" spc="-1" strike="noStrike">
                          <a:latin typeface="Lato"/>
                        </a:rPr>
                        <a:t>dance</a:t>
                      </a:r>
                      <a:endParaRPr b="0" lang="en-PH" sz="2400" spc="-1" strike="noStrike">
                        <a:latin typeface="Arial"/>
                      </a:endParaRPr>
                    </a:p>
                    <a:p>
                      <a:pPr>
                        <a:lnSpc>
                          <a:spcPct val="115000"/>
                        </a:lnSpc>
                        <a:buNone/>
                      </a:pPr>
                      <a:r>
                        <a:rPr b="0" lang="en-PH" sz="2400" spc="-1" strike="noStrike">
                          <a:latin typeface="Lato"/>
                        </a:rPr>
                        <a:t>attend</a:t>
                      </a:r>
                      <a:endParaRPr b="0" lang="en-PH" sz="2400" spc="-1" strike="noStrike">
                        <a:latin typeface="Arial"/>
                      </a:endParaRPr>
                    </a:p>
                    <a:p>
                      <a:pPr>
                        <a:lnSpc>
                          <a:spcPct val="115000"/>
                        </a:lnSpc>
                        <a:buNone/>
                      </a:pPr>
                      <a:r>
                        <a:rPr b="0" lang="en-PH" sz="2400" spc="-1" strike="noStrike">
                          <a:latin typeface="Lato"/>
                        </a:rPr>
                        <a:t>greet</a:t>
                      </a:r>
                      <a:endParaRPr b="0" lang="en-PH" sz="2400" spc="-1" strike="noStrike">
                        <a:latin typeface="Arial"/>
                      </a:endParaRPr>
                    </a:p>
                    <a:p>
                      <a:pPr>
                        <a:lnSpc>
                          <a:spcPct val="115000"/>
                        </a:lnSpc>
                        <a:buNone/>
                      </a:pPr>
                      <a:r>
                        <a:rPr b="0" lang="en-PH" sz="2400" spc="-1" strike="noStrike">
                          <a:latin typeface="Lato"/>
                        </a:rPr>
                        <a:t>recite</a:t>
                      </a:r>
                      <a:endParaRPr b="0" lang="en-PH" sz="2400" spc="-1" strike="noStrike">
                        <a:latin typeface="Arial"/>
                      </a:endParaRPr>
                    </a:p>
                    <a:p>
                      <a:pPr>
                        <a:lnSpc>
                          <a:spcPct val="115000"/>
                        </a:lnSpc>
                        <a:buNone/>
                      </a:pPr>
                      <a:r>
                        <a:rPr b="0" lang="en-PH" sz="2400" spc="-1" strike="noStrike">
                          <a:latin typeface="Lato"/>
                        </a:rPr>
                        <a:t>helped</a:t>
                      </a:r>
                      <a:endParaRPr b="0" lang="en-PH" sz="2400" spc="-1" strike="noStrike">
                        <a:latin typeface="Arial"/>
                      </a:endParaRPr>
                    </a:p>
                  </a:txBody>
                  <a:tcPr anchor="t" marL="90000" marR="90000">
                    <a:lnL w="720">
                      <a:solidFill>
                        <a:srgbClr val="127622"/>
                      </a:solidFill>
                    </a:lnL>
                    <a:lnR w="720">
                      <a:solidFill>
                        <a:srgbClr val="127622"/>
                      </a:solidFill>
                    </a:lnR>
                    <a:lnT w="720">
                      <a:solidFill>
                        <a:srgbClr val="127622"/>
                      </a:solidFill>
                    </a:lnT>
                    <a:lnB w="720">
                      <a:solidFill>
                        <a:srgbClr val="127622"/>
                      </a:solidFill>
                    </a:lnB>
                    <a:solidFill>
                      <a:srgbClr val="ffffff"/>
                    </a:solidFill>
                  </a:tcPr>
                </a:tc>
                <a:tc>
                  <a:txBody>
                    <a:bodyPr lIns="90000" rIns="90000" anchor="t">
                      <a:noAutofit/>
                    </a:bodyPr>
                    <a:p>
                      <a:pPr>
                        <a:lnSpc>
                          <a:spcPct val="115000"/>
                        </a:lnSpc>
                        <a:buNone/>
                      </a:pPr>
                      <a:r>
                        <a:rPr b="0" lang="en-PH" sz="2400" spc="-1" strike="noStrike">
                          <a:latin typeface="Lato"/>
                        </a:rPr>
                        <a:t>arrived</a:t>
                      </a:r>
                      <a:endParaRPr b="0" lang="en-PH" sz="2400" spc="-1" strike="noStrike">
                        <a:latin typeface="Arial"/>
                      </a:endParaRPr>
                    </a:p>
                    <a:p>
                      <a:pPr>
                        <a:lnSpc>
                          <a:spcPct val="115000"/>
                        </a:lnSpc>
                        <a:buNone/>
                      </a:pPr>
                      <a:r>
                        <a:rPr b="0" lang="en-PH" sz="2400" spc="-1" strike="noStrike">
                          <a:latin typeface="Lato"/>
                        </a:rPr>
                        <a:t>cleaned</a:t>
                      </a:r>
                      <a:endParaRPr b="0" lang="en-PH" sz="2400" spc="-1" strike="noStrike">
                        <a:latin typeface="Arial"/>
                      </a:endParaRPr>
                    </a:p>
                    <a:p>
                      <a:pPr>
                        <a:lnSpc>
                          <a:spcPct val="115000"/>
                        </a:lnSpc>
                        <a:buNone/>
                      </a:pPr>
                      <a:r>
                        <a:rPr b="0" lang="en-PH" sz="2400" spc="-1" strike="noStrike">
                          <a:latin typeface="Lato"/>
                        </a:rPr>
                        <a:t>played</a:t>
                      </a:r>
                      <a:endParaRPr b="0" lang="en-PH" sz="2400" spc="-1" strike="noStrike">
                        <a:latin typeface="Arial"/>
                      </a:endParaRPr>
                    </a:p>
                    <a:p>
                      <a:pPr>
                        <a:lnSpc>
                          <a:spcPct val="115000"/>
                        </a:lnSpc>
                        <a:buNone/>
                      </a:pPr>
                      <a:r>
                        <a:rPr b="0" lang="en-PH" sz="2400" spc="-1" strike="noStrike">
                          <a:latin typeface="Lato"/>
                        </a:rPr>
                        <a:t>talked</a:t>
                      </a:r>
                      <a:endParaRPr b="0" lang="en-PH" sz="2400" spc="-1" strike="noStrike">
                        <a:latin typeface="Arial"/>
                      </a:endParaRPr>
                    </a:p>
                  </a:txBody>
                  <a:tcPr anchor="t" marL="90000" marR="90000">
                    <a:lnL w="720">
                      <a:solidFill>
                        <a:srgbClr val="127622"/>
                      </a:solidFill>
                    </a:lnL>
                    <a:lnR w="720">
                      <a:solidFill>
                        <a:srgbClr val="127622"/>
                      </a:solidFill>
                    </a:lnR>
                    <a:lnT w="720">
                      <a:solidFill>
                        <a:srgbClr val="127622"/>
                      </a:solidFill>
                    </a:lnT>
                    <a:lnB w="720">
                      <a:solidFill>
                        <a:srgbClr val="127622"/>
                      </a:solidFill>
                    </a:lnB>
                    <a:solidFill>
                      <a:srgbClr val="ffffff"/>
                    </a:solidFill>
                  </a:tcPr>
                </a:tc>
                <a:tc>
                  <a:txBody>
                    <a:bodyPr lIns="90000" rIns="90000" anchor="t">
                      <a:noAutofit/>
                    </a:bodyPr>
                    <a:p>
                      <a:pPr>
                        <a:lnSpc>
                          <a:spcPct val="115000"/>
                        </a:lnSpc>
                        <a:buNone/>
                      </a:pPr>
                      <a:r>
                        <a:rPr b="0" lang="en-PH" sz="2400" spc="-1" strike="noStrike">
                          <a:latin typeface="Lato"/>
                        </a:rPr>
                        <a:t>danced</a:t>
                      </a:r>
                      <a:endParaRPr b="0" lang="en-PH" sz="2400" spc="-1" strike="noStrike">
                        <a:latin typeface="Arial"/>
                      </a:endParaRPr>
                    </a:p>
                    <a:p>
                      <a:pPr>
                        <a:lnSpc>
                          <a:spcPct val="115000"/>
                        </a:lnSpc>
                        <a:buNone/>
                      </a:pPr>
                      <a:r>
                        <a:rPr b="0" lang="en-PH" sz="2400" spc="-1" strike="noStrike">
                          <a:latin typeface="Lato"/>
                        </a:rPr>
                        <a:t>attended</a:t>
                      </a:r>
                      <a:endParaRPr b="0" lang="en-PH" sz="2400" spc="-1" strike="noStrike">
                        <a:latin typeface="Arial"/>
                      </a:endParaRPr>
                    </a:p>
                    <a:p>
                      <a:pPr>
                        <a:lnSpc>
                          <a:spcPct val="115000"/>
                        </a:lnSpc>
                        <a:buNone/>
                      </a:pPr>
                      <a:r>
                        <a:rPr b="0" lang="en-PH" sz="2400" spc="-1" strike="noStrike">
                          <a:latin typeface="Lato"/>
                        </a:rPr>
                        <a:t>greeted</a:t>
                      </a:r>
                      <a:endParaRPr b="0" lang="en-PH" sz="2400" spc="-1" strike="noStrike">
                        <a:latin typeface="Arial"/>
                      </a:endParaRPr>
                    </a:p>
                    <a:p>
                      <a:pPr>
                        <a:lnSpc>
                          <a:spcPct val="115000"/>
                        </a:lnSpc>
                        <a:buNone/>
                      </a:pPr>
                      <a:r>
                        <a:rPr b="0" lang="en-PH" sz="2400" spc="-1" strike="noStrike">
                          <a:latin typeface="Lato"/>
                        </a:rPr>
                        <a:t>recited</a:t>
                      </a:r>
                      <a:endParaRPr b="0" lang="en-PH" sz="2400" spc="-1" strike="noStrike">
                        <a:latin typeface="Arial"/>
                      </a:endParaRPr>
                    </a:p>
                    <a:p>
                      <a:pPr>
                        <a:lnSpc>
                          <a:spcPct val="115000"/>
                        </a:lnSpc>
                        <a:buNone/>
                      </a:pPr>
                      <a:endParaRPr b="0" lang="en-PH" sz="2400" spc="-1" strike="noStrike">
                        <a:latin typeface="Arial"/>
                      </a:endParaRPr>
                    </a:p>
                  </a:txBody>
                  <a:tcPr anchor="t" marL="90000" marR="90000">
                    <a:lnL w="720">
                      <a:solidFill>
                        <a:srgbClr val="127622"/>
                      </a:solidFill>
                    </a:lnL>
                    <a:lnR w="720">
                      <a:solidFill>
                        <a:srgbClr val="127622"/>
                      </a:solidFill>
                    </a:lnR>
                    <a:lnT w="720">
                      <a:solidFill>
                        <a:srgbClr val="127622"/>
                      </a:solidFill>
                    </a:lnT>
                    <a:lnB w="720">
                      <a:solidFill>
                        <a:srgbClr val="127622"/>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9540000" y="3612960"/>
            <a:ext cx="2212560" cy="2217600"/>
          </a:xfrm>
          <a:prstGeom prst="rect">
            <a:avLst/>
          </a:prstGeom>
          <a:ln w="0">
            <a:noFill/>
          </a:ln>
        </p:spPr>
      </p:pic>
      <p:sp>
        <p:nvSpPr>
          <p:cNvPr id="126" name=""/>
          <p:cNvSpPr/>
          <p:nvPr/>
        </p:nvSpPr>
        <p:spPr>
          <a:xfrm>
            <a:off x="704520" y="252000"/>
            <a:ext cx="9482040" cy="1382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2500" spc="-1" strike="noStrike">
                <a:solidFill>
                  <a:srgbClr val="000000"/>
                </a:solidFill>
                <a:latin typeface="Lato"/>
                <a:ea typeface="AppleSystemUIFontBold"/>
              </a:rPr>
              <a:t>	</a:t>
            </a:r>
            <a:r>
              <a:rPr b="1" lang="en-PH" sz="2500" spc="-1" strike="noStrike">
                <a:solidFill>
                  <a:srgbClr val="000000"/>
                </a:solidFill>
                <a:latin typeface="Lato"/>
                <a:ea typeface="AppleSystemUIFontBold"/>
              </a:rPr>
              <a:t>Syllabication </a:t>
            </a:r>
            <a:r>
              <a:rPr b="0" lang="en-PH" sz="2500" spc="-1" strike="noStrike">
                <a:solidFill>
                  <a:srgbClr val="000000"/>
                </a:solidFill>
                <a:latin typeface="Lato"/>
                <a:ea typeface="AppleSystemUIFont"/>
              </a:rPr>
              <a:t>is the division or separation of words into syllables. It helps you in reading and spelling words. </a:t>
            </a:r>
            <a:endParaRPr b="0" lang="en-PH" sz="2500" spc="-1" strike="noStrike">
              <a:latin typeface="Arial"/>
            </a:endParaRPr>
          </a:p>
        </p:txBody>
      </p:sp>
      <p:sp>
        <p:nvSpPr>
          <p:cNvPr id="127" name=""/>
          <p:cNvSpPr/>
          <p:nvPr/>
        </p:nvSpPr>
        <p:spPr>
          <a:xfrm>
            <a:off x="704520" y="1492200"/>
            <a:ext cx="10814040" cy="1360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500" spc="-1" strike="noStrike">
                <a:solidFill>
                  <a:srgbClr val="000000"/>
                </a:solidFill>
                <a:latin typeface="Lato"/>
                <a:ea typeface="AppleSystemUIFont"/>
              </a:rPr>
              <a:t>	</a:t>
            </a:r>
            <a:r>
              <a:rPr b="0" lang="en-PH" sz="2500" spc="-1" strike="noStrike">
                <a:solidFill>
                  <a:srgbClr val="000000"/>
                </a:solidFill>
                <a:latin typeface="Lato"/>
                <a:ea typeface="AppleSystemUIFont"/>
              </a:rPr>
              <a:t>The number of syllables is identified through the number of vowel sounds that are heard in each word.</a:t>
            </a:r>
            <a:endParaRPr b="0" lang="en-PH" sz="2500" spc="-1" strike="noStrike">
              <a:latin typeface="Arial"/>
            </a:endParaRPr>
          </a:p>
        </p:txBody>
      </p:sp>
      <p:sp>
        <p:nvSpPr>
          <p:cNvPr id="128" name=""/>
          <p:cNvSpPr/>
          <p:nvPr/>
        </p:nvSpPr>
        <p:spPr>
          <a:xfrm>
            <a:off x="720000" y="2808000"/>
            <a:ext cx="8458560" cy="136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500" spc="-1" strike="noStrike">
                <a:solidFill>
                  <a:srgbClr val="000000"/>
                </a:solidFill>
                <a:latin typeface="Lato"/>
                <a:ea typeface="AppleSystemUIFont"/>
              </a:rPr>
              <a:t>	</a:t>
            </a:r>
            <a:r>
              <a:rPr b="0" lang="en-PH" sz="2500" spc="-1" strike="noStrike">
                <a:solidFill>
                  <a:srgbClr val="000000"/>
                </a:solidFill>
                <a:latin typeface="Lato"/>
                <a:ea typeface="AppleSystemUIFont"/>
              </a:rPr>
              <a:t>Remember the following rules in dividing words with a single consonant between two vowels: </a:t>
            </a:r>
            <a:endParaRPr b="0" lang="en-PH" sz="2500" spc="-1" strike="noStrike">
              <a:latin typeface="Arial"/>
            </a:endParaRPr>
          </a:p>
        </p:txBody>
      </p:sp>
      <p:sp>
        <p:nvSpPr>
          <p:cNvPr id="129" name=""/>
          <p:cNvSpPr/>
          <p:nvPr/>
        </p:nvSpPr>
        <p:spPr>
          <a:xfrm>
            <a:off x="864000" y="4068000"/>
            <a:ext cx="8098560" cy="1690560"/>
          </a:xfrm>
          <a:prstGeom prst="rect">
            <a:avLst/>
          </a:prstGeom>
          <a:noFill/>
          <a:ln w="57240">
            <a:solidFill>
              <a:srgbClr val="069a2e"/>
            </a:solidFill>
            <a:round/>
          </a:ln>
        </p:spPr>
        <p:style>
          <a:lnRef idx="0"/>
          <a:fillRef idx="0"/>
          <a:effectRef idx="0"/>
          <a:fontRef idx="minor"/>
        </p:style>
      </p:sp>
      <p:sp>
        <p:nvSpPr>
          <p:cNvPr id="130" name=""/>
          <p:cNvSpPr/>
          <p:nvPr/>
        </p:nvSpPr>
        <p:spPr>
          <a:xfrm>
            <a:off x="1106640" y="4241520"/>
            <a:ext cx="7783920" cy="1386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1" lang="en-PH" sz="2400" spc="-1" strike="noStrike">
                <a:solidFill>
                  <a:srgbClr val="c9211e"/>
                </a:solidFill>
                <a:latin typeface="Lato"/>
                <a:ea typeface="DejaVu Sans"/>
              </a:rPr>
              <a:t>1.</a:t>
            </a:r>
            <a:r>
              <a:rPr b="0" lang="en-PH" sz="2400" spc="-1" strike="noStrike">
                <a:solidFill>
                  <a:srgbClr val="000000"/>
                </a:solidFill>
                <a:latin typeface="Lato"/>
                <a:ea typeface="DejaVu Sans"/>
              </a:rPr>
              <a:t> Divide the word after the vowel if the vowel has a             long sound. </a:t>
            </a:r>
            <a:endParaRPr b="0" lang="en-PH" sz="2400" spc="-1" strike="noStrike">
              <a:latin typeface="Arial"/>
            </a:endParaRPr>
          </a:p>
          <a:p>
            <a:pPr marL="291960" algn="just">
              <a:lnSpc>
                <a:spcPct val="100000"/>
              </a:lnSpc>
              <a:spcBef>
                <a:spcPts val="283"/>
              </a:spcBef>
              <a:spcAft>
                <a:spcPts val="283"/>
              </a:spcAft>
              <a:buNone/>
            </a:pPr>
            <a:r>
              <a:rPr b="0" lang="en-PH" sz="2400" spc="-1" strike="noStrike">
                <a:solidFill>
                  <a:srgbClr val="ff6d6d"/>
                </a:solidFill>
                <a:latin typeface="Lato"/>
                <a:ea typeface="DejaVu Sans"/>
              </a:rPr>
              <a:t> </a:t>
            </a:r>
            <a:r>
              <a:rPr b="0" lang="en-PH" sz="2400" spc="-1" strike="noStrike">
                <a:solidFill>
                  <a:srgbClr val="3465a4"/>
                </a:solidFill>
                <a:latin typeface="Lato"/>
                <a:ea typeface="DejaVu Sans"/>
              </a:rPr>
              <a:t> </a:t>
            </a:r>
            <a:r>
              <a:rPr b="0" lang="en-PH" sz="2400" spc="-1" strike="noStrike">
                <a:solidFill>
                  <a:srgbClr val="780373"/>
                </a:solidFill>
                <a:latin typeface="Lato"/>
                <a:ea typeface="DejaVu Sans"/>
              </a:rPr>
              <a:t>Examples:</a:t>
            </a:r>
            <a:r>
              <a:rPr b="0" lang="en-PH" sz="2400" spc="-1" strike="noStrike">
                <a:solidFill>
                  <a:srgbClr val="000000"/>
                </a:solidFill>
                <a:latin typeface="Lato"/>
                <a:ea typeface="DejaVu Sans"/>
              </a:rPr>
              <a:t> water – wa/ter; paper – pa/per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440000" y="1080360"/>
            <a:ext cx="9178920" cy="1870560"/>
          </a:xfrm>
          <a:prstGeom prst="rect">
            <a:avLst/>
          </a:prstGeom>
          <a:noFill/>
          <a:ln w="57240">
            <a:solidFill>
              <a:srgbClr val="069a2e"/>
            </a:solidFill>
            <a:round/>
          </a:ln>
        </p:spPr>
        <p:style>
          <a:lnRef idx="0"/>
          <a:fillRef idx="0"/>
          <a:effectRef idx="0"/>
          <a:fontRef idx="minor"/>
        </p:style>
      </p:sp>
      <p:sp>
        <p:nvSpPr>
          <p:cNvPr id="132" name=""/>
          <p:cNvSpPr/>
          <p:nvPr/>
        </p:nvSpPr>
        <p:spPr>
          <a:xfrm>
            <a:off x="1927080" y="1139040"/>
            <a:ext cx="8511840" cy="2207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1" lang="en-PH" sz="2500" spc="-1" strike="noStrike">
                <a:solidFill>
                  <a:srgbClr val="c9211e"/>
                </a:solidFill>
                <a:latin typeface="Lato"/>
                <a:ea typeface="DejaVu Sans"/>
              </a:rPr>
              <a:t>2.</a:t>
            </a:r>
            <a:r>
              <a:rPr b="0" lang="en-PH" sz="2500" spc="-1" strike="noStrike">
                <a:solidFill>
                  <a:srgbClr val="000000"/>
                </a:solidFill>
                <a:latin typeface="Lato"/>
                <a:ea typeface="DejaVu Sans"/>
              </a:rPr>
              <a:t> Divide the word after the consonant if the vowel has a          short sound. </a:t>
            </a:r>
            <a:endParaRPr b="0" lang="en-PH" sz="2500" spc="-1" strike="noStrike">
              <a:latin typeface="Arial"/>
            </a:endParaRPr>
          </a:p>
          <a:p>
            <a:pPr marL="291960" algn="just">
              <a:lnSpc>
                <a:spcPct val="115000"/>
              </a:lnSpc>
              <a:spcBef>
                <a:spcPts val="283"/>
              </a:spcBef>
              <a:spcAft>
                <a:spcPts val="283"/>
              </a:spcAft>
              <a:buNone/>
            </a:pPr>
            <a:r>
              <a:rPr b="0" lang="en-PH" sz="2500" spc="-1" strike="noStrike">
                <a:solidFill>
                  <a:srgbClr val="000000"/>
                </a:solidFill>
                <a:latin typeface="Lato"/>
                <a:ea typeface="DejaVu Sans"/>
              </a:rPr>
              <a:t>  </a:t>
            </a:r>
            <a:r>
              <a:rPr b="0" lang="en-PH" sz="2500" spc="-1" strike="noStrike">
                <a:solidFill>
                  <a:srgbClr val="780373"/>
                </a:solidFill>
                <a:latin typeface="Lato"/>
                <a:ea typeface="DejaVu Sans"/>
              </a:rPr>
              <a:t>Examples:</a:t>
            </a:r>
            <a:r>
              <a:rPr b="0" lang="en-PH" sz="2500" spc="-1" strike="noStrike">
                <a:solidFill>
                  <a:srgbClr val="000000"/>
                </a:solidFill>
                <a:latin typeface="Lato"/>
                <a:ea typeface="DejaVu Sans"/>
              </a:rPr>
              <a:t> visit – vis/it; seven – sev/en </a:t>
            </a:r>
            <a:endParaRPr b="0" lang="en-PH" sz="2500" spc="-1" strike="noStrike">
              <a:latin typeface="Arial"/>
            </a:endParaRPr>
          </a:p>
        </p:txBody>
      </p:sp>
      <p:sp>
        <p:nvSpPr>
          <p:cNvPr id="133" name=""/>
          <p:cNvSpPr/>
          <p:nvPr/>
        </p:nvSpPr>
        <p:spPr>
          <a:xfrm>
            <a:off x="1476000" y="3564360"/>
            <a:ext cx="9178920" cy="1870560"/>
          </a:xfrm>
          <a:prstGeom prst="rect">
            <a:avLst/>
          </a:prstGeom>
          <a:noFill/>
          <a:ln w="57240">
            <a:solidFill>
              <a:srgbClr val="069a2e"/>
            </a:solidFill>
            <a:round/>
          </a:ln>
        </p:spPr>
        <p:style>
          <a:lnRef idx="0"/>
          <a:fillRef idx="0"/>
          <a:effectRef idx="0"/>
          <a:fontRef idx="minor"/>
        </p:style>
      </p:sp>
      <p:sp>
        <p:nvSpPr>
          <p:cNvPr id="134" name=""/>
          <p:cNvSpPr/>
          <p:nvPr/>
        </p:nvSpPr>
        <p:spPr>
          <a:xfrm>
            <a:off x="1869840" y="3731040"/>
            <a:ext cx="8389080" cy="1527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1" lang="en-PH" sz="2500" spc="-1" strike="noStrike">
                <a:solidFill>
                  <a:srgbClr val="c9211e"/>
                </a:solidFill>
                <a:latin typeface="Lato"/>
                <a:ea typeface="DejaVu Sans"/>
              </a:rPr>
              <a:t>3.</a:t>
            </a:r>
            <a:r>
              <a:rPr b="0" lang="en-PH" sz="2500" spc="-1" strike="noStrike">
                <a:solidFill>
                  <a:srgbClr val="000000"/>
                </a:solidFill>
                <a:latin typeface="Lato"/>
                <a:ea typeface="DejaVu Sans"/>
              </a:rPr>
              <a:t> If a word has two consonants in the middle, divide it in        between the consonants. </a:t>
            </a:r>
            <a:endParaRPr b="0" lang="en-PH" sz="2500" spc="-1" strike="noStrike">
              <a:latin typeface="Arial"/>
            </a:endParaRPr>
          </a:p>
          <a:p>
            <a:pPr marL="291960" algn="just">
              <a:lnSpc>
                <a:spcPct val="100000"/>
              </a:lnSpc>
              <a:spcBef>
                <a:spcPts val="567"/>
              </a:spcBef>
              <a:spcAft>
                <a:spcPts val="567"/>
              </a:spcAft>
              <a:buNone/>
            </a:pPr>
            <a:r>
              <a:rPr b="0" lang="en-PH" sz="2500" spc="-1" strike="noStrike">
                <a:solidFill>
                  <a:srgbClr val="000000"/>
                </a:solidFill>
                <a:latin typeface="Lato"/>
                <a:ea typeface="DejaVu Sans"/>
              </a:rPr>
              <a:t>  </a:t>
            </a:r>
            <a:r>
              <a:rPr b="0" lang="en-PH" sz="2500" spc="-1" strike="noStrike">
                <a:solidFill>
                  <a:srgbClr val="780373"/>
                </a:solidFill>
                <a:latin typeface="Lato"/>
                <a:ea typeface="DejaVu Sans"/>
              </a:rPr>
              <a:t>Examples:</a:t>
            </a:r>
            <a:r>
              <a:rPr b="0" lang="en-PH" sz="2500" spc="-1" strike="noStrike">
                <a:solidFill>
                  <a:srgbClr val="000000"/>
                </a:solidFill>
                <a:latin typeface="Lato"/>
                <a:ea typeface="DejaVu Sans"/>
              </a:rPr>
              <a:t> summer – sum/mer; traffic – traf/fic</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1440000" y="1044360"/>
            <a:ext cx="9178920" cy="4174560"/>
          </a:xfrm>
          <a:prstGeom prst="rect">
            <a:avLst/>
          </a:prstGeom>
          <a:noFill/>
          <a:ln w="57240">
            <a:solidFill>
              <a:srgbClr val="069a2e"/>
            </a:solidFill>
            <a:round/>
          </a:ln>
        </p:spPr>
        <p:style>
          <a:lnRef idx="0"/>
          <a:fillRef idx="0"/>
          <a:effectRef idx="0"/>
          <a:fontRef idx="minor"/>
        </p:style>
      </p:sp>
      <p:sp>
        <p:nvSpPr>
          <p:cNvPr id="136" name=""/>
          <p:cNvSpPr/>
          <p:nvPr/>
        </p:nvSpPr>
        <p:spPr>
          <a:xfrm>
            <a:off x="1800000" y="1283040"/>
            <a:ext cx="8458920" cy="220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1" lang="en-PH" sz="2500" spc="-1" strike="noStrike">
                <a:solidFill>
                  <a:srgbClr val="c9211e"/>
                </a:solidFill>
                <a:latin typeface="Lato"/>
                <a:ea typeface="DejaVu Sans"/>
              </a:rPr>
              <a:t>4.</a:t>
            </a:r>
            <a:r>
              <a:rPr b="0" lang="en-PH" sz="2500" spc="-1" strike="noStrike">
                <a:solidFill>
                  <a:srgbClr val="000000"/>
                </a:solidFill>
                <a:latin typeface="Lato"/>
                <a:ea typeface="DejaVu Sans"/>
              </a:rPr>
              <a:t> If a word has a prefix, divide the word between the              prefix and the root word. </a:t>
            </a:r>
            <a:endParaRPr b="0" lang="en-PH" sz="2500" spc="-1" strike="noStrike">
              <a:latin typeface="Arial"/>
            </a:endParaRPr>
          </a:p>
          <a:p>
            <a:pPr marL="291960" algn="just">
              <a:lnSpc>
                <a:spcPct val="100000"/>
              </a:lnSpc>
              <a:spcBef>
                <a:spcPts val="567"/>
              </a:spcBef>
              <a:spcAft>
                <a:spcPts val="567"/>
              </a:spcAft>
              <a:buNone/>
            </a:pPr>
            <a:r>
              <a:rPr b="0" lang="en-PH" sz="2500" spc="-1" strike="noStrike">
                <a:solidFill>
                  <a:srgbClr val="000000"/>
                </a:solidFill>
                <a:latin typeface="Lato"/>
                <a:ea typeface="DejaVu Sans"/>
              </a:rPr>
              <a:t> </a:t>
            </a:r>
            <a:r>
              <a:rPr b="0" lang="en-PH" sz="2500" spc="-1" strike="noStrike">
                <a:solidFill>
                  <a:srgbClr val="780373"/>
                </a:solidFill>
                <a:latin typeface="Lato"/>
                <a:ea typeface="DejaVu Sans"/>
              </a:rPr>
              <a:t>Examples:</a:t>
            </a:r>
            <a:r>
              <a:rPr b="0" lang="en-PH" sz="2500" spc="-1" strike="noStrike">
                <a:solidFill>
                  <a:srgbClr val="000000"/>
                </a:solidFill>
                <a:latin typeface="Lato"/>
                <a:ea typeface="DejaVu Sans"/>
              </a:rPr>
              <a:t> unfair – un/fair; return – re/turn </a:t>
            </a:r>
            <a:endParaRPr b="0" lang="en-PH" sz="2500" spc="-1" strike="noStrike">
              <a:latin typeface="Arial"/>
            </a:endParaRPr>
          </a:p>
        </p:txBody>
      </p:sp>
      <p:sp>
        <p:nvSpPr>
          <p:cNvPr id="137" name=""/>
          <p:cNvSpPr/>
          <p:nvPr/>
        </p:nvSpPr>
        <p:spPr>
          <a:xfrm>
            <a:off x="2160000" y="3227040"/>
            <a:ext cx="7918920" cy="220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500" spc="-1" strike="noStrike">
                <a:solidFill>
                  <a:srgbClr val="000000"/>
                </a:solidFill>
                <a:latin typeface="Lato"/>
                <a:ea typeface="DejaVu Sans"/>
              </a:rPr>
              <a:t>If a word has a suffix, divide the word between the root word and the suffix. </a:t>
            </a:r>
            <a:endParaRPr b="0" lang="en-PH" sz="2500" spc="-1" strike="noStrike">
              <a:latin typeface="Arial"/>
            </a:endParaRPr>
          </a:p>
          <a:p>
            <a:pPr algn="just">
              <a:lnSpc>
                <a:spcPct val="100000"/>
              </a:lnSpc>
              <a:spcBef>
                <a:spcPts val="850"/>
              </a:spcBef>
              <a:spcAft>
                <a:spcPts val="850"/>
              </a:spcAft>
              <a:buNone/>
            </a:pPr>
            <a:r>
              <a:rPr b="0" lang="en-PH" sz="2500" spc="-1" strike="noStrike">
                <a:solidFill>
                  <a:srgbClr val="780373"/>
                </a:solidFill>
                <a:latin typeface="Lato"/>
                <a:ea typeface="DejaVu Sans"/>
              </a:rPr>
              <a:t>Examples:</a:t>
            </a:r>
            <a:r>
              <a:rPr b="0" lang="en-PH" sz="2500" spc="-1" strike="noStrike">
                <a:solidFill>
                  <a:srgbClr val="000000"/>
                </a:solidFill>
                <a:latin typeface="Lato"/>
                <a:ea typeface="DejaVu Sans"/>
              </a:rPr>
              <a:t> helpful – help/ful; player – play/er</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548000" y="1872000"/>
            <a:ext cx="9178920" cy="2158920"/>
          </a:xfrm>
          <a:prstGeom prst="rect">
            <a:avLst/>
          </a:prstGeom>
          <a:noFill/>
          <a:ln w="57240">
            <a:solidFill>
              <a:srgbClr val="069a2e"/>
            </a:solidFill>
            <a:round/>
          </a:ln>
        </p:spPr>
        <p:style>
          <a:lnRef idx="0"/>
          <a:fillRef idx="0"/>
          <a:effectRef idx="0"/>
          <a:fontRef idx="minor"/>
        </p:style>
      </p:sp>
      <p:sp>
        <p:nvSpPr>
          <p:cNvPr id="139" name=""/>
          <p:cNvSpPr/>
          <p:nvPr/>
        </p:nvSpPr>
        <p:spPr>
          <a:xfrm>
            <a:off x="2052000" y="2088000"/>
            <a:ext cx="8458920" cy="2207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buNone/>
            </a:pPr>
            <a:r>
              <a:rPr b="1" lang="en-PH" sz="2500" spc="-1" strike="noStrike">
                <a:solidFill>
                  <a:srgbClr val="c9211e"/>
                </a:solidFill>
                <a:latin typeface="Lato"/>
                <a:ea typeface="DejaVu Sans"/>
              </a:rPr>
              <a:t>5.</a:t>
            </a:r>
            <a:r>
              <a:rPr b="0" lang="en-PH" sz="2500" spc="-1" strike="noStrike">
                <a:solidFill>
                  <a:srgbClr val="000000"/>
                </a:solidFill>
                <a:latin typeface="Lato"/>
                <a:ea typeface="DejaVu Sans"/>
              </a:rPr>
              <a:t> A compound word which is written and combined as           one is divided between the two words. </a:t>
            </a:r>
            <a:endParaRPr b="0" lang="en-PH" sz="2500" spc="-1" strike="noStrike">
              <a:latin typeface="Arial"/>
            </a:endParaRPr>
          </a:p>
          <a:p>
            <a:pPr marL="291960" algn="just">
              <a:lnSpc>
                <a:spcPct val="100000"/>
              </a:lnSpc>
              <a:spcBef>
                <a:spcPts val="1134"/>
              </a:spcBef>
              <a:spcAft>
                <a:spcPts val="1134"/>
              </a:spcAft>
              <a:buNone/>
            </a:pPr>
            <a:r>
              <a:rPr b="0" lang="en-PH" sz="2500" spc="-1" strike="noStrike">
                <a:solidFill>
                  <a:srgbClr val="780373"/>
                </a:solidFill>
                <a:latin typeface="Lato"/>
                <a:ea typeface="DejaVu Sans"/>
              </a:rPr>
              <a:t> </a:t>
            </a:r>
            <a:r>
              <a:rPr b="0" lang="en-PH" sz="2500" spc="-1" strike="noStrike">
                <a:solidFill>
                  <a:srgbClr val="780373"/>
                </a:solidFill>
                <a:latin typeface="Lato"/>
                <a:ea typeface="DejaVu Sans"/>
              </a:rPr>
              <a:t>Examples</a:t>
            </a:r>
            <a:r>
              <a:rPr b="0" lang="en-PH" sz="2500" spc="-1" strike="noStrike">
                <a:solidFill>
                  <a:srgbClr val="000000"/>
                </a:solidFill>
                <a:latin typeface="Lato"/>
                <a:ea typeface="DejaVu Sans"/>
              </a:rPr>
              <a:t>: birthday – birth/day; football – foot/ball</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360000" y="3951000"/>
            <a:ext cx="2029320" cy="2167920"/>
          </a:xfrm>
          <a:prstGeom prst="rect">
            <a:avLst/>
          </a:prstGeom>
          <a:ln w="0">
            <a:noFill/>
          </a:ln>
        </p:spPr>
      </p:pic>
      <p:pic>
        <p:nvPicPr>
          <p:cNvPr id="141" name="" descr=""/>
          <p:cNvPicPr/>
          <p:nvPr/>
        </p:nvPicPr>
        <p:blipFill>
          <a:blip r:embed="rId2"/>
          <a:stretch/>
        </p:blipFill>
        <p:spPr>
          <a:xfrm>
            <a:off x="10044000" y="3960000"/>
            <a:ext cx="2014920" cy="2167920"/>
          </a:xfrm>
          <a:prstGeom prst="rect">
            <a:avLst/>
          </a:prstGeom>
          <a:ln w="0">
            <a:noFill/>
          </a:ln>
        </p:spPr>
      </p:pic>
      <p:sp>
        <p:nvSpPr>
          <p:cNvPr id="142" name=""/>
          <p:cNvSpPr/>
          <p:nvPr/>
        </p:nvSpPr>
        <p:spPr>
          <a:xfrm>
            <a:off x="2435760" y="366840"/>
            <a:ext cx="7067160" cy="892080"/>
          </a:xfrm>
          <a:prstGeom prst="rect">
            <a:avLst/>
          </a:prstGeom>
          <a:noFill/>
          <a:ln w="0">
            <a:noFill/>
          </a:ln>
        </p:spPr>
        <p:style>
          <a:lnRef idx="0"/>
          <a:fillRef idx="0"/>
          <a:effectRef idx="0"/>
          <a:fontRef idx="minor"/>
        </p:style>
        <p:txBody>
          <a:bodyPr lIns="0" rIns="0" tIns="0" bIns="0" anchor="t">
            <a:noAutofit/>
          </a:bodyPr>
          <a:p>
            <a:pPr marL="304920" indent="-304920" algn="ctr">
              <a:lnSpc>
                <a:spcPct val="100000"/>
              </a:lnSpc>
              <a:spcAft>
                <a:spcPts val="601"/>
              </a:spcAft>
              <a:buNone/>
              <a:tabLst>
                <a:tab algn="l" pos="0"/>
              </a:tabLst>
            </a:pPr>
            <a:r>
              <a:rPr b="0" lang="en-PH" sz="2500" spc="-1" strike="noStrike">
                <a:solidFill>
                  <a:srgbClr val="000000"/>
                </a:solidFill>
                <a:latin typeface="Lato"/>
                <a:ea typeface="Calibri;Calibri"/>
              </a:rPr>
              <a:t>Words with final -</a:t>
            </a:r>
            <a:r>
              <a:rPr b="1" lang="en-PH" sz="2500" spc="-1" strike="noStrike">
                <a:solidFill>
                  <a:srgbClr val="c9211e"/>
                </a:solidFill>
                <a:latin typeface="Lato"/>
                <a:ea typeface="Calibri;Calibri"/>
              </a:rPr>
              <a:t>ft</a:t>
            </a:r>
            <a:r>
              <a:rPr b="0" lang="en-PH" sz="2500" spc="-1" strike="noStrike">
                <a:solidFill>
                  <a:srgbClr val="000000"/>
                </a:solidFill>
                <a:latin typeface="Lato"/>
                <a:ea typeface="Calibri;Calibri"/>
              </a:rPr>
              <a:t>, -</a:t>
            </a:r>
            <a:r>
              <a:rPr b="1" lang="en-PH" sz="2500" spc="-1" strike="noStrike">
                <a:solidFill>
                  <a:srgbClr val="c9211e"/>
                </a:solidFill>
                <a:latin typeface="Lato"/>
                <a:ea typeface="Calibri;Calibri"/>
              </a:rPr>
              <a:t>lt</a:t>
            </a:r>
            <a:r>
              <a:rPr b="0" lang="en-PH" sz="2500" spc="-1" strike="noStrike">
                <a:solidFill>
                  <a:srgbClr val="000000"/>
                </a:solidFill>
                <a:latin typeface="Lato"/>
                <a:ea typeface="Calibri;Calibri"/>
              </a:rPr>
              <a:t>, and -</a:t>
            </a:r>
            <a:r>
              <a:rPr b="1" lang="en-PH" sz="2500" spc="-1" strike="noStrike">
                <a:solidFill>
                  <a:srgbClr val="c9211e"/>
                </a:solidFill>
                <a:latin typeface="Lato"/>
                <a:ea typeface="Calibri;Calibri"/>
              </a:rPr>
              <a:t>st</a:t>
            </a:r>
            <a:r>
              <a:rPr b="1" lang="en-PH" sz="2500" spc="-1" strike="noStrike">
                <a:solidFill>
                  <a:srgbClr val="000000"/>
                </a:solidFill>
                <a:latin typeface="Lato"/>
                <a:ea typeface="Calibri;Calibri"/>
              </a:rPr>
              <a:t> </a:t>
            </a:r>
            <a:r>
              <a:rPr b="0" lang="en-PH" sz="2500" spc="-1" strike="noStrike">
                <a:solidFill>
                  <a:srgbClr val="000000"/>
                </a:solidFill>
                <a:latin typeface="Lato"/>
                <a:ea typeface="Calibri;Calibri"/>
              </a:rPr>
              <a:t>blends preceded by short /</a:t>
            </a:r>
            <a:r>
              <a:rPr b="1" lang="en-PH" sz="2500" spc="-1" strike="noStrike">
                <a:solidFill>
                  <a:srgbClr val="c9211e"/>
                </a:solidFill>
                <a:latin typeface="Lato"/>
                <a:ea typeface="Calibri;Calibri"/>
              </a:rPr>
              <a:t>e</a:t>
            </a:r>
            <a:r>
              <a:rPr b="0" lang="en-PH" sz="2500" spc="-1" strike="noStrike">
                <a:solidFill>
                  <a:srgbClr val="000000"/>
                </a:solidFill>
                <a:latin typeface="Lato"/>
                <a:ea typeface="Calibri;Calibri"/>
              </a:rPr>
              <a:t>/, /</a:t>
            </a:r>
            <a:r>
              <a:rPr b="1" lang="en-PH" sz="2500" spc="-1" strike="noStrike">
                <a:solidFill>
                  <a:srgbClr val="c9211e"/>
                </a:solidFill>
                <a:latin typeface="Lato"/>
                <a:ea typeface="Calibri;Calibri"/>
              </a:rPr>
              <a:t>a</a:t>
            </a:r>
            <a:r>
              <a:rPr b="0" lang="en-PH" sz="2500" spc="-1" strike="noStrike">
                <a:solidFill>
                  <a:srgbClr val="000000"/>
                </a:solidFill>
                <a:latin typeface="Lato"/>
                <a:ea typeface="Calibri;Calibri"/>
              </a:rPr>
              <a:t>/, /</a:t>
            </a:r>
            <a:r>
              <a:rPr b="1" lang="en-PH" sz="2500" spc="-1" strike="noStrike">
                <a:solidFill>
                  <a:srgbClr val="c9211e"/>
                </a:solidFill>
                <a:latin typeface="Lato"/>
                <a:ea typeface="Calibri;Calibri"/>
              </a:rPr>
              <a:t>i</a:t>
            </a:r>
            <a:r>
              <a:rPr b="0" lang="en-PH" sz="2500" spc="-1" strike="noStrike">
                <a:solidFill>
                  <a:srgbClr val="000000"/>
                </a:solidFill>
                <a:latin typeface="Lato"/>
                <a:ea typeface="Calibri;Calibri"/>
              </a:rPr>
              <a:t>/, /</a:t>
            </a:r>
            <a:r>
              <a:rPr b="1" lang="en-PH" sz="2500" spc="-1" strike="noStrike">
                <a:solidFill>
                  <a:srgbClr val="c9211e"/>
                </a:solidFill>
                <a:latin typeface="Lato"/>
                <a:ea typeface="Calibri;Calibri"/>
              </a:rPr>
              <a:t>o</a:t>
            </a:r>
            <a:r>
              <a:rPr b="0" lang="en-PH" sz="2500" spc="-1" strike="noStrike">
                <a:solidFill>
                  <a:srgbClr val="000000"/>
                </a:solidFill>
                <a:latin typeface="Lato"/>
                <a:ea typeface="Calibri;Calibri"/>
              </a:rPr>
              <a:t>/, and /</a:t>
            </a:r>
            <a:r>
              <a:rPr b="1" lang="en-PH" sz="2500" spc="-1" strike="noStrike">
                <a:solidFill>
                  <a:srgbClr val="c9211e"/>
                </a:solidFill>
                <a:latin typeface="Lato"/>
                <a:ea typeface="Calibri;Calibri"/>
              </a:rPr>
              <a:t>u</a:t>
            </a:r>
            <a:r>
              <a:rPr b="0" lang="en-PH" sz="2500" spc="-1" strike="noStrike">
                <a:solidFill>
                  <a:srgbClr val="000000"/>
                </a:solidFill>
                <a:latin typeface="Lato"/>
                <a:ea typeface="Calibri;Calibri"/>
              </a:rPr>
              <a:t>/ sounds.</a:t>
            </a:r>
            <a:endParaRPr b="0" lang="en-PH" sz="2500" spc="-1" strike="noStrike">
              <a:latin typeface="Arial"/>
            </a:endParaRPr>
          </a:p>
        </p:txBody>
      </p:sp>
      <p:graphicFrame>
        <p:nvGraphicFramePr>
          <p:cNvPr id="143" name=""/>
          <p:cNvGraphicFramePr/>
          <p:nvPr/>
        </p:nvGraphicFramePr>
        <p:xfrm>
          <a:off x="1311120" y="1543680"/>
          <a:ext cx="9488520" cy="1920240"/>
        </p:xfrm>
        <a:graphic>
          <a:graphicData uri="http://schemas.openxmlformats.org/drawingml/2006/table">
            <a:tbl>
              <a:tblPr/>
              <a:tblGrid>
                <a:gridCol w="1053720"/>
                <a:gridCol w="1053720"/>
                <a:gridCol w="1053720"/>
                <a:gridCol w="1053720"/>
                <a:gridCol w="1053720"/>
                <a:gridCol w="1053720"/>
                <a:gridCol w="1053720"/>
                <a:gridCol w="1053720"/>
                <a:gridCol w="1059120"/>
              </a:tblGrid>
              <a:tr h="480600">
                <a:tc gridSpan="3">
                  <a:txBody>
                    <a:bodyPr lIns="90000" rIns="90000" anchor="ctr">
                      <a:noAutofit/>
                    </a:bodyPr>
                    <a:p>
                      <a:pPr algn="ctr">
                        <a:lnSpc>
                          <a:spcPct val="100000"/>
                        </a:lnSpc>
                        <a:buNone/>
                      </a:pPr>
                      <a:r>
                        <a:rPr b="1" lang="en-PH" sz="2500" spc="-1" strike="noStrike">
                          <a:latin typeface="Lato"/>
                        </a:rPr>
                        <a:t>-ft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solidFill>
                      <a:srgbClr val="a7ccf5"/>
                    </a:solidFill>
                  </a:tcPr>
                </a:tc>
                <a:tc hMerge="1">
                  <a:tcPr anchor="t" marL="90000" marR="90000">
                    <a:solidFill>
                      <a:srgbClr val="729fcf"/>
                    </a:solidFill>
                  </a:tcPr>
                </a:tc>
                <a:tc hMerge="1">
                  <a:tcPr anchor="t" marL="90000" marR="90000">
                    <a:solidFill>
                      <a:srgbClr val="729fcf"/>
                    </a:solidFill>
                  </a:tcPr>
                </a:tc>
                <a:tc gridSpan="3">
                  <a:txBody>
                    <a:bodyPr lIns="90000" rIns="90000" anchor="ctr">
                      <a:noAutofit/>
                    </a:bodyPr>
                    <a:p>
                      <a:pPr algn="ctr">
                        <a:lnSpc>
                          <a:spcPct val="100000"/>
                        </a:lnSpc>
                        <a:buNone/>
                      </a:pPr>
                      <a:r>
                        <a:rPr b="1" lang="en-PH" sz="2500" spc="-1" strike="noStrike">
                          <a:latin typeface="Lato"/>
                        </a:rPr>
                        <a:t>-lt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solidFill>
                      <a:srgbClr val="a7ccf5"/>
                    </a:solidFill>
                  </a:tcPr>
                </a:tc>
                <a:tc hMerge="1">
                  <a:tcPr anchor="t" marL="90000" marR="90000">
                    <a:solidFill>
                      <a:srgbClr val="729fcf"/>
                    </a:solidFill>
                  </a:tcPr>
                </a:tc>
                <a:tc hMerge="1">
                  <a:tcPr anchor="t" marL="90000" marR="90000">
                    <a:solidFill>
                      <a:srgbClr val="729fcf"/>
                    </a:solidFill>
                  </a:tcPr>
                </a:tc>
                <a:tc gridSpan="3">
                  <a:txBody>
                    <a:bodyPr lIns="90000" rIns="90000" anchor="ctr">
                      <a:noAutofit/>
                    </a:bodyPr>
                    <a:p>
                      <a:pPr algn="ctr">
                        <a:lnSpc>
                          <a:spcPct val="100000"/>
                        </a:lnSpc>
                        <a:buNone/>
                      </a:pPr>
                      <a:r>
                        <a:rPr b="1" lang="en-PH" sz="2500" spc="-1" strike="noStrike">
                          <a:latin typeface="Lato"/>
                        </a:rPr>
                        <a:t>-st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solidFill>
                      <a:srgbClr val="a7ccf5"/>
                    </a:solidFill>
                  </a:tcPr>
                </a:tc>
                <a:tc hMerge="1">
                  <a:tcPr anchor="t" marL="90000" marR="90000">
                    <a:solidFill>
                      <a:srgbClr val="729fcf"/>
                    </a:solidFill>
                  </a:tcPr>
                </a:tc>
                <a:tc hMerge="1">
                  <a:tcPr anchor="t" marL="90000" marR="90000">
                    <a:solidFill>
                      <a:srgbClr val="729fcf"/>
                    </a:solidFill>
                  </a:tcPr>
                </a:tc>
              </a:tr>
              <a:tr h="719640">
                <a:tc>
                  <a:txBody>
                    <a:bodyPr lIns="90000" rIns="90000" anchor="ctr">
                      <a:noAutofit/>
                    </a:bodyPr>
                    <a:p>
                      <a:pPr algn="ctr">
                        <a:lnSpc>
                          <a:spcPct val="100000"/>
                        </a:lnSpc>
                        <a:buNone/>
                      </a:pPr>
                      <a:r>
                        <a:rPr b="0" lang="en-PH" sz="2500" spc="-1" strike="noStrike">
                          <a:latin typeface="Lato"/>
                        </a:rPr>
                        <a:t>raft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craft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draft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belt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felt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melt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cast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last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past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r>
              <a:tr h="720360">
                <a:tc>
                  <a:txBody>
                    <a:bodyPr lIns="90000" rIns="90000" anchor="ctr">
                      <a:noAutofit/>
                    </a:bodyPr>
                    <a:p>
                      <a:pPr algn="ctr">
                        <a:lnSpc>
                          <a:spcPct val="100000"/>
                        </a:lnSpc>
                        <a:buNone/>
                      </a:pPr>
                      <a:r>
                        <a:rPr b="0" lang="en-PH" sz="2500" spc="-1" strike="noStrike">
                          <a:latin typeface="Lato"/>
                        </a:rPr>
                        <a:t>left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theft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loft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hilt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silt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tilt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best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nest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c>
                  <a:txBody>
                    <a:bodyPr lIns="90000" rIns="90000" anchor="ctr">
                      <a:noAutofit/>
                    </a:bodyPr>
                    <a:p>
                      <a:pPr algn="ctr">
                        <a:lnSpc>
                          <a:spcPct val="100000"/>
                        </a:lnSpc>
                        <a:buNone/>
                      </a:pPr>
                      <a:r>
                        <a:rPr b="0" lang="en-PH" sz="2500" spc="-1" strike="noStrike">
                          <a:latin typeface="Lato"/>
                        </a:rPr>
                        <a:t>dust</a:t>
                      </a:r>
                      <a:endParaRPr b="0" lang="en-PH" sz="2500" spc="-1" strike="noStrike">
                        <a:latin typeface="Arial"/>
                      </a:endParaRPr>
                    </a:p>
                  </a:txBody>
                  <a:tcPr anchor="ctr" marL="90000" marR="90000">
                    <a:lnL w="720">
                      <a:solidFill>
                        <a:srgbClr val="1c1c1c"/>
                      </a:solidFill>
                    </a:lnL>
                    <a:lnR w="720">
                      <a:solidFill>
                        <a:srgbClr val="1c1c1c"/>
                      </a:solidFill>
                    </a:lnR>
                    <a:lnT w="720">
                      <a:solidFill>
                        <a:srgbClr val="1c1c1c"/>
                      </a:solidFill>
                    </a:lnT>
                    <a:lnB w="720">
                      <a:solidFill>
                        <a:srgbClr val="1c1c1c"/>
                      </a:solidFill>
                    </a:lnB>
                    <a:no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4" name=""/>
          <p:cNvGraphicFramePr/>
          <p:nvPr/>
        </p:nvGraphicFramePr>
        <p:xfrm>
          <a:off x="265680" y="498600"/>
          <a:ext cx="10391760" cy="4558320"/>
        </p:xfrm>
        <a:graphic>
          <a:graphicData uri="http://schemas.openxmlformats.org/drawingml/2006/table">
            <a:tbl>
              <a:tblPr/>
              <a:tblGrid>
                <a:gridCol w="3402000"/>
                <a:gridCol w="3402000"/>
                <a:gridCol w="3588120"/>
              </a:tblGrid>
              <a:tr h="457560">
                <a:tc>
                  <a:txBody>
                    <a:bodyPr lIns="90000" rIns="90000" anchor="ctr">
                      <a:noAutofit/>
                    </a:bodyPr>
                    <a:p>
                      <a:pPr algn="ctr">
                        <a:lnSpc>
                          <a:spcPct val="100000"/>
                        </a:lnSpc>
                        <a:buNone/>
                      </a:pPr>
                      <a:r>
                        <a:rPr b="1" lang="en-PH" sz="2300" spc="-1" strike="noStrike">
                          <a:latin typeface="Lato"/>
                          <a:ea typeface="AppleSystemUIFontBold"/>
                        </a:rPr>
                        <a:t>-ft</a:t>
                      </a:r>
                      <a:endParaRPr b="0" lang="en-PH" sz="23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b6d8fd"/>
                    </a:solidFill>
                  </a:tcPr>
                </a:tc>
                <a:tc>
                  <a:txBody>
                    <a:bodyPr lIns="90000" rIns="90000" anchor="ctr">
                      <a:noAutofit/>
                    </a:bodyPr>
                    <a:p>
                      <a:pPr algn="ctr">
                        <a:lnSpc>
                          <a:spcPct val="100000"/>
                        </a:lnSpc>
                        <a:buNone/>
                      </a:pPr>
                      <a:r>
                        <a:rPr b="1" lang="en-PH" sz="2300" spc="-1" strike="noStrike">
                          <a:latin typeface="Lato"/>
                          <a:ea typeface="AppleSystemUIFontBold"/>
                        </a:rPr>
                        <a:t>-lt</a:t>
                      </a:r>
                      <a:endParaRPr b="0" lang="en-PH" sz="23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b6d8fd"/>
                    </a:solidFill>
                  </a:tcPr>
                </a:tc>
                <a:tc>
                  <a:txBody>
                    <a:bodyPr lIns="90000" rIns="90000" anchor="ctr">
                      <a:noAutofit/>
                    </a:bodyPr>
                    <a:p>
                      <a:pPr algn="ctr">
                        <a:lnSpc>
                          <a:spcPct val="100000"/>
                        </a:lnSpc>
                        <a:buNone/>
                      </a:pPr>
                      <a:r>
                        <a:rPr b="1" lang="en-PH" sz="2300" spc="-1" strike="noStrike">
                          <a:latin typeface="Lato"/>
                          <a:ea typeface="AppleSystemUIFontBold"/>
                        </a:rPr>
                        <a:t>-st</a:t>
                      </a:r>
                      <a:endParaRPr b="0" lang="en-PH" sz="23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b6d8fd"/>
                    </a:solidFill>
                  </a:tcPr>
                </a:tc>
              </a:tr>
              <a:tr h="4101120">
                <a:tc>
                  <a:txBody>
                    <a:bodyPr lIns="90000" rIns="90000" anchor="t">
                      <a:noAutofit/>
                    </a:bodyPr>
                    <a:p>
                      <a:pPr>
                        <a:lnSpc>
                          <a:spcPct val="100000"/>
                        </a:lnSpc>
                        <a:buNone/>
                      </a:pPr>
                      <a:r>
                        <a:rPr b="0" lang="en-PH" sz="2300" spc="-1" strike="noStrike">
                          <a:latin typeface="Lato"/>
                        </a:rPr>
                        <a:t>1. He left the gift in the        loft. </a:t>
                      </a:r>
                      <a:endParaRPr b="0" lang="en-PH" sz="2300" spc="-1" strike="noStrike">
                        <a:latin typeface="Arial"/>
                      </a:endParaRPr>
                    </a:p>
                    <a:p>
                      <a:pPr>
                        <a:lnSpc>
                          <a:spcPct val="100000"/>
                        </a:lnSpc>
                        <a:buNone/>
                      </a:pPr>
                      <a:r>
                        <a:rPr b="0" lang="en-PH" sz="2300" spc="-1" strike="noStrike">
                          <a:latin typeface="Lato"/>
                        </a:rPr>
                        <a:t>2. They turned the raft to     the left. </a:t>
                      </a:r>
                      <a:endParaRPr b="0" lang="en-PH" sz="2300" spc="-1" strike="noStrike">
                        <a:latin typeface="Arial"/>
                      </a:endParaRPr>
                    </a:p>
                    <a:p>
                      <a:pPr>
                        <a:lnSpc>
                          <a:spcPct val="100000"/>
                        </a:lnSpc>
                        <a:buNone/>
                      </a:pPr>
                      <a:r>
                        <a:rPr b="0" lang="en-PH" sz="2300" spc="-1" strike="noStrike">
                          <a:latin typeface="Lato"/>
                        </a:rPr>
                        <a:t>3. The shift of the shaft        was swift. </a:t>
                      </a:r>
                      <a:endParaRPr b="0" lang="en-PH" sz="2300" spc="-1" strike="noStrike">
                        <a:latin typeface="Arial"/>
                      </a:endParaRPr>
                    </a:p>
                    <a:p>
                      <a:pPr>
                        <a:lnSpc>
                          <a:spcPct val="100000"/>
                        </a:lnSpc>
                        <a:buNone/>
                      </a:pPr>
                      <a:r>
                        <a:rPr b="0" lang="en-PH" sz="2300" spc="-1" strike="noStrike">
                          <a:latin typeface="Lato"/>
                        </a:rPr>
                        <a:t>4. The theft left the raft. </a:t>
                      </a:r>
                      <a:endParaRPr b="0" lang="en-PH" sz="2300" spc="-1" strike="noStrike">
                        <a:latin typeface="Arial"/>
                      </a:endParaRPr>
                    </a:p>
                    <a:p>
                      <a:pPr>
                        <a:lnSpc>
                          <a:spcPct val="100000"/>
                        </a:lnSpc>
                        <a:buNone/>
                      </a:pPr>
                      <a:r>
                        <a:rPr b="0" lang="en-PH" sz="2300" spc="-1" strike="noStrike">
                          <a:latin typeface="Lato"/>
                        </a:rPr>
                        <a:t>5. The art craft was             given as a gift.</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nSpc>
                          <a:spcPct val="100000"/>
                        </a:lnSpc>
                        <a:buNone/>
                      </a:pPr>
                      <a:r>
                        <a:rPr b="0" lang="en-PH" sz="2300" spc="-1" strike="noStrike">
                          <a:latin typeface="Lato"/>
                        </a:rPr>
                        <a:t>1. We felt the sudden          jolt. </a:t>
                      </a:r>
                      <a:endParaRPr b="0" lang="en-PH" sz="2300" spc="-1" strike="noStrike">
                        <a:latin typeface="Arial"/>
                      </a:endParaRPr>
                    </a:p>
                    <a:p>
                      <a:pPr>
                        <a:lnSpc>
                          <a:spcPct val="100000"/>
                        </a:lnSpc>
                        <a:buNone/>
                      </a:pPr>
                      <a:r>
                        <a:rPr b="0" lang="en-PH" sz="2300" spc="-1" strike="noStrike">
                          <a:latin typeface="Lato"/>
                        </a:rPr>
                        <a:t>2. I wear a belt today. </a:t>
                      </a:r>
                      <a:endParaRPr b="0" lang="en-PH" sz="2300" spc="-1" strike="noStrike">
                        <a:latin typeface="Arial"/>
                      </a:endParaRPr>
                    </a:p>
                    <a:p>
                      <a:pPr>
                        <a:lnSpc>
                          <a:spcPct val="100000"/>
                        </a:lnSpc>
                        <a:buNone/>
                      </a:pPr>
                      <a:r>
                        <a:rPr b="0" lang="en-PH" sz="2300" spc="-1" strike="noStrike">
                          <a:latin typeface="Lato"/>
                        </a:rPr>
                        <a:t>3. They knelt on the             quilt. </a:t>
                      </a:r>
                      <a:endParaRPr b="0" lang="en-PH" sz="2300" spc="-1" strike="noStrike">
                        <a:latin typeface="Arial"/>
                      </a:endParaRPr>
                    </a:p>
                    <a:p>
                      <a:pPr>
                        <a:lnSpc>
                          <a:spcPct val="100000"/>
                        </a:lnSpc>
                        <a:buNone/>
                      </a:pPr>
                      <a:r>
                        <a:rPr b="0" lang="en-PH" sz="2300" spc="-1" strike="noStrike">
                          <a:latin typeface="Lato"/>
                        </a:rPr>
                        <a:t>4. The chocolates melt        in his hands.</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nSpc>
                          <a:spcPct val="100000"/>
                        </a:lnSpc>
                        <a:buNone/>
                      </a:pPr>
                      <a:r>
                        <a:rPr b="0" lang="en-PH" sz="2300" spc="-1" strike="noStrike">
                          <a:latin typeface="Lato"/>
                        </a:rPr>
                        <a:t>1. Her eldest child is a           dentist. </a:t>
                      </a:r>
                      <a:endParaRPr b="0" lang="en-PH" sz="2300" spc="-1" strike="noStrike">
                        <a:latin typeface="Arial"/>
                      </a:endParaRPr>
                    </a:p>
                    <a:p>
                      <a:pPr>
                        <a:lnSpc>
                          <a:spcPct val="100000"/>
                        </a:lnSpc>
                        <a:buNone/>
                      </a:pPr>
                      <a:r>
                        <a:rPr b="0" lang="en-PH" sz="2300" spc="-1" strike="noStrike">
                          <a:latin typeface="Lato"/>
                        </a:rPr>
                        <a:t>2. The honest artist has         his latest list of                   interesting art works. </a:t>
                      </a:r>
                      <a:endParaRPr b="0" lang="en-PH" sz="2300" spc="-1" strike="noStrike">
                        <a:latin typeface="Arial"/>
                      </a:endParaRPr>
                    </a:p>
                    <a:p>
                      <a:pPr>
                        <a:lnSpc>
                          <a:spcPct val="100000"/>
                        </a:lnSpc>
                        <a:buNone/>
                      </a:pPr>
                      <a:r>
                        <a:rPr b="0" lang="en-PH" sz="2300" spc="-1" strike="noStrike">
                          <a:latin typeface="Lato"/>
                        </a:rPr>
                        <a:t>3. The terrorists were lost      in the forest. </a:t>
                      </a:r>
                      <a:endParaRPr b="0" lang="en-PH" sz="2300" spc="-1" strike="noStrike">
                        <a:latin typeface="Arial"/>
                      </a:endParaRPr>
                    </a:p>
                    <a:p>
                      <a:pPr>
                        <a:lnSpc>
                          <a:spcPct val="100000"/>
                        </a:lnSpc>
                        <a:buNone/>
                      </a:pPr>
                      <a:r>
                        <a:rPr b="0" lang="en-PH" sz="2300" spc="-1" strike="noStrike">
                          <a:latin typeface="Lato"/>
                        </a:rPr>
                        <a:t>4. We must show our             best. </a:t>
                      </a:r>
                      <a:endParaRPr b="0" lang="en-PH" sz="2300" spc="-1" strike="noStrike">
                        <a:latin typeface="Arial"/>
                      </a:endParaRPr>
                    </a:p>
                    <a:p>
                      <a:pPr>
                        <a:lnSpc>
                          <a:spcPct val="100000"/>
                        </a:lnSpc>
                        <a:buNone/>
                      </a:pPr>
                      <a:r>
                        <a:rPr b="0" lang="en-PH" sz="2300" spc="-1" strike="noStrike">
                          <a:latin typeface="Lato"/>
                        </a:rPr>
                        <a:t>5. We were the last in the      contest.</a:t>
                      </a:r>
                      <a:endParaRPr b="0" lang="en-PH" sz="23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396000" y="504000"/>
            <a:ext cx="10078920" cy="5146920"/>
          </a:xfrm>
          <a:custGeom>
            <a:avLst/>
            <a:gdLst/>
            <a:ahLst/>
            <a:rect l="l" t="t" r="r" b="b"/>
            <a:pathLst>
              <a:path w="28002" h="14302">
                <a:moveTo>
                  <a:pt x="2383" y="0"/>
                </a:moveTo>
                <a:lnTo>
                  <a:pt x="2383" y="0"/>
                </a:lnTo>
                <a:cubicBezTo>
                  <a:pt x="1965" y="0"/>
                  <a:pt x="1554" y="110"/>
                  <a:pt x="1192" y="319"/>
                </a:cubicBezTo>
                <a:cubicBezTo>
                  <a:pt x="829" y="529"/>
                  <a:pt x="529" y="829"/>
                  <a:pt x="319" y="1192"/>
                </a:cubicBezTo>
                <a:cubicBezTo>
                  <a:pt x="110" y="1554"/>
                  <a:pt x="0" y="1965"/>
                  <a:pt x="0" y="2384"/>
                </a:cubicBezTo>
                <a:lnTo>
                  <a:pt x="0" y="11917"/>
                </a:lnTo>
                <a:lnTo>
                  <a:pt x="0" y="11918"/>
                </a:lnTo>
                <a:cubicBezTo>
                  <a:pt x="0" y="12336"/>
                  <a:pt x="110" y="12747"/>
                  <a:pt x="319" y="13109"/>
                </a:cubicBezTo>
                <a:cubicBezTo>
                  <a:pt x="529" y="13472"/>
                  <a:pt x="829" y="13772"/>
                  <a:pt x="1192" y="13982"/>
                </a:cubicBezTo>
                <a:cubicBezTo>
                  <a:pt x="1554" y="14191"/>
                  <a:pt x="1965" y="14301"/>
                  <a:pt x="2384" y="14301"/>
                </a:cubicBezTo>
                <a:lnTo>
                  <a:pt x="25617" y="14301"/>
                </a:lnTo>
                <a:lnTo>
                  <a:pt x="25618" y="14301"/>
                </a:lnTo>
                <a:cubicBezTo>
                  <a:pt x="26036" y="14301"/>
                  <a:pt x="26447" y="14191"/>
                  <a:pt x="26809" y="13982"/>
                </a:cubicBezTo>
                <a:cubicBezTo>
                  <a:pt x="27172" y="13772"/>
                  <a:pt x="27472" y="13472"/>
                  <a:pt x="27682" y="13109"/>
                </a:cubicBezTo>
                <a:cubicBezTo>
                  <a:pt x="27891" y="12747"/>
                  <a:pt x="28001" y="12336"/>
                  <a:pt x="28001" y="11918"/>
                </a:cubicBezTo>
                <a:lnTo>
                  <a:pt x="28001" y="2383"/>
                </a:lnTo>
                <a:lnTo>
                  <a:pt x="28001" y="2384"/>
                </a:lnTo>
                <a:lnTo>
                  <a:pt x="28001" y="2383"/>
                </a:lnTo>
                <a:cubicBezTo>
                  <a:pt x="28001" y="1965"/>
                  <a:pt x="27891" y="1554"/>
                  <a:pt x="27682" y="1192"/>
                </a:cubicBezTo>
                <a:cubicBezTo>
                  <a:pt x="27472" y="829"/>
                  <a:pt x="27172" y="529"/>
                  <a:pt x="26809" y="319"/>
                </a:cubicBezTo>
                <a:cubicBezTo>
                  <a:pt x="26447" y="110"/>
                  <a:pt x="26036" y="0"/>
                  <a:pt x="25618" y="0"/>
                </a:cubicBezTo>
                <a:lnTo>
                  <a:pt x="2383" y="0"/>
                </a:lnTo>
              </a:path>
            </a:pathLst>
          </a:custGeom>
          <a:noFill/>
          <a:ln w="57240">
            <a:solidFill>
              <a:srgbClr val="35dddb"/>
            </a:solidFill>
            <a:round/>
          </a:ln>
        </p:spPr>
        <p:style>
          <a:lnRef idx="0"/>
          <a:fillRef idx="0"/>
          <a:effectRef idx="0"/>
          <a:fontRef idx="minor"/>
        </p:style>
      </p:sp>
      <p:sp>
        <p:nvSpPr>
          <p:cNvPr id="146" name=""/>
          <p:cNvSpPr/>
          <p:nvPr/>
        </p:nvSpPr>
        <p:spPr>
          <a:xfrm>
            <a:off x="2844000" y="883800"/>
            <a:ext cx="5578920" cy="519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780373"/>
                </a:solidFill>
                <a:latin typeface="Lato"/>
                <a:ea typeface="AppleSystemUIFont"/>
              </a:rPr>
              <a:t>We Need Good Leaders</a:t>
            </a:r>
            <a:endParaRPr b="0" lang="en-PH" sz="2400" spc="-1" strike="noStrike">
              <a:latin typeface="Arial"/>
            </a:endParaRPr>
          </a:p>
        </p:txBody>
      </p:sp>
      <p:sp>
        <p:nvSpPr>
          <p:cNvPr id="147" name=""/>
          <p:cNvSpPr/>
          <p:nvPr/>
        </p:nvSpPr>
        <p:spPr>
          <a:xfrm>
            <a:off x="773640" y="1692000"/>
            <a:ext cx="9305280" cy="234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The Lion Kingdom was in need of a king to replace the old king who recently passed away. The council of elder lions examined all the candidates. They were discussing on what their bases should be in choosing a leader. Zemba, the oldest one, stood up and said, “I will tell a story about one lion.” All members were listening to him. </a:t>
            </a:r>
            <a:endParaRPr b="0" lang="en-PH" sz="2200" spc="-1" strike="noStrike">
              <a:latin typeface="Arial"/>
            </a:endParaRPr>
          </a:p>
        </p:txBody>
      </p:sp>
      <p:sp>
        <p:nvSpPr>
          <p:cNvPr id="148" name=""/>
          <p:cNvSpPr/>
          <p:nvPr/>
        </p:nvSpPr>
        <p:spPr>
          <a:xfrm>
            <a:off x="792000" y="4123800"/>
            <a:ext cx="8567280" cy="13831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t>
            </a:r>
            <a:r>
              <a:rPr b="0" lang="en-PH" sz="2200" spc="-1" strike="noStrike">
                <a:solidFill>
                  <a:srgbClr val="000000"/>
                </a:solidFill>
                <a:latin typeface="Lato"/>
                <a:ea typeface="AppleSystemUIFont"/>
              </a:rPr>
              <a:t>I hope that with my story, you will know the important trait that you should look for in a leader.” Zemba then told this story:</a:t>
            </a:r>
            <a:endParaRPr b="0" lang="en-PH" sz="2200" spc="-1" strike="noStrike">
              <a:latin typeface="Arial"/>
            </a:endParaRPr>
          </a:p>
        </p:txBody>
      </p:sp>
      <p:pic>
        <p:nvPicPr>
          <p:cNvPr id="149" name="" descr=""/>
          <p:cNvPicPr/>
          <p:nvPr/>
        </p:nvPicPr>
        <p:blipFill>
          <a:blip r:embed="rId1"/>
          <a:srcRect l="9993" t="0" r="0" b="0"/>
          <a:stretch/>
        </p:blipFill>
        <p:spPr>
          <a:xfrm>
            <a:off x="9612000" y="3816000"/>
            <a:ext cx="2266920" cy="2097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96360" y="576360"/>
            <a:ext cx="10222560" cy="5146920"/>
          </a:xfrm>
          <a:custGeom>
            <a:avLst/>
            <a:gdLst/>
            <a:ahLst/>
            <a:rect l="l" t="t" r="r" b="b"/>
            <a:pathLst>
              <a:path w="28401" h="14302">
                <a:moveTo>
                  <a:pt x="2383" y="0"/>
                </a:moveTo>
                <a:lnTo>
                  <a:pt x="2383" y="0"/>
                </a:lnTo>
                <a:cubicBezTo>
                  <a:pt x="1965" y="0"/>
                  <a:pt x="1554" y="110"/>
                  <a:pt x="1192" y="319"/>
                </a:cubicBezTo>
                <a:cubicBezTo>
                  <a:pt x="829" y="529"/>
                  <a:pt x="529" y="829"/>
                  <a:pt x="319" y="1192"/>
                </a:cubicBezTo>
                <a:cubicBezTo>
                  <a:pt x="110" y="1554"/>
                  <a:pt x="0" y="1965"/>
                  <a:pt x="0" y="2384"/>
                </a:cubicBezTo>
                <a:lnTo>
                  <a:pt x="0" y="11917"/>
                </a:lnTo>
                <a:lnTo>
                  <a:pt x="0" y="11918"/>
                </a:lnTo>
                <a:cubicBezTo>
                  <a:pt x="0" y="12336"/>
                  <a:pt x="110" y="12747"/>
                  <a:pt x="319" y="13109"/>
                </a:cubicBezTo>
                <a:cubicBezTo>
                  <a:pt x="529" y="13472"/>
                  <a:pt x="829" y="13772"/>
                  <a:pt x="1192" y="13982"/>
                </a:cubicBezTo>
                <a:cubicBezTo>
                  <a:pt x="1554" y="14191"/>
                  <a:pt x="1965" y="14301"/>
                  <a:pt x="2384" y="14301"/>
                </a:cubicBezTo>
                <a:lnTo>
                  <a:pt x="26016" y="14301"/>
                </a:lnTo>
                <a:lnTo>
                  <a:pt x="26017" y="14301"/>
                </a:lnTo>
                <a:cubicBezTo>
                  <a:pt x="26435" y="14301"/>
                  <a:pt x="26846" y="14191"/>
                  <a:pt x="27208" y="13982"/>
                </a:cubicBezTo>
                <a:cubicBezTo>
                  <a:pt x="27571" y="13772"/>
                  <a:pt x="27871" y="13472"/>
                  <a:pt x="28081" y="13109"/>
                </a:cubicBezTo>
                <a:cubicBezTo>
                  <a:pt x="28290" y="12747"/>
                  <a:pt x="28400" y="12336"/>
                  <a:pt x="28400" y="11918"/>
                </a:cubicBezTo>
                <a:lnTo>
                  <a:pt x="28400" y="2383"/>
                </a:lnTo>
                <a:lnTo>
                  <a:pt x="28400" y="2384"/>
                </a:lnTo>
                <a:lnTo>
                  <a:pt x="28400" y="2383"/>
                </a:lnTo>
                <a:cubicBezTo>
                  <a:pt x="28400" y="1965"/>
                  <a:pt x="28290" y="1554"/>
                  <a:pt x="28081" y="1192"/>
                </a:cubicBezTo>
                <a:cubicBezTo>
                  <a:pt x="27871" y="829"/>
                  <a:pt x="27571" y="529"/>
                  <a:pt x="27208" y="319"/>
                </a:cubicBezTo>
                <a:cubicBezTo>
                  <a:pt x="26846" y="110"/>
                  <a:pt x="26435" y="0"/>
                  <a:pt x="26017" y="0"/>
                </a:cubicBezTo>
                <a:lnTo>
                  <a:pt x="2383" y="0"/>
                </a:lnTo>
              </a:path>
            </a:pathLst>
          </a:custGeom>
          <a:noFill/>
          <a:ln w="57240">
            <a:solidFill>
              <a:srgbClr val="35dddb"/>
            </a:solidFill>
            <a:round/>
          </a:ln>
        </p:spPr>
        <p:style>
          <a:lnRef idx="0"/>
          <a:fillRef idx="0"/>
          <a:effectRef idx="0"/>
          <a:fontRef idx="minor"/>
        </p:style>
      </p:sp>
      <p:sp>
        <p:nvSpPr>
          <p:cNvPr id="151" name=""/>
          <p:cNvSpPr/>
          <p:nvPr/>
        </p:nvSpPr>
        <p:spPr>
          <a:xfrm>
            <a:off x="684000" y="828000"/>
            <a:ext cx="7090920" cy="2676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A lion planted a fruit tree on a hill. When the tree started to bear fruit, the lion would go to the hill every day to get a fruit. Then, he noticed that the tree only bore one fruit a day. He got tired. </a:t>
            </a:r>
            <a:endParaRPr b="0" lang="en-PH" sz="2200" spc="-1" strike="noStrike">
              <a:latin typeface="Arial"/>
            </a:endParaRPr>
          </a:p>
        </p:txBody>
      </p:sp>
      <p:pic>
        <p:nvPicPr>
          <p:cNvPr id="152" name="" descr=""/>
          <p:cNvPicPr/>
          <p:nvPr/>
        </p:nvPicPr>
        <p:blipFill>
          <a:blip r:embed="rId1"/>
          <a:srcRect l="0" t="0" r="10" b="0"/>
          <a:stretch/>
        </p:blipFill>
        <p:spPr>
          <a:xfrm>
            <a:off x="8064000" y="144360"/>
            <a:ext cx="2750760" cy="2402640"/>
          </a:xfrm>
          <a:prstGeom prst="rect">
            <a:avLst/>
          </a:prstGeom>
          <a:ln w="0">
            <a:noFill/>
          </a:ln>
        </p:spPr>
      </p:pic>
      <p:sp>
        <p:nvSpPr>
          <p:cNvPr id="153" name=""/>
          <p:cNvSpPr/>
          <p:nvPr/>
        </p:nvSpPr>
        <p:spPr>
          <a:xfrm>
            <a:off x="3780000" y="3096000"/>
            <a:ext cx="6478920" cy="2245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200" spc="-1" strike="noStrike">
                <a:solidFill>
                  <a:srgbClr val="000000"/>
                </a:solidFill>
                <a:latin typeface="Lato"/>
                <a:ea typeface="AppleSystemUIFont"/>
              </a:rPr>
              <a:t>	</a:t>
            </a:r>
            <a:r>
              <a:rPr b="0" lang="en-PH" sz="2200" spc="-1" strike="noStrike">
                <a:solidFill>
                  <a:srgbClr val="000000"/>
                </a:solidFill>
                <a:latin typeface="Lato"/>
                <a:ea typeface="AppleSystemUIFont"/>
              </a:rPr>
              <a:t>He told the tree to give him more fruits so he would not go to the hill every day. The next day, the lion was excited to go to the hill. He expected to see more fruits. But still the tree had only one fruit! The lion was not happy.</a:t>
            </a:r>
            <a:endParaRPr b="0" lang="en-PH" sz="2200" spc="-1" strike="noStrike">
              <a:latin typeface="Arial"/>
            </a:endParaRPr>
          </a:p>
        </p:txBody>
      </p:sp>
      <p:pic>
        <p:nvPicPr>
          <p:cNvPr id="154" name="" descr=""/>
          <p:cNvPicPr/>
          <p:nvPr/>
        </p:nvPicPr>
        <p:blipFill>
          <a:blip r:embed="rId2"/>
          <a:stretch/>
        </p:blipFill>
        <p:spPr>
          <a:xfrm>
            <a:off x="216000" y="3218040"/>
            <a:ext cx="3238920" cy="2576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2466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2023-08-23T15:56:50Z</dcterms:modified>
  <cp:revision>142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