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9160" cy="684504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6040" cy="2786040"/>
          </a:xfrm>
          <a:prstGeom prst="rect">
            <a:avLst/>
          </a:prstGeom>
          <a:ln w="0">
            <a:noFill/>
          </a:ln>
        </p:spPr>
      </p:pic>
      <p:sp>
        <p:nvSpPr>
          <p:cNvPr id="2" name="Rectangle 5"/>
          <p:cNvSpPr/>
          <p:nvPr/>
        </p:nvSpPr>
        <p:spPr>
          <a:xfrm>
            <a:off x="3487320" y="1475280"/>
            <a:ext cx="8691480" cy="384948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480" cy="37116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9160" cy="622080"/>
          </a:xfrm>
          <a:prstGeom prst="rect">
            <a:avLst/>
          </a:prstGeom>
          <a:ln w="0">
            <a:noFill/>
          </a:ln>
        </p:spPr>
      </p:pic>
      <p:sp>
        <p:nvSpPr>
          <p:cNvPr id="43" name="Rectangle 7"/>
          <p:cNvSpPr/>
          <p:nvPr/>
        </p:nvSpPr>
        <p:spPr>
          <a:xfrm>
            <a:off x="10868760" y="0"/>
            <a:ext cx="957600" cy="95760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680" cy="1021680"/>
          </a:xfrm>
          <a:prstGeom prst="rect">
            <a:avLst/>
          </a:prstGeom>
          <a:ln w="0">
            <a:noFill/>
          </a:ln>
        </p:spPr>
      </p:pic>
      <p:sp>
        <p:nvSpPr>
          <p:cNvPr id="45" name="TextBox 9"/>
          <p:cNvSpPr/>
          <p:nvPr/>
        </p:nvSpPr>
        <p:spPr>
          <a:xfrm>
            <a:off x="185400" y="6362280"/>
            <a:ext cx="4678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480" cy="337176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572000" y="2832840"/>
            <a:ext cx="6840000" cy="62316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3500" spc="-1" strike="noStrike">
                <a:solidFill>
                  <a:srgbClr val="ffffff"/>
                </a:solidFill>
                <a:latin typeface="Lato"/>
                <a:ea typeface="PingFang SC"/>
              </a:rPr>
              <a:t>Changes as Animals Grow</a:t>
            </a:r>
            <a:endParaRPr b="0" lang="en-PH" sz="3500" spc="-1" strike="noStrike">
              <a:latin typeface=""/>
              <a:ea typeface=""/>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7560000" y="5400000"/>
            <a:ext cx="2876040" cy="342360"/>
          </a:xfrm>
          <a:prstGeom prst="rect">
            <a:avLst/>
          </a:prstGeom>
          <a:noFill/>
          <a:ln w="0">
            <a:noFill/>
          </a:ln>
        </p:spPr>
        <p:style>
          <a:lnRef idx="0"/>
          <a:fillRef idx="0"/>
          <a:effectRef idx="0"/>
          <a:fontRef idx="minor"/>
        </p:style>
      </p:sp>
      <p:sp>
        <p:nvSpPr>
          <p:cNvPr id="126" name=""/>
          <p:cNvSpPr/>
          <p:nvPr/>
        </p:nvSpPr>
        <p:spPr>
          <a:xfrm>
            <a:off x="10260000" y="5746320"/>
            <a:ext cx="176760" cy="342360"/>
          </a:xfrm>
          <a:prstGeom prst="rect">
            <a:avLst/>
          </a:prstGeom>
          <a:noFill/>
          <a:ln w="0">
            <a:noFill/>
          </a:ln>
        </p:spPr>
        <p:style>
          <a:lnRef idx="0"/>
          <a:fillRef idx="0"/>
          <a:effectRef idx="0"/>
          <a:fontRef idx="minor"/>
        </p:style>
      </p:sp>
      <p:sp>
        <p:nvSpPr>
          <p:cNvPr id="127" name=""/>
          <p:cNvSpPr/>
          <p:nvPr/>
        </p:nvSpPr>
        <p:spPr>
          <a:xfrm>
            <a:off x="0" y="936000"/>
            <a:ext cx="3780000" cy="360000"/>
          </a:xfrm>
          <a:prstGeom prst="rect">
            <a:avLst/>
          </a:prstGeom>
          <a:gradFill rotWithShape="0">
            <a:gsLst>
              <a:gs pos="0">
                <a:srgbClr val="ff6d6d">
                  <a:alpha val="0"/>
                </a:srgbClr>
              </a:gs>
              <a:gs pos="100000">
                <a:srgbClr val="ff6d6d"/>
              </a:gs>
            </a:gsLst>
            <a:path path="rect">
              <a:fillToRect l="50000" t="50000" r="50000" b="50000"/>
            </a:path>
          </a:gradFill>
          <a:ln w="19080">
            <a:solidFill>
              <a:srgbClr val="111111"/>
            </a:solidFill>
            <a:round/>
          </a:ln>
        </p:spPr>
        <p:style>
          <a:lnRef idx="0"/>
          <a:fillRef idx="0"/>
          <a:effectRef idx="0"/>
          <a:fontRef idx="minor"/>
        </p:style>
        <p:txBody>
          <a:bodyPr lIns="99360" rIns="99360" tIns="54360" bIns="54360" anchor="ctr">
            <a:noAutofit/>
          </a:bodyPr>
          <a:p>
            <a:pPr algn="ctr">
              <a:buNone/>
            </a:pPr>
            <a:r>
              <a:rPr b="1" lang="en-PH" sz="1800" spc="-1" strike="noStrike">
                <a:solidFill>
                  <a:srgbClr val="000000"/>
                </a:solidFill>
                <a:latin typeface="Lato"/>
                <a:ea typeface=""/>
              </a:rPr>
              <a:t>Animals That are Born Alive</a:t>
            </a:r>
            <a:endParaRPr b="0" lang="en-PH" sz="1800" spc="-1" strike="noStrike">
              <a:solidFill>
                <a:srgbClr val="4dff1a"/>
              </a:solidFill>
              <a:latin typeface=""/>
              <a:ea typeface=""/>
            </a:endParaRPr>
          </a:p>
        </p:txBody>
      </p:sp>
      <p:sp>
        <p:nvSpPr>
          <p:cNvPr id="128" name=""/>
          <p:cNvSpPr txBox="1"/>
          <p:nvPr/>
        </p:nvSpPr>
        <p:spPr>
          <a:xfrm>
            <a:off x="515880" y="1564920"/>
            <a:ext cx="11160000" cy="7030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Baby animals that are born alive have body parts similar to those of their parents. They are alike in body movement and in body covering. They look exactly like their parents.</a:t>
            </a:r>
            <a:endParaRPr b="0" lang="en-PH" sz="1800" spc="-1" strike="noStrike">
              <a:latin typeface="Lato"/>
              <a:ea typeface="AppleSystemUIFont"/>
            </a:endParaRPr>
          </a:p>
        </p:txBody>
      </p:sp>
      <p:pic>
        <p:nvPicPr>
          <p:cNvPr id="129" name="" descr=""/>
          <p:cNvPicPr/>
          <p:nvPr/>
        </p:nvPicPr>
        <p:blipFill>
          <a:blip r:embed="rId1"/>
          <a:stretch/>
        </p:blipFill>
        <p:spPr>
          <a:xfrm>
            <a:off x="731160" y="2340000"/>
            <a:ext cx="5280840" cy="3701880"/>
          </a:xfrm>
          <a:prstGeom prst="rect">
            <a:avLst/>
          </a:prstGeom>
          <a:ln w="19080">
            <a:solidFill>
              <a:srgbClr val="000000"/>
            </a:solidFill>
            <a:round/>
          </a:ln>
        </p:spPr>
      </p:pic>
      <p:pic>
        <p:nvPicPr>
          <p:cNvPr id="130" name="" descr=""/>
          <p:cNvPicPr/>
          <p:nvPr/>
        </p:nvPicPr>
        <p:blipFill>
          <a:blip r:embed="rId2"/>
          <a:stretch/>
        </p:blipFill>
        <p:spPr>
          <a:xfrm>
            <a:off x="6177960" y="2340000"/>
            <a:ext cx="5306040" cy="371952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
          <p:cNvSpPr/>
          <p:nvPr/>
        </p:nvSpPr>
        <p:spPr>
          <a:xfrm>
            <a:off x="7560000" y="5400000"/>
            <a:ext cx="2876040" cy="342360"/>
          </a:xfrm>
          <a:prstGeom prst="rect">
            <a:avLst/>
          </a:prstGeom>
          <a:noFill/>
          <a:ln w="0">
            <a:noFill/>
          </a:ln>
        </p:spPr>
        <p:style>
          <a:lnRef idx="0"/>
          <a:fillRef idx="0"/>
          <a:effectRef idx="0"/>
          <a:fontRef idx="minor"/>
        </p:style>
      </p:sp>
      <p:sp>
        <p:nvSpPr>
          <p:cNvPr id="132" name=""/>
          <p:cNvSpPr/>
          <p:nvPr/>
        </p:nvSpPr>
        <p:spPr>
          <a:xfrm>
            <a:off x="10260000" y="5746320"/>
            <a:ext cx="176760" cy="342360"/>
          </a:xfrm>
          <a:prstGeom prst="rect">
            <a:avLst/>
          </a:prstGeom>
          <a:noFill/>
          <a:ln w="0">
            <a:noFill/>
          </a:ln>
        </p:spPr>
        <p:style>
          <a:lnRef idx="0"/>
          <a:fillRef idx="0"/>
          <a:effectRef idx="0"/>
          <a:fontRef idx="minor"/>
        </p:style>
      </p:sp>
      <p:sp>
        <p:nvSpPr>
          <p:cNvPr id="133" name=""/>
          <p:cNvSpPr/>
          <p:nvPr/>
        </p:nvSpPr>
        <p:spPr>
          <a:xfrm>
            <a:off x="0" y="900000"/>
            <a:ext cx="5760000" cy="360000"/>
          </a:xfrm>
          <a:prstGeom prst="rect">
            <a:avLst/>
          </a:prstGeom>
          <a:gradFill rotWithShape="0">
            <a:gsLst>
              <a:gs pos="0">
                <a:srgbClr val="ff6d6d">
                  <a:alpha val="0"/>
                </a:srgbClr>
              </a:gs>
              <a:gs pos="100000">
                <a:srgbClr val="ff6d6d"/>
              </a:gs>
            </a:gsLst>
            <a:path path="rect">
              <a:fillToRect l="50000" t="50000" r="50000" b="50000"/>
            </a:path>
          </a:gradFill>
          <a:ln w="19080">
            <a:solidFill>
              <a:srgbClr val="111111"/>
            </a:solidFill>
            <a:round/>
          </a:ln>
        </p:spPr>
        <p:style>
          <a:lnRef idx="0"/>
          <a:fillRef idx="0"/>
          <a:effectRef idx="0"/>
          <a:fontRef idx="minor"/>
        </p:style>
        <p:txBody>
          <a:bodyPr lIns="99360" rIns="99360" tIns="54360" bIns="54360" anchor="ctr">
            <a:noAutofit/>
          </a:bodyPr>
          <a:p>
            <a:pPr algn="ctr">
              <a:buNone/>
            </a:pPr>
            <a:r>
              <a:rPr b="1" lang="en-PH" sz="1800" spc="-1" strike="noStrike">
                <a:solidFill>
                  <a:srgbClr val="000000"/>
                </a:solidFill>
                <a:latin typeface="Lato"/>
                <a:ea typeface=""/>
              </a:rPr>
              <a:t>Changes That Take Place as Animals Grow</a:t>
            </a:r>
            <a:endParaRPr b="1" lang="en-PH" sz="1800" spc="-1" strike="noStrike">
              <a:solidFill>
                <a:srgbClr val="000000"/>
              </a:solidFill>
              <a:latin typeface="Lato"/>
              <a:ea typeface=""/>
            </a:endParaRPr>
          </a:p>
        </p:txBody>
      </p:sp>
      <p:sp>
        <p:nvSpPr>
          <p:cNvPr id="134" name=""/>
          <p:cNvSpPr txBox="1"/>
          <p:nvPr/>
        </p:nvSpPr>
        <p:spPr>
          <a:xfrm>
            <a:off x="1018800" y="1620000"/>
            <a:ext cx="6649200" cy="396720"/>
          </a:xfrm>
          <a:prstGeom prst="rect">
            <a:avLst/>
          </a:prstGeom>
          <a:noFill/>
          <a:ln w="0">
            <a:noFill/>
          </a:ln>
        </p:spPr>
        <p:txBody>
          <a:bodyPr lIns="90000" rIns="90000" tIns="45000" bIns="45000" anchor="t">
            <a:noAutofit/>
          </a:bodyPr>
          <a:p>
            <a:r>
              <a:rPr b="0" lang="en-PH" sz="1800" spc="-1" strike="noStrike">
                <a:latin typeface="Lato"/>
                <a:ea typeface="AppleSystemUIFont"/>
              </a:rPr>
              <a:t>Most animals change in size. Observe how these animals grow.</a:t>
            </a:r>
            <a:endParaRPr b="0" lang="en-PH" sz="1800" spc="-1" strike="noStrike">
              <a:latin typeface="Lato"/>
              <a:ea typeface="AppleSystemUIFont"/>
            </a:endParaRPr>
          </a:p>
        </p:txBody>
      </p:sp>
      <p:pic>
        <p:nvPicPr>
          <p:cNvPr id="135" name="" descr=""/>
          <p:cNvPicPr/>
          <p:nvPr/>
        </p:nvPicPr>
        <p:blipFill>
          <a:blip r:embed="rId1"/>
          <a:stretch/>
        </p:blipFill>
        <p:spPr>
          <a:xfrm>
            <a:off x="1080000" y="2130480"/>
            <a:ext cx="4860000" cy="3989520"/>
          </a:xfrm>
          <a:prstGeom prst="rect">
            <a:avLst/>
          </a:prstGeom>
          <a:ln w="19080">
            <a:solidFill>
              <a:srgbClr val="000000"/>
            </a:solidFill>
            <a:round/>
          </a:ln>
        </p:spPr>
      </p:pic>
      <p:pic>
        <p:nvPicPr>
          <p:cNvPr id="136" name="" descr=""/>
          <p:cNvPicPr/>
          <p:nvPr/>
        </p:nvPicPr>
        <p:blipFill>
          <a:blip r:embed="rId2"/>
          <a:stretch/>
        </p:blipFill>
        <p:spPr>
          <a:xfrm>
            <a:off x="6264000" y="2124000"/>
            <a:ext cx="5132520" cy="3996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
          <p:cNvSpPr/>
          <p:nvPr/>
        </p:nvSpPr>
        <p:spPr>
          <a:xfrm>
            <a:off x="7560000" y="5400000"/>
            <a:ext cx="2876040" cy="342360"/>
          </a:xfrm>
          <a:prstGeom prst="rect">
            <a:avLst/>
          </a:prstGeom>
          <a:noFill/>
          <a:ln w="0">
            <a:noFill/>
          </a:ln>
        </p:spPr>
        <p:style>
          <a:lnRef idx="0"/>
          <a:fillRef idx="0"/>
          <a:effectRef idx="0"/>
          <a:fontRef idx="minor"/>
        </p:style>
      </p:sp>
      <p:sp>
        <p:nvSpPr>
          <p:cNvPr id="138" name=""/>
          <p:cNvSpPr/>
          <p:nvPr/>
        </p:nvSpPr>
        <p:spPr>
          <a:xfrm>
            <a:off x="10260000" y="5746320"/>
            <a:ext cx="176760" cy="342360"/>
          </a:xfrm>
          <a:prstGeom prst="rect">
            <a:avLst/>
          </a:prstGeom>
          <a:noFill/>
          <a:ln w="0">
            <a:noFill/>
          </a:ln>
        </p:spPr>
        <p:style>
          <a:lnRef idx="0"/>
          <a:fillRef idx="0"/>
          <a:effectRef idx="0"/>
          <a:fontRef idx="minor"/>
        </p:style>
      </p:sp>
      <p:sp>
        <p:nvSpPr>
          <p:cNvPr id="139" name=""/>
          <p:cNvSpPr txBox="1"/>
          <p:nvPr/>
        </p:nvSpPr>
        <p:spPr>
          <a:xfrm>
            <a:off x="828000" y="1116000"/>
            <a:ext cx="7200000" cy="396720"/>
          </a:xfrm>
          <a:prstGeom prst="rect">
            <a:avLst/>
          </a:prstGeom>
          <a:noFill/>
          <a:ln w="0">
            <a:noFill/>
          </a:ln>
        </p:spPr>
        <p:txBody>
          <a:bodyPr lIns="90000" rIns="90000" tIns="45000" bIns="45000" anchor="t">
            <a:noAutofit/>
          </a:bodyPr>
          <a:p>
            <a:r>
              <a:rPr b="0" lang="en-PH" sz="1800" spc="-1" strike="noStrike">
                <a:latin typeface="Lato"/>
                <a:ea typeface="AppleSystemUIFont"/>
              </a:rPr>
              <a:t>Some body parts grow and develop only as the young animal grows.</a:t>
            </a:r>
            <a:endParaRPr b="0" lang="en-PH" sz="1800" spc="-1" strike="noStrike">
              <a:latin typeface="Lato"/>
              <a:ea typeface="AppleSystemUIFont"/>
            </a:endParaRPr>
          </a:p>
        </p:txBody>
      </p:sp>
      <p:sp>
        <p:nvSpPr>
          <p:cNvPr id="140" name=""/>
          <p:cNvSpPr txBox="1"/>
          <p:nvPr/>
        </p:nvSpPr>
        <p:spPr>
          <a:xfrm>
            <a:off x="360000" y="1564920"/>
            <a:ext cx="11340000" cy="7030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Newborn cows, goats, and carabaos do not have horns yet. They only develop horns as they grow older. The horns grow bigger and longer as the animals grow.</a:t>
            </a:r>
            <a:endParaRPr b="0" lang="en-PH" sz="1800" spc="-1" strike="noStrike">
              <a:latin typeface="Lato"/>
              <a:ea typeface="AppleSystemUIFont"/>
            </a:endParaRPr>
          </a:p>
        </p:txBody>
      </p:sp>
      <p:pic>
        <p:nvPicPr>
          <p:cNvPr id="141" name="" descr=""/>
          <p:cNvPicPr/>
          <p:nvPr/>
        </p:nvPicPr>
        <p:blipFill>
          <a:blip r:embed="rId1"/>
          <a:stretch/>
        </p:blipFill>
        <p:spPr>
          <a:xfrm>
            <a:off x="648000" y="2340000"/>
            <a:ext cx="5292000" cy="3726720"/>
          </a:xfrm>
          <a:prstGeom prst="rect">
            <a:avLst/>
          </a:prstGeom>
          <a:ln w="19080">
            <a:solidFill>
              <a:srgbClr val="000000"/>
            </a:solidFill>
            <a:round/>
          </a:ln>
        </p:spPr>
      </p:pic>
      <p:pic>
        <p:nvPicPr>
          <p:cNvPr id="142" name="" descr=""/>
          <p:cNvPicPr/>
          <p:nvPr/>
        </p:nvPicPr>
        <p:blipFill>
          <a:blip r:embed="rId2"/>
          <a:stretch/>
        </p:blipFill>
        <p:spPr>
          <a:xfrm>
            <a:off x="6300000" y="2322720"/>
            <a:ext cx="5314680" cy="376128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
          <p:cNvSpPr/>
          <p:nvPr/>
        </p:nvSpPr>
        <p:spPr>
          <a:xfrm>
            <a:off x="7560000" y="5400000"/>
            <a:ext cx="2876040" cy="342360"/>
          </a:xfrm>
          <a:prstGeom prst="rect">
            <a:avLst/>
          </a:prstGeom>
          <a:noFill/>
          <a:ln w="0">
            <a:noFill/>
          </a:ln>
        </p:spPr>
        <p:style>
          <a:lnRef idx="0"/>
          <a:fillRef idx="0"/>
          <a:effectRef idx="0"/>
          <a:fontRef idx="minor"/>
        </p:style>
      </p:sp>
      <p:sp>
        <p:nvSpPr>
          <p:cNvPr id="144" name=""/>
          <p:cNvSpPr/>
          <p:nvPr/>
        </p:nvSpPr>
        <p:spPr>
          <a:xfrm>
            <a:off x="10260000" y="5746320"/>
            <a:ext cx="176760" cy="342360"/>
          </a:xfrm>
          <a:prstGeom prst="rect">
            <a:avLst/>
          </a:prstGeom>
          <a:noFill/>
          <a:ln w="0">
            <a:noFill/>
          </a:ln>
        </p:spPr>
        <p:style>
          <a:lnRef idx="0"/>
          <a:fillRef idx="0"/>
          <a:effectRef idx="0"/>
          <a:fontRef idx="minor"/>
        </p:style>
      </p:sp>
      <p:sp>
        <p:nvSpPr>
          <p:cNvPr id="145" name=""/>
          <p:cNvSpPr txBox="1"/>
          <p:nvPr/>
        </p:nvSpPr>
        <p:spPr>
          <a:xfrm>
            <a:off x="245880" y="1096920"/>
            <a:ext cx="11700000" cy="7030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Among the deer, the first set of antlers or horns are usually short spikes. As the deer grows older, the antlers become longer and grow more branches. Only the male deer (stag) has antlers.</a:t>
            </a:r>
            <a:endParaRPr b="0" lang="en-PH" sz="1800" spc="-1" strike="noStrike">
              <a:latin typeface="Lato"/>
              <a:ea typeface="AppleSystemUIFont"/>
            </a:endParaRPr>
          </a:p>
        </p:txBody>
      </p:sp>
      <p:pic>
        <p:nvPicPr>
          <p:cNvPr id="146" name="" descr=""/>
          <p:cNvPicPr/>
          <p:nvPr/>
        </p:nvPicPr>
        <p:blipFill>
          <a:blip r:embed="rId1"/>
          <a:stretch/>
        </p:blipFill>
        <p:spPr>
          <a:xfrm>
            <a:off x="2449800" y="1913040"/>
            <a:ext cx="7292520" cy="42069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
          <p:cNvSpPr/>
          <p:nvPr/>
        </p:nvSpPr>
        <p:spPr>
          <a:xfrm>
            <a:off x="7560000" y="5400000"/>
            <a:ext cx="2876040" cy="342360"/>
          </a:xfrm>
          <a:prstGeom prst="rect">
            <a:avLst/>
          </a:prstGeom>
          <a:noFill/>
          <a:ln w="0">
            <a:noFill/>
          </a:ln>
        </p:spPr>
        <p:style>
          <a:lnRef idx="0"/>
          <a:fillRef idx="0"/>
          <a:effectRef idx="0"/>
          <a:fontRef idx="minor"/>
        </p:style>
      </p:sp>
      <p:sp>
        <p:nvSpPr>
          <p:cNvPr id="148" name=""/>
          <p:cNvSpPr/>
          <p:nvPr/>
        </p:nvSpPr>
        <p:spPr>
          <a:xfrm>
            <a:off x="10260000" y="5746320"/>
            <a:ext cx="176760" cy="342360"/>
          </a:xfrm>
          <a:prstGeom prst="rect">
            <a:avLst/>
          </a:prstGeom>
          <a:noFill/>
          <a:ln w="0">
            <a:noFill/>
          </a:ln>
        </p:spPr>
        <p:style>
          <a:lnRef idx="0"/>
          <a:fillRef idx="0"/>
          <a:effectRef idx="0"/>
          <a:fontRef idx="minor"/>
        </p:style>
      </p:sp>
      <p:sp>
        <p:nvSpPr>
          <p:cNvPr id="149" name=""/>
          <p:cNvSpPr/>
          <p:nvPr/>
        </p:nvSpPr>
        <p:spPr>
          <a:xfrm>
            <a:off x="0" y="504000"/>
            <a:ext cx="5040000" cy="360000"/>
          </a:xfrm>
          <a:prstGeom prst="rect">
            <a:avLst/>
          </a:prstGeom>
          <a:gradFill rotWithShape="0">
            <a:gsLst>
              <a:gs pos="0">
                <a:srgbClr val="ff6d6d">
                  <a:alpha val="0"/>
                </a:srgbClr>
              </a:gs>
              <a:gs pos="100000">
                <a:srgbClr val="ff6d6d"/>
              </a:gs>
            </a:gsLst>
            <a:path path="rect">
              <a:fillToRect l="50000" t="50000" r="50000" b="50000"/>
            </a:path>
          </a:gradFill>
          <a:ln w="19080">
            <a:solidFill>
              <a:srgbClr val="111111"/>
            </a:solidFill>
            <a:round/>
          </a:ln>
        </p:spPr>
        <p:style>
          <a:lnRef idx="0"/>
          <a:fillRef idx="0"/>
          <a:effectRef idx="0"/>
          <a:fontRef idx="minor"/>
        </p:style>
        <p:txBody>
          <a:bodyPr lIns="99360" rIns="99360" tIns="54360" bIns="54360" anchor="ctr">
            <a:noAutofit/>
          </a:bodyPr>
          <a:p>
            <a:pPr algn="ctr">
              <a:buNone/>
            </a:pPr>
            <a:r>
              <a:rPr b="1" lang="en-PH" sz="1800" spc="-1" strike="noStrike">
                <a:solidFill>
                  <a:srgbClr val="000000"/>
                </a:solidFill>
                <a:latin typeface="Lato"/>
                <a:ea typeface=""/>
              </a:rPr>
              <a:t>Animals That Are Hatched From Eggs</a:t>
            </a:r>
            <a:endParaRPr b="1" lang="en-PH" sz="1800" spc="-1" strike="noStrike">
              <a:solidFill>
                <a:srgbClr val="000000"/>
              </a:solidFill>
              <a:latin typeface="Lato"/>
              <a:ea typeface="AppleSystemUIFont"/>
            </a:endParaRPr>
          </a:p>
        </p:txBody>
      </p:sp>
      <p:sp>
        <p:nvSpPr>
          <p:cNvPr id="150" name=""/>
          <p:cNvSpPr txBox="1"/>
          <p:nvPr/>
        </p:nvSpPr>
        <p:spPr>
          <a:xfrm>
            <a:off x="695880" y="1152000"/>
            <a:ext cx="10800000" cy="47484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Some animals come from eggs. However, not all mother animals sit on the eggs they lay to hatch them.</a:t>
            </a:r>
            <a:endParaRPr b="0" lang="en-PH" sz="1800" spc="-1" strike="noStrike">
              <a:latin typeface="Lato"/>
              <a:ea typeface="AppleSystemUIFont"/>
            </a:endParaRPr>
          </a:p>
        </p:txBody>
      </p:sp>
      <p:pic>
        <p:nvPicPr>
          <p:cNvPr id="151" name="" descr=""/>
          <p:cNvPicPr/>
          <p:nvPr/>
        </p:nvPicPr>
        <p:blipFill>
          <a:blip r:embed="rId1"/>
          <a:stretch/>
        </p:blipFill>
        <p:spPr>
          <a:xfrm>
            <a:off x="2304000" y="2736000"/>
            <a:ext cx="7584120" cy="2987280"/>
          </a:xfrm>
          <a:prstGeom prst="rect">
            <a:avLst/>
          </a:prstGeom>
          <a:ln w="19080">
            <a:solidFill>
              <a:srgbClr val="000000"/>
            </a:solidFill>
            <a:round/>
          </a:ln>
        </p:spPr>
      </p:pic>
      <p:sp>
        <p:nvSpPr>
          <p:cNvPr id="152" name=""/>
          <p:cNvSpPr txBox="1"/>
          <p:nvPr/>
        </p:nvSpPr>
        <p:spPr>
          <a:xfrm>
            <a:off x="695880" y="1583280"/>
            <a:ext cx="3600000" cy="396720"/>
          </a:xfrm>
          <a:prstGeom prst="rect">
            <a:avLst/>
          </a:prstGeom>
          <a:noFill/>
          <a:ln w="0">
            <a:noFill/>
          </a:ln>
        </p:spPr>
        <p:txBody>
          <a:bodyPr lIns="90000" rIns="90000" tIns="45000" bIns="45000" anchor="t">
            <a:noAutofit/>
          </a:bodyPr>
          <a:p>
            <a:r>
              <a:rPr b="0" lang="en-PH" sz="1800" spc="-1" strike="noStrike">
                <a:latin typeface="Lato"/>
                <a:ea typeface="AppleSystemUIFont"/>
              </a:rPr>
              <a:t>Chickens are hatched from eggs.</a:t>
            </a:r>
            <a:endParaRPr b="0" lang="en-PH" sz="1800" spc="-1" strike="noStrike">
              <a:latin typeface="Lato"/>
              <a:ea typeface="AppleSystemUIFont"/>
            </a:endParaRPr>
          </a:p>
        </p:txBody>
      </p:sp>
      <p:sp>
        <p:nvSpPr>
          <p:cNvPr id="153" name=""/>
          <p:cNvSpPr txBox="1"/>
          <p:nvPr/>
        </p:nvSpPr>
        <p:spPr>
          <a:xfrm>
            <a:off x="639000" y="2032200"/>
            <a:ext cx="10914120" cy="77580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 mother hen sits on her eggs to hatch them. After being hatched, a day old chick has yellow feathers. The color becomes darker after many days.</a:t>
            </a:r>
            <a:endParaRPr b="0" lang="en-PH" sz="1800" spc="-1" strike="noStrike">
              <a:latin typeface="Lato"/>
              <a:ea typeface="AppleSystemUIFont"/>
            </a:endParaRPr>
          </a:p>
        </p:txBody>
      </p:sp>
      <p:sp>
        <p:nvSpPr>
          <p:cNvPr id="154" name=""/>
          <p:cNvSpPr txBox="1"/>
          <p:nvPr/>
        </p:nvSpPr>
        <p:spPr>
          <a:xfrm>
            <a:off x="615960" y="5795280"/>
            <a:ext cx="10256040" cy="396720"/>
          </a:xfrm>
          <a:prstGeom prst="rect">
            <a:avLst/>
          </a:prstGeom>
          <a:noFill/>
          <a:ln w="0">
            <a:noFill/>
          </a:ln>
        </p:spPr>
        <p:txBody>
          <a:bodyPr lIns="90000" rIns="90000" tIns="45000" bIns="45000" anchor="t">
            <a:noAutofit/>
          </a:bodyPr>
          <a:p>
            <a:r>
              <a:rPr b="0" lang="en-PH" sz="1800" spc="-1" strike="noStrike">
                <a:latin typeface="Lato"/>
                <a:ea typeface="AppleSystemUIFont"/>
              </a:rPr>
              <a:t>When the chick is about a month old, the color of the feathers changes into white and other colors.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
          <p:cNvSpPr/>
          <p:nvPr/>
        </p:nvSpPr>
        <p:spPr>
          <a:xfrm>
            <a:off x="7560000" y="5400000"/>
            <a:ext cx="2876040" cy="342360"/>
          </a:xfrm>
          <a:prstGeom prst="rect">
            <a:avLst/>
          </a:prstGeom>
          <a:noFill/>
          <a:ln w="0">
            <a:noFill/>
          </a:ln>
        </p:spPr>
        <p:style>
          <a:lnRef idx="0"/>
          <a:fillRef idx="0"/>
          <a:effectRef idx="0"/>
          <a:fontRef idx="minor"/>
        </p:style>
      </p:sp>
      <p:sp>
        <p:nvSpPr>
          <p:cNvPr id="156" name=""/>
          <p:cNvSpPr/>
          <p:nvPr/>
        </p:nvSpPr>
        <p:spPr>
          <a:xfrm>
            <a:off x="10260000" y="5746320"/>
            <a:ext cx="176760" cy="342360"/>
          </a:xfrm>
          <a:prstGeom prst="rect">
            <a:avLst/>
          </a:prstGeom>
          <a:noFill/>
          <a:ln w="0">
            <a:noFill/>
          </a:ln>
        </p:spPr>
        <p:style>
          <a:lnRef idx="0"/>
          <a:fillRef idx="0"/>
          <a:effectRef idx="0"/>
          <a:fontRef idx="minor"/>
        </p:style>
      </p:sp>
      <p:sp>
        <p:nvSpPr>
          <p:cNvPr id="157" name=""/>
          <p:cNvSpPr/>
          <p:nvPr/>
        </p:nvSpPr>
        <p:spPr>
          <a:xfrm>
            <a:off x="0" y="1080000"/>
            <a:ext cx="5580000" cy="756000"/>
          </a:xfrm>
          <a:prstGeom prst="rect">
            <a:avLst/>
          </a:prstGeom>
          <a:gradFill rotWithShape="0">
            <a:gsLst>
              <a:gs pos="0">
                <a:srgbClr val="ff6d6d">
                  <a:alpha val="0"/>
                </a:srgbClr>
              </a:gs>
              <a:gs pos="100000">
                <a:srgbClr val="ff6d6d"/>
              </a:gs>
            </a:gsLst>
            <a:path path="rect">
              <a:fillToRect l="50000" t="50000" r="50000" b="50000"/>
            </a:path>
          </a:gradFill>
          <a:ln w="19080">
            <a:solidFill>
              <a:srgbClr val="111111"/>
            </a:solidFill>
            <a:round/>
          </a:ln>
        </p:spPr>
        <p:style>
          <a:lnRef idx="0"/>
          <a:fillRef idx="0"/>
          <a:effectRef idx="0"/>
          <a:fontRef idx="minor"/>
        </p:style>
        <p:txBody>
          <a:bodyPr lIns="99360" rIns="99360" tIns="54360" bIns="54360" anchor="ctr">
            <a:noAutofit/>
          </a:bodyPr>
          <a:p>
            <a:pPr algn="ctr">
              <a:buNone/>
            </a:pPr>
            <a:r>
              <a:rPr b="1" lang="en-PH" sz="1800" spc="-1" strike="noStrike">
                <a:solidFill>
                  <a:srgbClr val="000000"/>
                </a:solidFill>
                <a:latin typeface="Lato"/>
                <a:ea typeface="AppleSystemUIFont"/>
              </a:rPr>
              <a:t>Animals Hatched From Eggs That Become Completely Different as They Grow</a:t>
            </a:r>
            <a:endParaRPr b="0" lang="en-PH" sz="1800" spc="-1" strike="noStrike">
              <a:latin typeface="AppleSystemUIFont"/>
              <a:ea typeface="AppleSystemUIFont"/>
            </a:endParaRPr>
          </a:p>
        </p:txBody>
      </p:sp>
      <p:sp>
        <p:nvSpPr>
          <p:cNvPr id="158" name=""/>
          <p:cNvSpPr txBox="1"/>
          <p:nvPr/>
        </p:nvSpPr>
        <p:spPr>
          <a:xfrm>
            <a:off x="408600" y="2232000"/>
            <a:ext cx="11374560" cy="100944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Some animals that are hatched from eggs become completely different as they grow. They lose certain parts and develop new body parts as they grow. The growing baby animals look very different from the adult animals.</a:t>
            </a:r>
            <a:endParaRPr b="0" lang="en-PH" sz="1800" spc="-1" strike="noStrike">
              <a:latin typeface="Lato"/>
              <a:ea typeface="AppleSystemUIFont"/>
            </a:endParaRPr>
          </a:p>
        </p:txBody>
      </p:sp>
      <p:sp>
        <p:nvSpPr>
          <p:cNvPr id="159" name=""/>
          <p:cNvSpPr txBox="1"/>
          <p:nvPr/>
        </p:nvSpPr>
        <p:spPr>
          <a:xfrm>
            <a:off x="360000" y="3400200"/>
            <a:ext cx="11520000" cy="131580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The young of the butterfly, frog, housefly, and dragonfly are alike in a way that they all start from eggs laid by the adult animal. The eggs develop into another form, such as caterpillar for the butterfly, tadpole for the frog, maggot for the housefly, and nymph for the dragonfly. These young animals continue to undergo more physical developments until they take the form or appearance of the adult animals.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
          <p:cNvSpPr/>
          <p:nvPr/>
        </p:nvSpPr>
        <p:spPr>
          <a:xfrm>
            <a:off x="7560000" y="5400000"/>
            <a:ext cx="2876040" cy="342360"/>
          </a:xfrm>
          <a:prstGeom prst="rect">
            <a:avLst/>
          </a:prstGeom>
          <a:noFill/>
          <a:ln w="0">
            <a:noFill/>
          </a:ln>
        </p:spPr>
        <p:style>
          <a:lnRef idx="0"/>
          <a:fillRef idx="0"/>
          <a:effectRef idx="0"/>
          <a:fontRef idx="minor"/>
        </p:style>
      </p:sp>
      <p:sp>
        <p:nvSpPr>
          <p:cNvPr id="161" name=""/>
          <p:cNvSpPr/>
          <p:nvPr/>
        </p:nvSpPr>
        <p:spPr>
          <a:xfrm>
            <a:off x="10260000" y="5746320"/>
            <a:ext cx="176760" cy="342360"/>
          </a:xfrm>
          <a:prstGeom prst="rect">
            <a:avLst/>
          </a:prstGeom>
          <a:noFill/>
          <a:ln w="0">
            <a:noFill/>
          </a:ln>
        </p:spPr>
        <p:style>
          <a:lnRef idx="0"/>
          <a:fillRef idx="0"/>
          <a:effectRef idx="0"/>
          <a:fontRef idx="minor"/>
        </p:style>
      </p:sp>
      <p:sp>
        <p:nvSpPr>
          <p:cNvPr id="162" name=""/>
          <p:cNvSpPr txBox="1"/>
          <p:nvPr/>
        </p:nvSpPr>
        <p:spPr>
          <a:xfrm>
            <a:off x="986400" y="1424160"/>
            <a:ext cx="10260000" cy="493920"/>
          </a:xfrm>
          <a:prstGeom prst="rect">
            <a:avLst/>
          </a:prstGeom>
          <a:noFill/>
          <a:ln w="0">
            <a:noFill/>
          </a:ln>
        </p:spPr>
        <p:txBody>
          <a:bodyPr lIns="90000" rIns="90000" tIns="45000" bIns="45000" anchor="t">
            <a:noAutofit/>
          </a:bodyPr>
          <a:p>
            <a:r>
              <a:rPr b="0" lang="en-PH" sz="1800" spc="-1" strike="noStrike">
                <a:latin typeface="Lato"/>
                <a:ea typeface="AppleSystemUIFont"/>
              </a:rPr>
              <a:t>Look at the pictures of the stages in the development of some animals that are hatched from eggs.</a:t>
            </a:r>
            <a:endParaRPr b="0" lang="en-PH" sz="1800" spc="-1" strike="noStrike">
              <a:latin typeface="Lato"/>
              <a:ea typeface="AppleSystemUIFont"/>
            </a:endParaRPr>
          </a:p>
        </p:txBody>
      </p:sp>
      <p:pic>
        <p:nvPicPr>
          <p:cNvPr id="163" name="" descr=""/>
          <p:cNvPicPr/>
          <p:nvPr/>
        </p:nvPicPr>
        <p:blipFill>
          <a:blip r:embed="rId1"/>
          <a:stretch/>
        </p:blipFill>
        <p:spPr>
          <a:xfrm>
            <a:off x="504000" y="1906920"/>
            <a:ext cx="3636000" cy="4105080"/>
          </a:xfrm>
          <a:prstGeom prst="rect">
            <a:avLst/>
          </a:prstGeom>
          <a:ln w="19080">
            <a:solidFill>
              <a:srgbClr val="000000"/>
            </a:solidFill>
            <a:round/>
          </a:ln>
        </p:spPr>
      </p:pic>
      <p:pic>
        <p:nvPicPr>
          <p:cNvPr id="164" name="" descr=""/>
          <p:cNvPicPr/>
          <p:nvPr/>
        </p:nvPicPr>
        <p:blipFill>
          <a:blip r:embed="rId2"/>
          <a:stretch/>
        </p:blipFill>
        <p:spPr>
          <a:xfrm>
            <a:off x="4284000" y="1887840"/>
            <a:ext cx="3636000" cy="4124160"/>
          </a:xfrm>
          <a:prstGeom prst="rect">
            <a:avLst/>
          </a:prstGeom>
          <a:ln w="19080">
            <a:solidFill>
              <a:srgbClr val="000000"/>
            </a:solidFill>
            <a:round/>
          </a:ln>
        </p:spPr>
      </p:pic>
      <p:pic>
        <p:nvPicPr>
          <p:cNvPr id="165" name="" descr=""/>
          <p:cNvPicPr/>
          <p:nvPr/>
        </p:nvPicPr>
        <p:blipFill>
          <a:blip r:embed="rId3"/>
          <a:stretch/>
        </p:blipFill>
        <p:spPr>
          <a:xfrm>
            <a:off x="8100000" y="1908000"/>
            <a:ext cx="3600000" cy="4104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768</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2023-08-14T08:39:56Z</dcterms:modified>
  <cp:revision>105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